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B58D5B-C4BE-4501-9057-3513885AC19E}" type="datetimeFigureOut">
              <a:rPr lang="hr-HR" smtClean="0"/>
              <a:t>7.11.2017.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807DF-CC10-4982-8189-A93B02FA1A55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Živjeti zdravo</a:t>
            </a:r>
            <a:endParaRPr lang="hr-HR" sz="72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53114"/>
            <a:ext cx="3941511" cy="29523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53114"/>
            <a:ext cx="3744416" cy="29523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1572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dirty="0" smtClean="0">
                <a:latin typeface="Book Antiqua" panose="02040602050305030304" pitchFamily="18" charset="0"/>
              </a:rPr>
              <a:t>Minerali</a:t>
            </a:r>
            <a:endParaRPr lang="hr-HR" sz="4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ook Antiqua" panose="02040602050305030304" pitchFamily="18" charset="0"/>
              </a:rPr>
              <a:t>Izgrađuju gotovo 5% našeg tijela.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Grade kosti, zube, mišiće, hemoglobin </a:t>
            </a:r>
            <a:r>
              <a:rPr lang="hr-HR" sz="2800" dirty="0" smtClean="0">
                <a:latin typeface="Book Antiqua" panose="02040602050305030304" pitchFamily="18" charset="0"/>
              </a:rPr>
              <a:t>u </a:t>
            </a:r>
            <a:r>
              <a:rPr lang="hr-HR" sz="2800" dirty="0" smtClean="0">
                <a:latin typeface="Book Antiqua" panose="02040602050305030304" pitchFamily="18" charset="0"/>
              </a:rPr>
              <a:t>crvenim krvnim stanicama </a:t>
            </a:r>
            <a:r>
              <a:rPr lang="hr-HR" sz="2800" dirty="0" smtClean="0">
                <a:latin typeface="Book Antiqua" panose="02040602050305030304" pitchFamily="18" charset="0"/>
              </a:rPr>
              <a:t>i hormonima štitnjače.</a:t>
            </a:r>
            <a:endParaRPr lang="hr-HR" sz="28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140968"/>
            <a:ext cx="3519835" cy="29437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458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2462808" cy="990600"/>
          </a:xfrm>
        </p:spPr>
        <p:txBody>
          <a:bodyPr/>
          <a:lstStyle/>
          <a:p>
            <a:r>
              <a:rPr lang="hr-HR" sz="4800" dirty="0" smtClean="0"/>
              <a:t>Voda</a:t>
            </a:r>
            <a:endParaRPr lang="hr-HR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Piti treba i kad ne osjećaš žeđ.</a:t>
            </a:r>
          </a:p>
          <a:p>
            <a:r>
              <a:rPr lang="hr-HR" sz="2800" dirty="0" smtClean="0"/>
              <a:t>Treba biti dovoljno tekućine (najmanje 6 čaša dnevno).</a:t>
            </a:r>
            <a:endParaRPr lang="hr-H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776"/>
            <a:ext cx="4781227" cy="4109484"/>
          </a:xfrm>
        </p:spPr>
      </p:pic>
    </p:spTree>
    <p:extLst>
      <p:ext uri="{BB962C8B-B14F-4D97-AF65-F5344CB8AC3E}">
        <p14:creationId xmlns:p14="http://schemas.microsoft.com/office/powerpoint/2010/main" val="3744870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4320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Zdrava prehrana uključuje tri glavna obroka i dva mala međuobroka dnevno.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To su: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DORUČAK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u</a:t>
            </a:r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žina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RUČAK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užina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VEČERA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Jedite raznoliko i uživajte.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Jedite više voća i povrća.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Jedite manje slanog i masnog.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Jedite manje slatkog. </a:t>
            </a:r>
            <a:endParaRPr lang="hr-HR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682" y="781778"/>
            <a:ext cx="4013789" cy="45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Redovito vježbanje višestruko je korisno:</a:t>
            </a: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Kretanjem do zdravlja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34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402" y="476672"/>
            <a:ext cx="440765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300" dirty="0" smtClean="0">
                <a:latin typeface="Book Antiqua" panose="02040602050305030304" pitchFamily="18" charset="0"/>
              </a:rPr>
              <a:t> smanjenje rizika od pojave bolesti srca i krvnih žila – smanjenje masnoće u krvi, prevencija povišenja krvnog tlaka, bolji rad krvnih žila </a:t>
            </a:r>
          </a:p>
          <a:p>
            <a:endParaRPr lang="hr-HR" sz="23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300" dirty="0">
                <a:latin typeface="Book Antiqua" panose="02040602050305030304" pitchFamily="18" charset="0"/>
              </a:rPr>
              <a:t>p</a:t>
            </a:r>
            <a:r>
              <a:rPr lang="hr-HR" sz="2300" dirty="0" smtClean="0">
                <a:latin typeface="Book Antiqua" panose="02040602050305030304" pitchFamily="18" charset="0"/>
              </a:rPr>
              <a:t>oboljšanje protoka kisika i hranjivih tvari u mozgu i plućima te povećavanje mentalnog i plućnog kapaciteta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2300" dirty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300" dirty="0">
                <a:latin typeface="Book Antiqua" panose="02040602050305030304" pitchFamily="18" charset="0"/>
              </a:rPr>
              <a:t>o</a:t>
            </a:r>
            <a:r>
              <a:rPr lang="hr-HR" sz="2300" dirty="0" smtClean="0">
                <a:latin typeface="Book Antiqua" panose="02040602050305030304" pitchFamily="18" charset="0"/>
              </a:rPr>
              <a:t>državanje tjelesne težine, smanjivanje razine šećera u krvi</a:t>
            </a:r>
            <a:endParaRPr lang="hr-HR" sz="2300" dirty="0">
              <a:latin typeface="Book Antiqua" panose="020406020503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01" y="597302"/>
            <a:ext cx="3444579" cy="25801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952" y="393305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Što učiniti da biste se osjećali i bili zdraviji?</a:t>
            </a:r>
            <a:endParaRPr lang="hr-HR" sz="3200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5904656" cy="4572000"/>
          </a:xfrm>
        </p:spPr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Odlučite postati fizički aktivni: počnite hodati (brza šetnja) tri puta tjedno 3 – 4 kilometra, trčite, plivajte, koristite bicikl.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Svako jutro dobro se istegnite vježbama za jačanje leđnih i trbušnih mišića, nogu i zdjeličnog pojasa.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Ne izbjegavajte stepenice.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Krećite se i vježbajte svakodnevno.</a:t>
            </a:r>
            <a:endParaRPr lang="hr-HR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32856"/>
            <a:ext cx="2498576" cy="36289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264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latin typeface="Book Antiqua" panose="02040602050305030304" pitchFamily="18" charset="0"/>
              </a:rPr>
              <a:t>A na kraju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ook Antiqua" panose="02040602050305030304" pitchFamily="18" charset="0"/>
              </a:rPr>
              <a:t>Odlučite da ćete od sljedećeg tjedna i vi početi nešto činiti.</a:t>
            </a:r>
            <a:endParaRPr lang="hr-HR" sz="2800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Book Antiqua" panose="02040602050305030304" pitchFamily="18" charset="0"/>
              </a:rPr>
              <a:t>Svakodnevnom pravilnom prehranom i tjelesnom aktivnošću, vaše će tijelo biti zahvalno.</a:t>
            </a:r>
          </a:p>
          <a:p>
            <a:r>
              <a:rPr lang="hr-HR" sz="2400" dirty="0" smtClean="0">
                <a:latin typeface="Book Antiqua" panose="02040602050305030304" pitchFamily="18" charset="0"/>
              </a:rPr>
              <a:t>I vi ćete nakon vremena zahvaliti tijelu što vas, barem prvih sto godina, nije „nagradilo” križoboljom, bolovima u koljenima, povišenim tlakom, dijabetesom, ili pak infarktom.</a:t>
            </a:r>
            <a:endParaRPr lang="hr-HR" sz="2400" dirty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933056"/>
            <a:ext cx="3065949" cy="21507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15346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Izradili mladi biolozi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7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64" y="56866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i="1" dirty="0" smtClean="0">
                <a:latin typeface="Gabriola" panose="04040605051002020D02" pitchFamily="82" charset="0"/>
              </a:rPr>
              <a:t>„Neka hrana bude tvoj lijek, a lijek tvoja hrana.”</a:t>
            </a:r>
            <a:endParaRPr lang="hr-HR" sz="3600" i="1" dirty="0">
              <a:latin typeface="Gabriola" panose="04040605051002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7056" y="1961455"/>
            <a:ext cx="2634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Gabriola" panose="04040605051002020D02" pitchFamily="82" charset="0"/>
              </a:rPr>
              <a:t>Hipokrat</a:t>
            </a:r>
            <a:endParaRPr lang="hr-HR" sz="3200" dirty="0">
              <a:latin typeface="Gabriola" panose="04040605051002020D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68619"/>
            <a:ext cx="381642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/>
              <a:t>Pravilna prehrana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4631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Book Antiqua" panose="02040602050305030304" pitchFamily="18" charset="0"/>
              </a:rPr>
              <a:t>Pravilno se hraniti znači zadovoljavati potrebe našeg organizma za energijom i hranjivim tvarima koje su nužne za rast, održavanje fizioloških funkcija organizma te sprječavanje </a:t>
            </a:r>
            <a:r>
              <a:rPr lang="hr-HR" sz="2800" dirty="0" smtClean="0">
                <a:latin typeface="Book Antiqua" panose="02040602050305030304" pitchFamily="18" charset="0"/>
              </a:rPr>
              <a:t>pojave</a:t>
            </a:r>
            <a:r>
              <a:rPr lang="hr-HR" sz="2800" dirty="0" smtClean="0">
                <a:latin typeface="Book Antiqua" panose="02040602050305030304" pitchFamily="18" charset="0"/>
              </a:rPr>
              <a:t> </a:t>
            </a:r>
            <a:r>
              <a:rPr lang="hr-HR" sz="2800" dirty="0" smtClean="0">
                <a:latin typeface="Book Antiqua" panose="02040602050305030304" pitchFamily="18" charset="0"/>
              </a:rPr>
              <a:t>bolesti.</a:t>
            </a:r>
            <a:endParaRPr lang="hr-HR" sz="28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3246988" cy="279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098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/>
              <a:t>Hranjive tvari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Book Antiqua" panose="02040602050305030304" pitchFamily="18" charset="0"/>
              </a:rPr>
              <a:t>Hranu čine hranjive tvari koje su potrebne za rast, razvoj, obnavljanje i regulaciju procesa u organizmu.</a:t>
            </a:r>
          </a:p>
          <a:p>
            <a:pPr marL="0" indent="0">
              <a:buNone/>
            </a:pPr>
            <a:endParaRPr lang="hr-HR" sz="2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Book Antiqua" panose="02040602050305030304" pitchFamily="18" charset="0"/>
              </a:rPr>
              <a:t>Osnovne hranjive tvari su: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>
                <a:latin typeface="Book Antiqua" panose="02040602050305030304" pitchFamily="18" charset="0"/>
              </a:rPr>
              <a:t>u</a:t>
            </a:r>
            <a:r>
              <a:rPr lang="hr-HR" sz="2800" dirty="0" smtClean="0">
                <a:latin typeface="Book Antiqua" panose="02040602050305030304" pitchFamily="18" charset="0"/>
              </a:rPr>
              <a:t>gljikohidrati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>
                <a:latin typeface="Book Antiqua" panose="02040602050305030304" pitchFamily="18" charset="0"/>
              </a:rPr>
              <a:t>b</a:t>
            </a:r>
            <a:r>
              <a:rPr lang="hr-HR" sz="2800" dirty="0" smtClean="0">
                <a:latin typeface="Book Antiqua" panose="02040602050305030304" pitchFamily="18" charset="0"/>
              </a:rPr>
              <a:t>jelančevine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>
                <a:latin typeface="Book Antiqua" panose="02040602050305030304" pitchFamily="18" charset="0"/>
              </a:rPr>
              <a:t>m</a:t>
            </a:r>
            <a:r>
              <a:rPr lang="hr-HR" sz="2800" dirty="0" smtClean="0">
                <a:latin typeface="Book Antiqua" panose="02040602050305030304" pitchFamily="18" charset="0"/>
              </a:rPr>
              <a:t>asti i ulja</a:t>
            </a:r>
            <a:endParaRPr lang="hr-H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41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Ugljikohidrati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ook Antiqua" panose="02040602050305030304" pitchFamily="18" charset="0"/>
              </a:rPr>
              <a:t>Izvor su više od polovice dnevne energije.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Velik </a:t>
            </a:r>
            <a:r>
              <a:rPr lang="hr-HR" sz="2800" dirty="0" smtClean="0">
                <a:latin typeface="Book Antiqua" panose="02040602050305030304" pitchFamily="18" charset="0"/>
              </a:rPr>
              <a:t>su izvor u žitaricama i njihovim proizvodima, kruhu, tjestenini, riži, voću i povrću.</a:t>
            </a:r>
            <a:endParaRPr lang="hr-HR" sz="2800" dirty="0">
              <a:latin typeface="Book Antiqua" panose="0204060205030503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88840"/>
            <a:ext cx="3734966" cy="20915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685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Bjelančevine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Najvažniji su biološki sastojci svake žive stanice.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Glavni su građevni materijal za </a:t>
            </a:r>
            <a:r>
              <a:rPr lang="hr-HR" dirty="0" smtClean="0">
                <a:latin typeface="Book Antiqua" panose="02040602050305030304" pitchFamily="18" charset="0"/>
              </a:rPr>
              <a:t>rast </a:t>
            </a:r>
            <a:r>
              <a:rPr lang="hr-HR" dirty="0" smtClean="0">
                <a:latin typeface="Book Antiqua" panose="02040602050305030304" pitchFamily="18" charset="0"/>
              </a:rPr>
              <a:t>i obnavljanje tkiva.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Građene su od aminokiselina.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Neke aminokiseline čovjek sam stvori dok one koje ne može sintezirati unosi putem hrane.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Hrana koja sadrži bjelančevine može biti: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Book Antiqua" panose="02040602050305030304" pitchFamily="18" charset="0"/>
              </a:rPr>
              <a:t>b</a:t>
            </a:r>
            <a:r>
              <a:rPr lang="hr-HR" dirty="0" smtClean="0">
                <a:latin typeface="Book Antiqua" panose="02040602050305030304" pitchFamily="18" charset="0"/>
              </a:rPr>
              <a:t>iljnog podrijetla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Book Antiqua" panose="02040602050305030304" pitchFamily="18" charset="0"/>
              </a:rPr>
              <a:t>ž</a:t>
            </a:r>
            <a:r>
              <a:rPr lang="hr-HR" dirty="0" smtClean="0">
                <a:latin typeface="Book Antiqua" panose="02040602050305030304" pitchFamily="18" charset="0"/>
              </a:rPr>
              <a:t>ivotinjskog podrijetla</a:t>
            </a:r>
            <a:endParaRPr lang="hr-HR" dirty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47" y="4221088"/>
            <a:ext cx="2160241" cy="18734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212976"/>
            <a:ext cx="2161242" cy="16371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674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Book Antiqua" panose="02040602050305030304" pitchFamily="18" charset="0"/>
              </a:rPr>
              <a:t>Masti i ulja</a:t>
            </a:r>
            <a:endParaRPr lang="hr-HR" sz="4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Book Antiqua" panose="02040602050305030304" pitchFamily="18" charset="0"/>
              </a:rPr>
              <a:t>Osiguravaju mnogo energije.</a:t>
            </a:r>
          </a:p>
          <a:p>
            <a:r>
              <a:rPr lang="hr-HR" sz="2400" dirty="0" smtClean="0">
                <a:latin typeface="Book Antiqua" panose="02040602050305030304" pitchFamily="18" charset="0"/>
              </a:rPr>
              <a:t>Služe za prijenos nekih vitamina u organizmu (A, D, E, K).</a:t>
            </a:r>
          </a:p>
          <a:p>
            <a:r>
              <a:rPr lang="hr-HR" sz="2400" dirty="0" smtClean="0">
                <a:latin typeface="Book Antiqua" panose="02040602050305030304" pitchFamily="18" charset="0"/>
              </a:rPr>
              <a:t>Po strukturi se dijele 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Book Antiqua" panose="02040602050305030304" pitchFamily="18" charset="0"/>
              </a:rPr>
              <a:t>z</a:t>
            </a:r>
            <a:r>
              <a:rPr lang="hr-HR" sz="2400" dirty="0" smtClean="0">
                <a:latin typeface="Book Antiqua" panose="02040602050305030304" pitchFamily="18" charset="0"/>
              </a:rPr>
              <a:t>asićene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Book Antiqua" panose="02040602050305030304" pitchFamily="18" charset="0"/>
              </a:rPr>
              <a:t>nezasićene</a:t>
            </a:r>
            <a:endParaRPr lang="hr-HR" sz="2400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Book Antiqua" panose="02040602050305030304" pitchFamily="18" charset="0"/>
              </a:rPr>
              <a:t>Zasićene: nalaze se u mlijeku, siru, maslacu, svinjskoj masti, ali i u krutom stanju</a:t>
            </a:r>
          </a:p>
          <a:p>
            <a:r>
              <a:rPr lang="hr-HR" sz="2000" dirty="0" smtClean="0">
                <a:latin typeface="Book Antiqua" panose="02040602050305030304" pitchFamily="18" charset="0"/>
              </a:rPr>
              <a:t>Nezasićene: uglavnom su biljnog podrijetla kao u maslinovom, suncokretovom, kukuruznom i bučinom ulju</a:t>
            </a:r>
            <a:endParaRPr lang="hr-HR" sz="2000" dirty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95270"/>
            <a:ext cx="2134251" cy="2439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75390"/>
            <a:ext cx="2858334" cy="135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775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Normalna, raznolika prehrana sadrži dovoljne količine vitamina i minerala, pa ih nije potrebno dodatno uzimati.</a:t>
            </a:r>
            <a:endParaRPr lang="hr-HR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Vitamini i minerali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93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>
                <a:latin typeface="Book Antiqua" panose="02040602050305030304" pitchFamily="18" charset="0"/>
              </a:rPr>
              <a:t>Vitamini</a:t>
            </a:r>
            <a:endParaRPr lang="hr-HR" sz="5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Book Antiqua" panose="02040602050305030304" pitchFamily="18" charset="0"/>
              </a:rPr>
              <a:t>Vitamini su organske tvari koje su potrebne u malim količinama za normalan rast i održavanje zdravlja.</a:t>
            </a:r>
            <a:endParaRPr lang="hr-HR" sz="32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80928"/>
            <a:ext cx="3654070" cy="32403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85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</TotalTime>
  <Words>536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Živjeti zdravo</vt:lpstr>
      <vt:lpstr>PowerPoint Presentation</vt:lpstr>
      <vt:lpstr>Pravilna prehrana</vt:lpstr>
      <vt:lpstr>Hranjive tvari</vt:lpstr>
      <vt:lpstr>Ugljikohidrati</vt:lpstr>
      <vt:lpstr>Bjelančevine</vt:lpstr>
      <vt:lpstr>Masti i ulja</vt:lpstr>
      <vt:lpstr>Vitamini i minerali</vt:lpstr>
      <vt:lpstr>Vitamini</vt:lpstr>
      <vt:lpstr>Minerali</vt:lpstr>
      <vt:lpstr>Voda</vt:lpstr>
      <vt:lpstr>PowerPoint Presentation</vt:lpstr>
      <vt:lpstr>Kretanjem do zdravlja</vt:lpstr>
      <vt:lpstr>PowerPoint Presentation</vt:lpstr>
      <vt:lpstr>Što učiniti da biste se osjećali i bili zdraviji?</vt:lpstr>
      <vt:lpstr>A na kraju: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Živjeti zdravo</dc:title>
  <dc:creator>Korisnik</dc:creator>
  <cp:lastModifiedBy>Korisnik</cp:lastModifiedBy>
  <cp:revision>14</cp:revision>
  <dcterms:created xsi:type="dcterms:W3CDTF">2017-11-06T22:07:41Z</dcterms:created>
  <dcterms:modified xsi:type="dcterms:W3CDTF">2017-11-07T23:34:46Z</dcterms:modified>
</cp:coreProperties>
</file>