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72" r:id="rId5"/>
    <p:sldId id="273" r:id="rId6"/>
    <p:sldId id="274" r:id="rId7"/>
    <p:sldId id="277" r:id="rId8"/>
    <p:sldId id="276" r:id="rId9"/>
    <p:sldId id="275" r:id="rId10"/>
    <p:sldId id="278" r:id="rId11"/>
    <p:sldId id="279" r:id="rId12"/>
    <p:sldId id="270" r:id="rId13"/>
    <p:sldId id="260" r:id="rId14"/>
  </p:sldIdLst>
  <p:sldSz cx="9144000" cy="6858000" type="screen4x3"/>
  <p:notesSz cx="6858000" cy="9144000"/>
  <p:custDataLst>
    <p:tags r:id="rId15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8171-8D8C-4D39-B477-4C20D123D9C5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7D2B-1A41-4838-B71F-DEA4C03C2C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03A9-D842-4B7E-852B-35CCC9ADB05E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3A1D-8887-40A9-AB52-883B09F867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C9D3-FACA-4D52-A406-86A20682174E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C9FA-7B06-4AC9-8E74-FBD1E74A23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994D-1EDD-49F3-8A93-BE8B078016D0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596A-7726-40DD-8AC4-6875039F71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CA46-FBA5-4087-93BB-8C7D339E6560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F09A-8231-4944-923F-5260C7DC65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3966-5A3C-4398-9F6D-ED52DC6EAB61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D941-CD81-4A17-9E10-1E90FDE715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ADF7-B0D5-4A39-9A66-C86C4D198B1F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CFB4-7B46-4CB7-9B17-EC33533414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749FE-58A5-4D12-9B17-235F39803C9C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99E9-ADC5-4A90-A0BB-1D3302FF57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9662-DBF0-42C8-B6F4-017CCB96105E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92A6-B1D6-442C-A119-5F5FFF2509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FE0D-F084-4AF6-8A49-94AC6DC5A4B7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7758-D864-4CC2-8F9B-4ABF7DDC8E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3043-5A66-4C27-9A2B-EA97CB157789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0F27-8E62-4097-81FD-47344CBE93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06F98-2C0B-49CF-A8B1-CF382C7A4515}" type="datetimeFigureOut">
              <a:rPr lang="hr-HR"/>
              <a:pPr>
                <a:defRPr/>
              </a:pPr>
              <a:t>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80F0A7-9449-4CB2-BE9C-31756F7182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b="1" dirty="0" smtClean="0"/>
              <a:t>Ostale države Južne Europe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371600" y="4868863"/>
            <a:ext cx="6400800" cy="769937"/>
          </a:xfrm>
        </p:spPr>
        <p:txBody>
          <a:bodyPr/>
          <a:lstStyle/>
          <a:p>
            <a:pPr>
              <a:defRPr/>
            </a:pPr>
            <a:r>
              <a:rPr lang="hr-HR" sz="4400" dirty="0" smtClean="0"/>
              <a:t>Države Južne Europe</a:t>
            </a:r>
            <a:endParaRPr lang="hr-HR" sz="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avor Kolaric\Desktop\ostale drzave juzne europe\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45243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Davor Kolaric\Desktop\ostale drzave juzne europe\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725" y="3500438"/>
            <a:ext cx="435927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sadržaja 7"/>
          <p:cNvSpPr>
            <a:spLocks noGrp="1"/>
          </p:cNvSpPr>
          <p:nvPr>
            <p:ph sz="half" idx="1"/>
          </p:nvPr>
        </p:nvSpPr>
        <p:spPr>
          <a:xfrm>
            <a:off x="457200" y="4292600"/>
            <a:ext cx="4038600" cy="1833563"/>
          </a:xfrm>
        </p:spPr>
        <p:txBody>
          <a:bodyPr/>
          <a:lstStyle/>
          <a:p>
            <a:r>
              <a:rPr lang="hr-HR" b="1" smtClean="0"/>
              <a:t>Tirana</a:t>
            </a:r>
            <a:r>
              <a:rPr lang="hr-HR" smtClean="0"/>
              <a:t> – glavni grad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4648200" y="2781300"/>
            <a:ext cx="4038600" cy="3344863"/>
          </a:xfrm>
        </p:spPr>
        <p:txBody>
          <a:bodyPr/>
          <a:lstStyle/>
          <a:p>
            <a:r>
              <a:rPr lang="hr-HR" b="1" dirty="0" smtClean="0"/>
              <a:t>Drač</a:t>
            </a:r>
            <a:r>
              <a:rPr lang="hr-HR" dirty="0" smtClean="0"/>
              <a:t> – luka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147050" cy="725488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12292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800" smtClean="0"/>
          </a:p>
        </p:txBody>
      </p:sp>
      <p:grpSp>
        <p:nvGrpSpPr>
          <p:cNvPr id="12293" name="Grupa 7"/>
          <p:cNvGrpSpPr>
            <a:grpSpLocks/>
          </p:cNvGrpSpPr>
          <p:nvPr/>
        </p:nvGrpSpPr>
        <p:grpSpPr bwMode="auto">
          <a:xfrm>
            <a:off x="684213" y="692150"/>
            <a:ext cx="6767512" cy="5265748"/>
            <a:chOff x="683568" y="692695"/>
            <a:chExt cx="6768752" cy="5265887"/>
          </a:xfrm>
        </p:grpSpPr>
        <p:pic>
          <p:nvPicPr>
            <p:cNvPr id="12294" name="Picture 2" descr="C:\Users\Davor Kolaric\Desktop\ostale drzave juzne europe\GRAF albanij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92695"/>
              <a:ext cx="6696744" cy="4781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TekstniOkvir 6"/>
            <p:cNvSpPr txBox="1">
              <a:spLocks noChangeArrowheads="1"/>
            </p:cNvSpPr>
            <p:nvPr/>
          </p:nvSpPr>
          <p:spPr bwMode="auto">
            <a:xfrm>
              <a:off x="683568" y="5589240"/>
              <a:ext cx="2556617" cy="36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>
                  <a:latin typeface="+mj-lt"/>
                </a:rPr>
                <a:t>Način korištenja zemljišta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4043363" cy="725488"/>
          </a:xfrm>
        </p:spPr>
        <p:txBody>
          <a:bodyPr/>
          <a:lstStyle/>
          <a:p>
            <a:r>
              <a:rPr lang="hr-HR" sz="2800" b="1" dirty="0" smtClean="0"/>
              <a:t>Ponovimo</a:t>
            </a:r>
          </a:p>
        </p:txBody>
      </p:sp>
      <p:sp>
        <p:nvSpPr>
          <p:cNvPr id="11268" name="Rezervirano mjesto sadržaja 3"/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597400"/>
          </a:xfrm>
        </p:spPr>
        <p:txBody>
          <a:bodyPr/>
          <a:lstStyle/>
          <a:p>
            <a:r>
              <a:rPr lang="hr-HR" sz="2800" dirty="0" smtClean="0"/>
              <a:t>Koja klima prevladava u Grčkoj i na Malti?</a:t>
            </a:r>
          </a:p>
          <a:p>
            <a:r>
              <a:rPr lang="hr-HR" sz="2800" dirty="0" smtClean="0"/>
              <a:t>Kojoj skupini naroda pripadaju Grci, Maltežani i Albanci?</a:t>
            </a:r>
          </a:p>
          <a:p>
            <a:r>
              <a:rPr lang="hr-HR" sz="2800" dirty="0" smtClean="0"/>
              <a:t>Koje su vjere najzastupljenije u tim državama?</a:t>
            </a:r>
          </a:p>
          <a:p>
            <a:r>
              <a:rPr lang="hr-HR" sz="2800" dirty="0" smtClean="0"/>
              <a:t>Koje se države koriste grčkom lukom Solun?</a:t>
            </a:r>
          </a:p>
          <a:p>
            <a:r>
              <a:rPr lang="hr-HR" sz="2800" dirty="0" smtClean="0"/>
              <a:t>Što je desalinizacija?</a:t>
            </a:r>
          </a:p>
          <a:p>
            <a:r>
              <a:rPr lang="hr-HR" sz="2800" dirty="0" smtClean="0"/>
              <a:t>Objasni tvrdnju da je Albanija primorska, ali ne i pomorska zemlja.</a:t>
            </a:r>
          </a:p>
          <a:p>
            <a:r>
              <a:rPr lang="hr-HR" sz="2800" dirty="0" smtClean="0"/>
              <a:t>Koji je jezik, uz malteški, službeni na Malti? Zašto?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14340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hr-HR" dirty="0" smtClean="0"/>
          </a:p>
          <a:p>
            <a:pPr>
              <a:buFont typeface="Arial" charset="0"/>
              <a:buNone/>
            </a:pPr>
            <a:r>
              <a:rPr lang="hr-HR" dirty="0" smtClean="0"/>
              <a:t>Pripremio: Davor Kolarić, </a:t>
            </a:r>
            <a:r>
              <a:rPr lang="hr-HR" dirty="0" err="1" smtClean="0"/>
              <a:t>prof</a:t>
            </a:r>
            <a:r>
              <a:rPr lang="hr-HR" dirty="0" smtClean="0"/>
              <a:t>. geografije</a:t>
            </a:r>
          </a:p>
          <a:p>
            <a:pPr>
              <a:buFont typeface="Arial" charset="0"/>
              <a:buNone/>
            </a:pPr>
            <a:endParaRPr lang="hr-HR" dirty="0" smtClean="0"/>
          </a:p>
          <a:p>
            <a:pPr>
              <a:buFont typeface="Arial" charset="0"/>
              <a:buNone/>
            </a:pPr>
            <a:r>
              <a:rPr lang="hr-HR" dirty="0" smtClean="0"/>
              <a:t>Slikovni materijal i grafički prilozi: </a:t>
            </a:r>
          </a:p>
          <a:p>
            <a:pPr>
              <a:buFont typeface="Arial" charset="0"/>
              <a:buNone/>
            </a:pPr>
            <a:r>
              <a:rPr lang="hr-HR" smtClean="0"/>
              <a:t>dr. sc</a:t>
            </a:r>
            <a:r>
              <a:rPr lang="hr-HR" dirty="0" smtClean="0"/>
              <a:t>. Tomislav Jelić</a:t>
            </a:r>
          </a:p>
          <a:p>
            <a:pPr>
              <a:buFont typeface="Arial" charset="0"/>
              <a:buNone/>
            </a:pPr>
            <a:endParaRPr lang="hr-HR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4114800" cy="725488"/>
          </a:xfrm>
        </p:spPr>
        <p:txBody>
          <a:bodyPr/>
          <a:lstStyle/>
          <a:p>
            <a:r>
              <a:rPr lang="hr-HR" sz="2800" b="1" dirty="0" smtClean="0"/>
              <a:t>Prisjetimo se…</a:t>
            </a:r>
          </a:p>
        </p:txBody>
      </p:sp>
      <p:sp>
        <p:nvSpPr>
          <p:cNvPr id="3076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Koja je današnja država Južne Europe obilježila antičko razdoblje?</a:t>
            </a:r>
          </a:p>
          <a:p>
            <a:r>
              <a:rPr lang="hr-HR" sz="2800" dirty="0" smtClean="0"/>
              <a:t>Usporedi obale Italije i Grčke. Po čemu se razlikuju?</a:t>
            </a:r>
          </a:p>
          <a:p>
            <a:r>
              <a:rPr lang="hr-HR" sz="2800" dirty="0" smtClean="0"/>
              <a:t>Koja vjera prevladava u Albaniji, a koja u Grčkoj?</a:t>
            </a:r>
          </a:p>
          <a:p>
            <a:r>
              <a:rPr lang="hr-HR" sz="2800" dirty="0" smtClean="0"/>
              <a:t>Zašto Malta ima važan geografski položaj?</a:t>
            </a:r>
          </a:p>
          <a:p>
            <a:endParaRPr lang="hr-HR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 descr="C:\Users\OŠ Vežica\Desktop\alfa slike\255-k-2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5400600" cy="52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91513" cy="725488"/>
          </a:xfrm>
        </p:spPr>
        <p:txBody>
          <a:bodyPr/>
          <a:lstStyle/>
          <a:p>
            <a:r>
              <a:rPr lang="hr-HR" b="1" smtClean="0"/>
              <a:t>Malta</a:t>
            </a:r>
          </a:p>
        </p:txBody>
      </p:sp>
      <p:sp>
        <p:nvSpPr>
          <p:cNvPr id="3076" name="Rezervirano mjesto sadržaja 3"/>
          <p:cNvSpPr>
            <a:spLocks noGrp="1"/>
          </p:cNvSpPr>
          <p:nvPr>
            <p:ph idx="1"/>
          </p:nvPr>
        </p:nvSpPr>
        <p:spPr>
          <a:xfrm>
            <a:off x="457200" y="1271588"/>
            <a:ext cx="6275040" cy="5109740"/>
          </a:xfrm>
        </p:spPr>
        <p:txBody>
          <a:bodyPr/>
          <a:lstStyle/>
          <a:p>
            <a:r>
              <a:rPr lang="hr-HR" sz="2800" dirty="0" smtClean="0"/>
              <a:t>otočje vitezova svetog Ivana</a:t>
            </a:r>
          </a:p>
          <a:p>
            <a:r>
              <a:rPr lang="hr-HR" sz="2800" dirty="0" smtClean="0"/>
              <a:t>usred Sredozemnog mora</a:t>
            </a:r>
          </a:p>
          <a:p>
            <a:r>
              <a:rPr lang="hr-HR" sz="2800" dirty="0" smtClean="0"/>
              <a:t>vladavina Britanaca</a:t>
            </a:r>
          </a:p>
          <a:p>
            <a:r>
              <a:rPr lang="hr-HR" sz="2800" dirty="0" smtClean="0"/>
              <a:t>engleski i malteški jezik</a:t>
            </a:r>
          </a:p>
          <a:p>
            <a:r>
              <a:rPr lang="hr-HR" sz="2800" dirty="0" smtClean="0"/>
              <a:t>turizam</a:t>
            </a:r>
          </a:p>
          <a:p>
            <a:r>
              <a:rPr lang="hr-HR" sz="2800" b="1" dirty="0" smtClean="0"/>
              <a:t>Valleta </a:t>
            </a:r>
            <a:r>
              <a:rPr lang="hr-HR" sz="2800" dirty="0" smtClean="0"/>
              <a:t>– glavni grad</a:t>
            </a:r>
          </a:p>
          <a:p>
            <a:r>
              <a:rPr lang="hr-HR" sz="2800" dirty="0" smtClean="0"/>
              <a:t>nedostatak slatke vode</a:t>
            </a:r>
          </a:p>
          <a:p>
            <a:endParaRPr lang="hr-HR" sz="2800" dirty="0" smtClean="0"/>
          </a:p>
          <a:p>
            <a:r>
              <a:rPr lang="hr-HR" sz="2800" dirty="0" smtClean="0"/>
              <a:t>odslanjivanje (desalinizacija)</a:t>
            </a:r>
          </a:p>
        </p:txBody>
      </p:sp>
      <p:grpSp>
        <p:nvGrpSpPr>
          <p:cNvPr id="2" name="Grupa 2"/>
          <p:cNvGrpSpPr>
            <a:grpSpLocks/>
          </p:cNvGrpSpPr>
          <p:nvPr/>
        </p:nvGrpSpPr>
        <p:grpSpPr bwMode="auto">
          <a:xfrm>
            <a:off x="4572000" y="1844824"/>
            <a:ext cx="4384675" cy="3598225"/>
            <a:chOff x="4638934" y="1412776"/>
            <a:chExt cx="4383760" cy="3598754"/>
          </a:xfrm>
        </p:grpSpPr>
        <p:pic>
          <p:nvPicPr>
            <p:cNvPr id="5126" name="Picture 2" descr="C:\Users\OŠ Vežica\Desktop\alfa slike\23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8934" y="1412776"/>
              <a:ext cx="438376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TekstniOkvir 1"/>
            <p:cNvSpPr txBox="1">
              <a:spLocks noChangeArrowheads="1"/>
            </p:cNvSpPr>
            <p:nvPr/>
          </p:nvSpPr>
          <p:spPr bwMode="auto">
            <a:xfrm>
              <a:off x="4668176" y="4365104"/>
              <a:ext cx="4354518" cy="64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i="1" dirty="0">
                  <a:latin typeface="+mj-lt"/>
                </a:rPr>
                <a:t>Valleta je jedini glavni grad neke države koji je cijeli pod zaštitom kao spomenik </a:t>
              </a:r>
              <a:r>
                <a:rPr lang="hr-HR" i="1" dirty="0" smtClean="0">
                  <a:latin typeface="+mj-lt"/>
                </a:rPr>
                <a:t>kulture.</a:t>
              </a:r>
              <a:endParaRPr lang="hr-HR" i="1" dirty="0">
                <a:latin typeface="+mj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Davor Kolaric\Desktop\ostale drzave juzne europe\grcka gospodarska struk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908050"/>
            <a:ext cx="32067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91513" cy="725488"/>
          </a:xfrm>
        </p:spPr>
        <p:txBody>
          <a:bodyPr/>
          <a:lstStyle/>
          <a:p>
            <a:r>
              <a:rPr lang="hr-HR" b="1" smtClean="0"/>
              <a:t>Grčka</a:t>
            </a:r>
          </a:p>
        </p:txBody>
      </p:sp>
      <p:sp>
        <p:nvSpPr>
          <p:cNvPr id="2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kolijevka europske civilizacije</a:t>
            </a:r>
          </a:p>
          <a:p>
            <a:r>
              <a:rPr lang="hr-HR" sz="2800" dirty="0" smtClean="0"/>
              <a:t>gorovita zemlja – Olimp</a:t>
            </a:r>
          </a:p>
          <a:p>
            <a:r>
              <a:rPr lang="hr-HR" sz="2800" b="1" dirty="0" smtClean="0"/>
              <a:t>razvedena obala </a:t>
            </a:r>
            <a:r>
              <a:rPr lang="hr-HR" sz="2800" dirty="0" smtClean="0"/>
              <a:t>– 3. u svijetu</a:t>
            </a:r>
          </a:p>
          <a:p>
            <a:r>
              <a:rPr lang="hr-HR" sz="2800" dirty="0" smtClean="0"/>
              <a:t>najveća trgovačka mornarica u Europi</a:t>
            </a:r>
          </a:p>
          <a:p>
            <a:r>
              <a:rPr lang="hr-HR" sz="2800" dirty="0" smtClean="0"/>
              <a:t>1981. godine ulazi u EU</a:t>
            </a:r>
          </a:p>
          <a:p>
            <a:r>
              <a:rPr lang="hr-HR" sz="2800" dirty="0" smtClean="0"/>
              <a:t>gospodarska kriza 2009.</a:t>
            </a:r>
          </a:p>
          <a:p>
            <a:r>
              <a:rPr lang="hr-HR" sz="2800" b="1" dirty="0" smtClean="0"/>
              <a:t>pravoslavlje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7931150" cy="725488"/>
          </a:xfrm>
        </p:spPr>
        <p:txBody>
          <a:bodyPr/>
          <a:lstStyle/>
          <a:p>
            <a:r>
              <a:rPr lang="hr-HR" b="1" smtClean="0"/>
              <a:t>Grčka</a:t>
            </a:r>
          </a:p>
        </p:txBody>
      </p:sp>
      <p:sp>
        <p:nvSpPr>
          <p:cNvPr id="7172" name="Rezervirano mjesto sadržaja 3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hr-HR" sz="2800" dirty="0" smtClean="0"/>
              <a:t>turizam</a:t>
            </a:r>
          </a:p>
          <a:p>
            <a:pPr lvl="1"/>
            <a:r>
              <a:rPr lang="hr-HR" dirty="0" smtClean="0"/>
              <a:t>kupališni, kulturno-povijesni spomenici</a:t>
            </a:r>
          </a:p>
          <a:p>
            <a:pPr lvl="1"/>
            <a:r>
              <a:rPr lang="hr-HR" dirty="0" smtClean="0"/>
              <a:t>otoci: Rodos, Krf, Kreta, </a:t>
            </a:r>
            <a:r>
              <a:rPr lang="hr-HR" dirty="0" err="1" smtClean="0"/>
              <a:t>Mykonos</a:t>
            </a:r>
            <a:r>
              <a:rPr lang="hr-HR" dirty="0" smtClean="0"/>
              <a:t>, Santorini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>
              <a:buFont typeface="Arial" charset="0"/>
              <a:buNone/>
            </a:pPr>
            <a:endParaRPr lang="hr-HR" dirty="0" smtClean="0"/>
          </a:p>
          <a:p>
            <a:endParaRPr lang="hr-HR" sz="2800" dirty="0" smtClean="0"/>
          </a:p>
        </p:txBody>
      </p:sp>
      <p:pic>
        <p:nvPicPr>
          <p:cNvPr id="7173" name="Picture 5" descr="C:\Users\Davor Kolaric\Desktop\ostale drzave juzne europe\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86075"/>
            <a:ext cx="46799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7"/>
          <p:cNvGrpSpPr>
            <a:grpSpLocks/>
          </p:cNvGrpSpPr>
          <p:nvPr/>
        </p:nvGrpSpPr>
        <p:grpSpPr bwMode="auto">
          <a:xfrm>
            <a:off x="0" y="908050"/>
            <a:ext cx="6838950" cy="3475038"/>
            <a:chOff x="0" y="908720"/>
            <a:chExt cx="6838950" cy="3475038"/>
          </a:xfrm>
        </p:grpSpPr>
        <p:pic>
          <p:nvPicPr>
            <p:cNvPr id="8201" name="Picture 5" descr="C:\Users\Davor Kolaric\Desktop\ostale drzave juzne europe\3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6838950" cy="347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TekstniOkvir 6"/>
            <p:cNvSpPr txBox="1">
              <a:spLocks noChangeArrowheads="1"/>
            </p:cNvSpPr>
            <p:nvPr/>
          </p:nvSpPr>
          <p:spPr bwMode="auto">
            <a:xfrm>
              <a:off x="0" y="980728"/>
              <a:ext cx="18501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>
                  <a:latin typeface="+mj-lt"/>
                </a:rPr>
                <a:t>Atenska akropola </a:t>
              </a:r>
            </a:p>
          </p:txBody>
        </p:sp>
      </p:grpSp>
      <p:sp>
        <p:nvSpPr>
          <p:cNvPr id="3" name="Rezervirano mjesto sadržaja 3"/>
          <p:cNvSpPr>
            <a:spLocks noGrp="1"/>
          </p:cNvSpPr>
          <p:nvPr>
            <p:ph idx="1"/>
          </p:nvPr>
        </p:nvSpPr>
        <p:spPr>
          <a:xfrm>
            <a:off x="0" y="4365625"/>
            <a:ext cx="5651500" cy="1760538"/>
          </a:xfrm>
        </p:spPr>
        <p:txBody>
          <a:bodyPr/>
          <a:lstStyle/>
          <a:p>
            <a:r>
              <a:rPr lang="hr-HR" sz="2800" b="1" dirty="0" smtClean="0"/>
              <a:t>Atena</a:t>
            </a:r>
            <a:r>
              <a:rPr lang="hr-HR" sz="2800" dirty="0" smtClean="0"/>
              <a:t> – glavni grad</a:t>
            </a:r>
          </a:p>
          <a:p>
            <a:r>
              <a:rPr lang="hr-HR" sz="2800" dirty="0" smtClean="0"/>
              <a:t>Pirej – luka</a:t>
            </a:r>
          </a:p>
          <a:p>
            <a:r>
              <a:rPr lang="hr-HR" sz="2800" b="1" dirty="0" smtClean="0"/>
              <a:t>Solun (Thessaloniki) </a:t>
            </a:r>
            <a:r>
              <a:rPr lang="hr-HR" sz="2800" dirty="0" smtClean="0"/>
              <a:t>– luka na sjeveru</a:t>
            </a:r>
          </a:p>
          <a:p>
            <a:endParaRPr lang="hr-HR" sz="2800" dirty="0" smtClean="0"/>
          </a:p>
        </p:txBody>
      </p:sp>
      <p:grpSp>
        <p:nvGrpSpPr>
          <p:cNvPr id="8198" name="Grupa 10"/>
          <p:cNvGrpSpPr>
            <a:grpSpLocks/>
          </p:cNvGrpSpPr>
          <p:nvPr/>
        </p:nvGrpSpPr>
        <p:grpSpPr bwMode="auto">
          <a:xfrm>
            <a:off x="5721350" y="3357563"/>
            <a:ext cx="3422650" cy="2901950"/>
            <a:chOff x="5721350" y="3356992"/>
            <a:chExt cx="3422650" cy="2901950"/>
          </a:xfrm>
        </p:grpSpPr>
        <p:pic>
          <p:nvPicPr>
            <p:cNvPr id="8199" name="Picture 6" descr="C:\Users\Davor Kolaric\Desktop\ostale drzave juzne europe\25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1350" y="3356992"/>
              <a:ext cx="3422650" cy="290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kstniOkvir 8"/>
            <p:cNvSpPr txBox="1">
              <a:spLocks noChangeArrowheads="1"/>
            </p:cNvSpPr>
            <p:nvPr/>
          </p:nvSpPr>
          <p:spPr bwMode="auto">
            <a:xfrm>
              <a:off x="8305309" y="3356992"/>
              <a:ext cx="7729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>
                  <a:latin typeface="+mj-lt"/>
                </a:rPr>
                <a:t>Solun</a:t>
              </a:r>
              <a:r>
                <a:rPr lang="hr-HR" dirty="0"/>
                <a:t> 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18488" cy="725488"/>
          </a:xfrm>
        </p:spPr>
        <p:txBody>
          <a:bodyPr/>
          <a:lstStyle/>
          <a:p>
            <a:r>
              <a:rPr lang="hr-HR" b="1" smtClean="0"/>
              <a:t>Albanija</a:t>
            </a:r>
          </a:p>
        </p:txBody>
      </p:sp>
      <p:sp>
        <p:nvSpPr>
          <p:cNvPr id="9220" name="Rezervirano mjesto sadržaja 3"/>
          <p:cNvSpPr>
            <a:spLocks noGrp="1"/>
          </p:cNvSpPr>
          <p:nvPr>
            <p:ph idx="1"/>
          </p:nvPr>
        </p:nvSpPr>
        <p:spPr>
          <a:xfrm>
            <a:off x="179388" y="1341438"/>
            <a:ext cx="4248150" cy="4784725"/>
          </a:xfrm>
        </p:spPr>
        <p:txBody>
          <a:bodyPr/>
          <a:lstStyle/>
          <a:p>
            <a:r>
              <a:rPr lang="hr-HR" sz="2800" dirty="0" smtClean="0"/>
              <a:t>izolirana država do 90-ih</a:t>
            </a:r>
          </a:p>
          <a:p>
            <a:r>
              <a:rPr lang="hr-HR" sz="2800" dirty="0" smtClean="0"/>
              <a:t>nerazvijenost</a:t>
            </a:r>
          </a:p>
          <a:p>
            <a:r>
              <a:rPr lang="hr-HR" sz="2800" dirty="0" smtClean="0"/>
              <a:t>uglavnom </a:t>
            </a:r>
            <a:r>
              <a:rPr lang="hr-HR" sz="2800" b="1" dirty="0" smtClean="0"/>
              <a:t>islamske</a:t>
            </a:r>
            <a:r>
              <a:rPr lang="hr-HR" sz="2800" dirty="0" smtClean="0"/>
              <a:t> vjere</a:t>
            </a:r>
          </a:p>
          <a:p>
            <a:r>
              <a:rPr lang="hr-HR" sz="2800" dirty="0" smtClean="0"/>
              <a:t>gorovita zemlja</a:t>
            </a:r>
          </a:p>
          <a:p>
            <a:r>
              <a:rPr lang="hr-HR" sz="2800" dirty="0" smtClean="0"/>
              <a:t>nizine uz obalu</a:t>
            </a:r>
          </a:p>
          <a:p>
            <a:r>
              <a:rPr lang="hr-HR" sz="2800" dirty="0" smtClean="0"/>
              <a:t>jezera – Ohridsko, Prespansko i Skadarsko</a:t>
            </a:r>
          </a:p>
          <a:p>
            <a:r>
              <a:rPr lang="hr-HR" sz="2800" dirty="0" smtClean="0"/>
              <a:t>primorska, ali ne i pomorska zemlja</a:t>
            </a:r>
          </a:p>
          <a:p>
            <a:pPr>
              <a:buFont typeface="Arial" charset="0"/>
              <a:buNone/>
            </a:pPr>
            <a:r>
              <a:rPr lang="hr-HR" sz="2800" dirty="0" smtClean="0"/>
              <a:t> </a:t>
            </a:r>
          </a:p>
          <a:p>
            <a:endParaRPr lang="hr-HR" sz="2800" dirty="0" smtClean="0"/>
          </a:p>
        </p:txBody>
      </p:sp>
      <p:pic>
        <p:nvPicPr>
          <p:cNvPr id="9221" name="Picture 5" descr="C:\Users\Davor Kolaric\Desktop\ostale drzave juzne europe\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28775"/>
            <a:ext cx="4876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4284663" y="4868863"/>
            <a:ext cx="4535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i="1" dirty="0">
                <a:latin typeface="+mj-lt"/>
              </a:rPr>
              <a:t>Nerazvijenost je naslijeđena iako u novije vrijeme utjecajni Albanci izvan zemlje pružaju financijsku pomoć.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18488" cy="725488"/>
          </a:xfrm>
        </p:spPr>
        <p:txBody>
          <a:bodyPr/>
          <a:lstStyle/>
          <a:p>
            <a:r>
              <a:rPr lang="hr-HR" b="1" smtClean="0"/>
              <a:t>Albanija</a:t>
            </a:r>
          </a:p>
        </p:txBody>
      </p:sp>
      <p:sp>
        <p:nvSpPr>
          <p:cNvPr id="1024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uzgoj sredozemnih kultura</a:t>
            </a:r>
          </a:p>
          <a:p>
            <a:r>
              <a:rPr lang="hr-HR" sz="2800" dirty="0" smtClean="0"/>
              <a:t>koze i ovce</a:t>
            </a:r>
          </a:p>
          <a:p>
            <a:r>
              <a:rPr lang="hr-HR" sz="2800" dirty="0" smtClean="0"/>
              <a:t>turizam</a:t>
            </a:r>
          </a:p>
          <a:p>
            <a:pPr lvl="1"/>
            <a:r>
              <a:rPr lang="hr-HR" dirty="0" smtClean="0"/>
              <a:t>slabo razvijen</a:t>
            </a:r>
          </a:p>
          <a:p>
            <a:pPr lvl="2"/>
            <a:r>
              <a:rPr lang="hr-HR" sz="2800" dirty="0" smtClean="0"/>
              <a:t>nedostatak cesta i hotela</a:t>
            </a:r>
          </a:p>
          <a:p>
            <a:pPr lvl="1"/>
            <a:r>
              <a:rPr lang="hr-HR" dirty="0" smtClean="0"/>
              <a:t>dobri uvjeti</a:t>
            </a:r>
          </a:p>
          <a:p>
            <a:pPr lvl="2"/>
            <a:r>
              <a:rPr lang="hr-HR" sz="2800" dirty="0" smtClean="0"/>
              <a:t>pješčane plaže</a:t>
            </a:r>
          </a:p>
          <a:p>
            <a:pPr lvl="2">
              <a:buFont typeface="Arial" charset="0"/>
              <a:buNone/>
            </a:pPr>
            <a:endParaRPr lang="hr-HR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315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Ostale države Južne Europe</vt:lpstr>
      <vt:lpstr>Prisjetimo se…</vt:lpstr>
      <vt:lpstr>Slide 3</vt:lpstr>
      <vt:lpstr>Malta</vt:lpstr>
      <vt:lpstr>Grčka</vt:lpstr>
      <vt:lpstr>Grčka</vt:lpstr>
      <vt:lpstr>Slide 7</vt:lpstr>
      <vt:lpstr>Albanija</vt:lpstr>
      <vt:lpstr>Albanija</vt:lpstr>
      <vt:lpstr>Slide 10</vt:lpstr>
      <vt:lpstr>Slide 11</vt:lpstr>
      <vt:lpstr>Ponovimo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vpluzaric</dc:creator>
  <cp:lastModifiedBy>Marin Zidar</cp:lastModifiedBy>
  <cp:revision>42</cp:revision>
  <dcterms:created xsi:type="dcterms:W3CDTF">2014-10-20T13:38:53Z</dcterms:created>
  <dcterms:modified xsi:type="dcterms:W3CDTF">2015-09-07T13:30:35Z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859E1FE4-87AB-463F-B8E4-44D6EAA03071</vt:lpwstr>
  </property>
  <property fmtid="{D5CDD505-2E9C-101B-9397-08002B2CF9AE}" pid="3" name="ArticulatePath">
    <vt:lpwstr>Presentation1</vt:lpwstr>
  </property>
</Properties>
</file>