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8481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0186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5053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263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170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377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6993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215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5856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3213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2268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CF900-6351-4AF2-BCD9-332307014D7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947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543" y="1041400"/>
            <a:ext cx="8595360" cy="2387600"/>
          </a:xfrm>
        </p:spPr>
        <p:txBody>
          <a:bodyPr>
            <a:noAutofit/>
          </a:bodyPr>
          <a:lstStyle/>
          <a:p>
            <a:r>
              <a:rPr lang="hr-HR" sz="2800" dirty="0"/>
              <a:t>Nastavna tema/cjelina:</a:t>
            </a:r>
            <a:br>
              <a:rPr lang="hr-HR" sz="2800" dirty="0"/>
            </a:br>
            <a:r>
              <a:rPr lang="hr-HR" sz="2800" dirty="0"/>
              <a:t>EUROPA NA VRHUNCU MOĆI: MODERNE DRŽAVE,</a:t>
            </a:r>
            <a:br>
              <a:rPr lang="hr-HR" sz="2800" dirty="0"/>
            </a:br>
            <a:r>
              <a:rPr lang="hr-HR" sz="2800" dirty="0"/>
              <a:t>DRUŠTVO I KULTURA U DRUGOJ POLOVICI 19. STOLJEĆA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29000"/>
            <a:ext cx="6858000" cy="1655762"/>
          </a:xfrm>
        </p:spPr>
        <p:txBody>
          <a:bodyPr>
            <a:normAutofit/>
          </a:bodyPr>
          <a:lstStyle/>
          <a:p>
            <a:r>
              <a:rPr lang="hr-HR" sz="4800" dirty="0"/>
              <a:t>Druga industrijska revolucija</a:t>
            </a:r>
          </a:p>
        </p:txBody>
      </p:sp>
    </p:spTree>
    <p:extLst>
      <p:ext uri="{BB962C8B-B14F-4D97-AF65-F5344CB8AC3E}">
        <p14:creationId xmlns:p14="http://schemas.microsoft.com/office/powerpoint/2010/main" val="1353503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9100" y="1825625"/>
            <a:ext cx="46101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3200" dirty="0"/>
              <a:t>   Francuzi braća August i Louis Lumiere izumili su kinematograf. </a:t>
            </a:r>
          </a:p>
          <a:p>
            <a:pPr>
              <a:buNone/>
            </a:pPr>
            <a:r>
              <a:rPr lang="hr-HR" sz="3200" dirty="0"/>
              <a:t>   Prva filmska projekcija organizirana je u Parizu 1895. i trajala nekoliko minuta.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97" y1="6376" x2="92825" y2="2349"/>
                        <a14:foregroundMark x1="6726" y1="16779" x2="68610" y2="13087"/>
                        <a14:foregroundMark x1="6278" y1="95638" x2="99552" y2="92953"/>
                        <a14:foregroundMark x1="16143" y1="82215" x2="33184" y2="86913"/>
                        <a14:foregroundMark x1="85650" y1="83893" x2="86996" y2="8053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46063" y="1463674"/>
            <a:ext cx="3713567" cy="4962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3936999"/>
            <a:ext cx="8509000" cy="275590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hr-HR" b="1" dirty="0">
                <a:solidFill>
                  <a:srgbClr val="7030A0"/>
                </a:solidFill>
              </a:rPr>
              <a:t>   </a:t>
            </a:r>
            <a:r>
              <a:rPr lang="hr-HR" dirty="0"/>
              <a:t>Najveći parobrod na svijetu bio je Titanic. Bio je to golem i </a:t>
            </a:r>
            <a:r>
              <a:rPr lang="pl-PL" dirty="0"/>
              <a:t>luksuzan brod za koji su govorili kako je nepotopiv. No, pokazalo </a:t>
            </a:r>
            <a:r>
              <a:rPr lang="hr-HR" dirty="0"/>
              <a:t>se da ta tvrdnja nije točna. Već na svom prvom putovanju, 12. travnja 1912. godine godine Titanic se sudario s veliokim ledenim brijegom u sjevernom Atlantiku i nakon kratkog vremena potonuo.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088" y="81603"/>
            <a:ext cx="5206606" cy="369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479426"/>
            <a:ext cx="7886700" cy="1325563"/>
          </a:xfrm>
        </p:spPr>
        <p:txBody>
          <a:bodyPr>
            <a:normAutofit/>
          </a:bodyPr>
          <a:lstStyle/>
          <a:p>
            <a:r>
              <a:rPr lang="hr-HR" sz="4000" b="1" i="1" dirty="0"/>
              <a:t>PONOVIMO!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Koji su se izvori energije počeli koristiti u doba druge industrijske revolucije?</a:t>
            </a:r>
          </a:p>
          <a:p>
            <a:r>
              <a:rPr lang="hr-HR" dirty="0"/>
              <a:t>Koja su dva izumitelja u području elektrotehnike djelovala krajem 19. stoljeća?</a:t>
            </a:r>
          </a:p>
          <a:p>
            <a:r>
              <a:rPr lang="hr-HR" dirty="0"/>
              <a:t>Koje su se promjene zbile u industriji i prometu u drugoj polovici 19. i početkom 20. stoljeća?</a:t>
            </a:r>
          </a:p>
          <a:p>
            <a:r>
              <a:rPr lang="hr-HR" dirty="0"/>
              <a:t>Kada se i kako počelo razvijati zrakoplovstvo?</a:t>
            </a:r>
          </a:p>
          <a:p>
            <a:r>
              <a:rPr lang="hr-HR" dirty="0"/>
              <a:t>Kako je razvoj znanosti utjecao na svakodnevni život ljudi krajem 19. stoljeća?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ZAPIŠIMO!</a:t>
            </a:r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8653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415926"/>
            <a:ext cx="7886700" cy="1325563"/>
          </a:xfrm>
        </p:spPr>
        <p:txBody>
          <a:bodyPr>
            <a:normAutofit/>
          </a:bodyPr>
          <a:lstStyle/>
          <a:p>
            <a:r>
              <a:rPr lang="hr-HR" sz="4000" dirty="0"/>
              <a:t>Druga industrijska revolucija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dirty="0"/>
              <a:t>– Novi izvori energije: </a:t>
            </a:r>
            <a:r>
              <a:rPr lang="hr-HR" dirty="0" err="1"/>
              <a:t>električana</a:t>
            </a:r>
            <a:r>
              <a:rPr lang="hr-HR" dirty="0"/>
              <a:t> energija, nafta</a:t>
            </a:r>
          </a:p>
          <a:p>
            <a:pPr marL="0" indent="0">
              <a:buNone/>
            </a:pPr>
            <a:r>
              <a:rPr lang="hr-HR" dirty="0"/>
              <a:t>– primjena nafte (</a:t>
            </a:r>
            <a:r>
              <a:rPr lang="hr-HR" dirty="0" err="1"/>
              <a:t>Daimler</a:t>
            </a:r>
            <a:r>
              <a:rPr lang="hr-HR" dirty="0"/>
              <a:t> - </a:t>
            </a:r>
            <a:r>
              <a:rPr lang="hr-HR" dirty="0" err="1"/>
              <a:t>Benz</a:t>
            </a:r>
            <a:r>
              <a:rPr lang="hr-HR" dirty="0"/>
              <a:t>, Ford) → razvoj </a:t>
            </a:r>
            <a:r>
              <a:rPr lang="hr-HR"/>
              <a:t>prometa 	→ </a:t>
            </a:r>
            <a:r>
              <a:rPr lang="hr-HR" dirty="0"/>
              <a:t>cestovni, </a:t>
            </a:r>
            <a:r>
              <a:rPr lang="hr-HR"/>
              <a:t>željeznički, pomorski</a:t>
            </a:r>
            <a:r>
              <a:rPr lang="hr-HR" dirty="0"/>
              <a:t>, zračni</a:t>
            </a:r>
          </a:p>
          <a:p>
            <a:pPr marL="0" indent="0">
              <a:buNone/>
            </a:pPr>
            <a:r>
              <a:rPr lang="hr-HR" dirty="0"/>
              <a:t>– električna energija (Edison, Tesla)</a:t>
            </a:r>
          </a:p>
          <a:p>
            <a:pPr marL="0" indent="0">
              <a:buNone/>
            </a:pPr>
            <a:r>
              <a:rPr lang="hr-HR" dirty="0"/>
              <a:t>– razvoj medicine – Louis Pasteur</a:t>
            </a:r>
          </a:p>
          <a:p>
            <a:pPr marL="0" indent="0">
              <a:buNone/>
            </a:pPr>
            <a:r>
              <a:rPr lang="hr-HR" dirty="0"/>
              <a:t>– Maria Curie</a:t>
            </a:r>
          </a:p>
          <a:p>
            <a:pPr marL="0" indent="0">
              <a:buNone/>
            </a:pPr>
            <a:r>
              <a:rPr lang="hr-HR" dirty="0"/>
              <a:t>– </a:t>
            </a:r>
            <a:r>
              <a:rPr lang="hr-HR" dirty="0" err="1"/>
              <a:t>Röntgen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– radio, kinematograf → razvoj kulture</a:t>
            </a:r>
          </a:p>
          <a:p>
            <a:pPr marL="0" indent="0">
              <a:buNone/>
            </a:pPr>
            <a:r>
              <a:rPr lang="hr-HR" dirty="0"/>
              <a:t>– razvoj znanosti → razvoj industrije → razvoj gospodarstva (Engleska, Francuska, SAD, Njemačka)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91368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79" y="476886"/>
            <a:ext cx="7886700" cy="1325563"/>
          </a:xfrm>
        </p:spPr>
        <p:txBody>
          <a:bodyPr>
            <a:normAutofit/>
          </a:bodyPr>
          <a:lstStyle/>
          <a:p>
            <a:r>
              <a:rPr lang="hr-HR" sz="4000" b="1" i="1" dirty="0"/>
              <a:t>Električna struja i nafta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>
                <a:latin typeface="Calibri Light" pitchFamily="34" charset="0"/>
              </a:rPr>
              <a:t>U drugoj polovici 19. i na početku 20. stoljeća došlo je do </a:t>
            </a:r>
            <a:r>
              <a:rPr lang="pl-PL" b="1" dirty="0">
                <a:latin typeface="Calibri Light" pitchFamily="34" charset="0"/>
              </a:rPr>
              <a:t>niza </a:t>
            </a:r>
            <a:r>
              <a:rPr lang="hr-HR" b="1" dirty="0">
                <a:latin typeface="Calibri Light" pitchFamily="34" charset="0"/>
              </a:rPr>
              <a:t>novih spoznaja u znanosti i vrlo brojnih tehničkih otkrića</a:t>
            </a:r>
          </a:p>
          <a:p>
            <a:r>
              <a:rPr lang="hr-HR" dirty="0">
                <a:latin typeface="Calibri Light" pitchFamily="34" charset="0"/>
              </a:rPr>
              <a:t>Nastupilo </a:t>
            </a:r>
            <a:r>
              <a:rPr lang="pl-PL" dirty="0">
                <a:latin typeface="Calibri Light" pitchFamily="34" charset="0"/>
              </a:rPr>
              <a:t>je doba velikih promjena u gospodarstvu koje nazivamo </a:t>
            </a:r>
            <a:r>
              <a:rPr lang="pl-PL" b="1" dirty="0">
                <a:latin typeface="Calibri Light" pitchFamily="34" charset="0"/>
              </a:rPr>
              <a:t>drugom </a:t>
            </a:r>
            <a:r>
              <a:rPr lang="hr-HR" b="1" dirty="0">
                <a:latin typeface="Calibri Light" pitchFamily="34" charset="0"/>
              </a:rPr>
              <a:t>industrijskom revolucijom</a:t>
            </a:r>
          </a:p>
          <a:p>
            <a:r>
              <a:rPr lang="pl-PL" dirty="0">
                <a:latin typeface="Calibri Light" pitchFamily="34" charset="0"/>
              </a:rPr>
              <a:t>Sada je nastupilo doba </a:t>
            </a:r>
            <a:r>
              <a:rPr lang="pl-PL" b="1" dirty="0">
                <a:latin typeface="Calibri Light" pitchFamily="34" charset="0"/>
              </a:rPr>
              <a:t>električne energije i nafte</a:t>
            </a:r>
          </a:p>
          <a:p>
            <a:r>
              <a:rPr lang="hr-HR" dirty="0">
                <a:latin typeface="Calibri Light" pitchFamily="34" charset="0"/>
              </a:rPr>
              <a:t>Primjena električne energije i prerada nafte omogućili </a:t>
            </a:r>
            <a:r>
              <a:rPr lang="hr-HR" b="1" dirty="0">
                <a:latin typeface="Calibri Light" pitchFamily="34" charset="0"/>
              </a:rPr>
              <a:t>su razvoj industrije, posebno nekih novih grana</a:t>
            </a:r>
            <a:r>
              <a:rPr lang="hr-HR" dirty="0">
                <a:latin typeface="Calibri Light" pitchFamily="34" charset="0"/>
              </a:rPr>
              <a:t>: kemijske, elektrotehničke i farmaceutske industrije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230948"/>
            <a:ext cx="7886700" cy="142385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r-HR" dirty="0"/>
              <a:t>   Prvi izvor nafte otkriven je u Sjedinjenim Američkim državama 1859. godine, no </a:t>
            </a:r>
            <a:r>
              <a:rPr lang="pl-PL" dirty="0"/>
              <a:t>tek je krajem 19. stoljeća nafta, uz električnu energiju, postala najvažniji izvor energije.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6633" y="889000"/>
            <a:ext cx="6230734" cy="418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587" y="1499054"/>
            <a:ext cx="7886700" cy="3203575"/>
          </a:xfrm>
        </p:spPr>
        <p:txBody>
          <a:bodyPr>
            <a:normAutofit lnSpcReduction="10000"/>
          </a:bodyPr>
          <a:lstStyle/>
          <a:p>
            <a:r>
              <a:rPr lang="hr-HR" dirty="0">
                <a:latin typeface="Calibri Light" pitchFamily="34" charset="0"/>
              </a:rPr>
              <a:t>Veliki izumitelji na području primjene električne energije </a:t>
            </a:r>
            <a:r>
              <a:rPr lang="it-IT" dirty="0">
                <a:latin typeface="Calibri Light" pitchFamily="34" charset="0"/>
              </a:rPr>
              <a:t>bili su </a:t>
            </a:r>
            <a:r>
              <a:rPr lang="it-IT" b="1" dirty="0">
                <a:latin typeface="Calibri Light" pitchFamily="34" charset="0"/>
              </a:rPr>
              <a:t>Thomas Alva Edison i Nikola Tesla</a:t>
            </a:r>
            <a:endParaRPr lang="hr-HR" b="1" dirty="0">
              <a:latin typeface="Calibri Light" pitchFamily="34" charset="0"/>
            </a:endParaRPr>
          </a:p>
          <a:p>
            <a:r>
              <a:rPr lang="hr-HR" dirty="0">
                <a:latin typeface="Calibri Light" pitchFamily="34" charset="0"/>
              </a:rPr>
              <a:t>Nafta je tekuća smjesa ugljikovodika nastala iz ostataka organizama nataloženih ispod površine zemlje</a:t>
            </a:r>
          </a:p>
          <a:p>
            <a:r>
              <a:rPr lang="hr-HR" dirty="0">
                <a:latin typeface="Calibri Light" pitchFamily="34" charset="0"/>
              </a:rPr>
              <a:t>Tek nakon izuma i </a:t>
            </a:r>
            <a:r>
              <a:rPr lang="hr-HR" b="1" dirty="0">
                <a:latin typeface="Calibri Light" pitchFamily="34" charset="0"/>
              </a:rPr>
              <a:t>usavršavanja benzinskog motora </a:t>
            </a:r>
            <a:r>
              <a:rPr lang="hr-HR" dirty="0">
                <a:latin typeface="Calibri Light" pitchFamily="34" charset="0"/>
              </a:rPr>
              <a:t>iskorištavanje </a:t>
            </a:r>
            <a:r>
              <a:rPr lang="pl-PL" dirty="0">
                <a:latin typeface="Calibri Light" pitchFamily="34" charset="0"/>
              </a:rPr>
              <a:t>nafte zadobilo onu mjeru koju je zadržalo do danas</a:t>
            </a:r>
            <a:endParaRPr lang="hr-HR" dirty="0">
              <a:latin typeface="Calibri Light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722914" y="339634"/>
            <a:ext cx="1358537" cy="953589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1086" y="4376057"/>
            <a:ext cx="3722914" cy="248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57646" y="5159829"/>
            <a:ext cx="4258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Prvi pokusni automobili nastali su još 1867. godine.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326" y="5107576"/>
            <a:ext cx="8360228" cy="13846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r-HR" dirty="0"/>
              <a:t>   Nikola Tesla (1856.-1943.) rodio se u ličkom selu Smiljan kod Gospića u obitelji pravoslavnog svećenika. Njegov je najznačajniji izum bio generator izmjenične struje (slika desno).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3759" y="173537"/>
            <a:ext cx="3553370" cy="474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1575" y1="23182" x2="42123" y2="63182"/>
                        <a14:foregroundMark x1="20205" y1="58636" x2="42466" y2="27273"/>
                        <a14:foregroundMark x1="18836" y1="18182" x2="28767" y2="14545"/>
                        <a14:foregroundMark x1="44863" y1="23182" x2="55137" y2="23636"/>
                        <a14:foregroundMark x1="55822" y1="24545" x2="58904" y2="52273"/>
                        <a14:foregroundMark x1="22260" y1="39091" x2="25000" y2="44545"/>
                        <a14:foregroundMark x1="17808" y1="42273" x2="17808" y2="42273"/>
                        <a14:foregroundMark x1="74658" y1="82273" x2="93493" y2="68636"/>
                        <a14:foregroundMark x1="94521" y1="61364" x2="94178" y2="74091"/>
                        <a14:foregroundMark x1="94521" y1="79091" x2="96575" y2="75455"/>
                        <a14:backgroundMark x1="97260" y1="58182" x2="97260" y2="7863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61859" y="1399272"/>
            <a:ext cx="4676196" cy="35231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827" y="438786"/>
            <a:ext cx="7886700" cy="1325563"/>
          </a:xfrm>
        </p:spPr>
        <p:txBody>
          <a:bodyPr>
            <a:normAutofit/>
          </a:bodyPr>
          <a:lstStyle/>
          <a:p>
            <a:r>
              <a:rPr lang="hr-HR" sz="4800" b="1" i="1" dirty="0"/>
              <a:t>Novi izumi i tehnička otkrića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Calibri Light" pitchFamily="34" charset="0"/>
              </a:rPr>
              <a:t>Razvoj znanosti prouzročio je pravu lavinu novih izuma i tehničkih otkrića</a:t>
            </a:r>
          </a:p>
          <a:p>
            <a:r>
              <a:rPr lang="hr-HR" b="1" dirty="0">
                <a:latin typeface="Calibri Light" pitchFamily="34" charset="0"/>
              </a:rPr>
              <a:t>Automobili </a:t>
            </a:r>
            <a:r>
              <a:rPr lang="hr-HR" dirty="0">
                <a:latin typeface="Calibri Light" pitchFamily="34" charset="0"/>
              </a:rPr>
              <a:t>su potkraj 19. stoljeća izazivali senzaciju</a:t>
            </a:r>
          </a:p>
          <a:p>
            <a:r>
              <a:rPr lang="hr-HR" dirty="0">
                <a:latin typeface="Calibri Light" pitchFamily="34" charset="0"/>
              </a:rPr>
              <a:t>Povijest automobilske industrije započela je nakon što je 1885. </a:t>
            </a:r>
            <a:r>
              <a:rPr lang="vi-VN" dirty="0">
                <a:latin typeface="Calibri Light" pitchFamily="34" charset="0"/>
              </a:rPr>
              <a:t>godine u Njemačkoj izrađen prvi </a:t>
            </a:r>
            <a:r>
              <a:rPr lang="vi-VN" b="1" dirty="0">
                <a:latin typeface="Calibri Light" pitchFamily="34" charset="0"/>
              </a:rPr>
              <a:t>benzinski motor</a:t>
            </a:r>
            <a:endParaRPr lang="hr-HR" b="1" dirty="0">
              <a:latin typeface="Calibri Light" pitchFamily="34" charset="0"/>
            </a:endParaRPr>
          </a:p>
          <a:p>
            <a:r>
              <a:rPr lang="hr-HR" dirty="0">
                <a:latin typeface="Calibri Light" pitchFamily="34" charset="0"/>
              </a:rPr>
              <a:t>Godine 1903. dvojica američkih inženjera, braća </a:t>
            </a:r>
            <a:r>
              <a:rPr lang="hr-HR" b="1" dirty="0">
                <a:latin typeface="Calibri Light" pitchFamily="34" charset="0"/>
              </a:rPr>
              <a:t>Wilbur i Orville Wright </a:t>
            </a:r>
            <a:r>
              <a:rPr lang="it-IT" dirty="0">
                <a:latin typeface="Calibri Light" pitchFamily="34" charset="0"/>
              </a:rPr>
              <a:t>uspjeli su konstruirati </a:t>
            </a:r>
            <a:r>
              <a:rPr lang="hr-HR" dirty="0">
                <a:latin typeface="Calibri Light" pitchFamily="34" charset="0"/>
              </a:rPr>
              <a:t>prvu </a:t>
            </a:r>
            <a:r>
              <a:rPr lang="it-IT" dirty="0">
                <a:latin typeface="Calibri Light" pitchFamily="34" charset="0"/>
              </a:rPr>
              <a:t>letjelicu</a:t>
            </a:r>
            <a:endParaRPr lang="hr-HR" dirty="0">
              <a:latin typeface="Calibri Light" pitchFamily="34" charset="0"/>
            </a:endParaRP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613399"/>
            <a:ext cx="7886700" cy="901701"/>
          </a:xfrm>
        </p:spPr>
        <p:txBody>
          <a:bodyPr/>
          <a:lstStyle/>
          <a:p>
            <a:pPr>
              <a:buNone/>
            </a:pPr>
            <a:r>
              <a:rPr lang="hr-HR" dirty="0"/>
              <a:t>Prvi let braće Wright trajao je nepunu minutu.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363" y="144463"/>
            <a:ext cx="7831137" cy="5269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406901"/>
            <a:ext cx="7886700" cy="1770062"/>
          </a:xfrm>
        </p:spPr>
        <p:txBody>
          <a:bodyPr/>
          <a:lstStyle/>
          <a:p>
            <a:pPr>
              <a:buNone/>
            </a:pPr>
            <a:r>
              <a:rPr lang="hr-HR" dirty="0"/>
              <a:t>   Marija Sklodowska-Curie, francuska znanstvenica poljskog podrijetla. Za otkrića radija i istraživanjan apolju radioaktivnosti dobila je dvije Nobelove nagrade. Na slici sa suprugom Pierrom.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6349" y="292099"/>
            <a:ext cx="5153849" cy="377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0" y="441326"/>
            <a:ext cx="7886700" cy="1325563"/>
          </a:xfrm>
        </p:spPr>
        <p:txBody>
          <a:bodyPr>
            <a:normAutofit/>
          </a:bodyPr>
          <a:lstStyle/>
          <a:p>
            <a:r>
              <a:rPr lang="hr-HR" sz="4000" b="1" i="1" dirty="0"/>
              <a:t>Razvoj znanosti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5625"/>
            <a:ext cx="8382000" cy="4351338"/>
          </a:xfrm>
        </p:spPr>
        <p:txBody>
          <a:bodyPr>
            <a:normAutofit lnSpcReduction="10000"/>
          </a:bodyPr>
          <a:lstStyle/>
          <a:p>
            <a:r>
              <a:rPr lang="pl-PL" dirty="0">
                <a:latin typeface="Calibri Light" pitchFamily="34" charset="0"/>
              </a:rPr>
              <a:t>Druga polovica 19. i početak 20. stoljeća bilo je i doba naglog </a:t>
            </a:r>
            <a:r>
              <a:rPr lang="hr-HR" dirty="0">
                <a:latin typeface="Calibri Light" pitchFamily="34" charset="0"/>
              </a:rPr>
              <a:t>razvoja znanosti i kulture</a:t>
            </a:r>
          </a:p>
          <a:p>
            <a:r>
              <a:rPr lang="fr-FR" dirty="0" err="1">
                <a:latin typeface="Calibri Light" pitchFamily="34" charset="0"/>
              </a:rPr>
              <a:t>Francuski</a:t>
            </a:r>
            <a:r>
              <a:rPr lang="fr-FR" dirty="0">
                <a:latin typeface="Calibri Light" pitchFamily="34" charset="0"/>
              </a:rPr>
              <a:t> </a:t>
            </a:r>
            <a:r>
              <a:rPr lang="fr-FR" dirty="0" err="1">
                <a:latin typeface="Calibri Light" pitchFamily="34" charset="0"/>
              </a:rPr>
              <a:t>kemičar</a:t>
            </a:r>
            <a:r>
              <a:rPr lang="fr-FR" dirty="0">
                <a:latin typeface="Calibri Light" pitchFamily="34" charset="0"/>
              </a:rPr>
              <a:t> </a:t>
            </a:r>
            <a:r>
              <a:rPr lang="fr-FR" b="1" dirty="0">
                <a:latin typeface="Calibri Light" pitchFamily="34" charset="0"/>
              </a:rPr>
              <a:t>Louis Pasteur </a:t>
            </a:r>
            <a:r>
              <a:rPr lang="pl-PL" dirty="0">
                <a:latin typeface="Calibri Light" pitchFamily="34" charset="0"/>
              </a:rPr>
              <a:t>poznat je po nizu znanstvenih otkrića u području medicine</a:t>
            </a:r>
            <a:r>
              <a:rPr lang="hr-HR" dirty="0">
                <a:latin typeface="Calibri Light" pitchFamily="34" charset="0"/>
              </a:rPr>
              <a:t> i farmacije</a:t>
            </a:r>
          </a:p>
          <a:p>
            <a:r>
              <a:rPr lang="hr-HR" dirty="0">
                <a:latin typeface="Calibri Light" pitchFamily="34" charset="0"/>
              </a:rPr>
              <a:t>Godine 1895. Nijemac </a:t>
            </a:r>
            <a:r>
              <a:rPr lang="hr-HR" b="1" dirty="0">
                <a:latin typeface="Calibri Light" pitchFamily="34" charset="0"/>
              </a:rPr>
              <a:t>Wilhelm Konrad Röntgen </a:t>
            </a:r>
            <a:r>
              <a:rPr lang="hr-HR" dirty="0">
                <a:latin typeface="Calibri Light" pitchFamily="34" charset="0"/>
              </a:rPr>
              <a:t>otkrio </a:t>
            </a:r>
            <a:r>
              <a:rPr lang="nl-NL" dirty="0">
                <a:latin typeface="Calibri Light" pitchFamily="34" charset="0"/>
              </a:rPr>
              <a:t>je “X”-zrake koje prodiru kroz čvrste tvari</a:t>
            </a:r>
            <a:endParaRPr lang="hr-HR" dirty="0">
              <a:latin typeface="Calibri Light" pitchFamily="34" charset="0"/>
            </a:endParaRPr>
          </a:p>
          <a:p>
            <a:r>
              <a:rPr lang="hr-HR" b="1" dirty="0">
                <a:latin typeface="Calibri Light" pitchFamily="34" charset="0"/>
              </a:rPr>
              <a:t>Marija Skłodowska-Curie i njezin muž Pierre Curie </a:t>
            </a:r>
            <a:r>
              <a:rPr lang="hr-HR" dirty="0">
                <a:latin typeface="Calibri Light" pitchFamily="34" charset="0"/>
              </a:rPr>
              <a:t>otkrili su dva elementa koji imaju sposobnost zračenja: radij i polonij</a:t>
            </a:r>
          </a:p>
          <a:p>
            <a:r>
              <a:rPr lang="hr-HR" dirty="0">
                <a:latin typeface="Calibri Light" pitchFamily="34" charset="0"/>
              </a:rPr>
              <a:t>Učinjen je prvi korak prema atomskom dobu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630</Words>
  <Application>Microsoft Office PowerPoint</Application>
  <PresentationFormat>Prikaz na zaslonu (4:3)</PresentationFormat>
  <Paragraphs>45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Nastavna tema/cjelina: EUROPA NA VRHUNCU MOĆI: MODERNE DRŽAVE, DRUŠTVO I KULTURA U DRUGOJ POLOVICI 19. STOLJEĆA</vt:lpstr>
      <vt:lpstr>Električna struja i nafta</vt:lpstr>
      <vt:lpstr>PowerPoint prezentacija</vt:lpstr>
      <vt:lpstr>PowerPoint prezentacija</vt:lpstr>
      <vt:lpstr>PowerPoint prezentacija</vt:lpstr>
      <vt:lpstr>Novi izumi i tehnička otkrića</vt:lpstr>
      <vt:lpstr>PowerPoint prezentacija</vt:lpstr>
      <vt:lpstr>PowerPoint prezentacija</vt:lpstr>
      <vt:lpstr>Razvoj znanosti</vt:lpstr>
      <vt:lpstr>PowerPoint prezentacija</vt:lpstr>
      <vt:lpstr>PowerPoint prezentacija</vt:lpstr>
      <vt:lpstr>PONOVIMO!</vt:lpstr>
      <vt:lpstr>ZAPIŠIMO!</vt:lpstr>
      <vt:lpstr>Druga industrijska revolucija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SUNCE</dc:creator>
  <cp:lastModifiedBy>Petra</cp:lastModifiedBy>
  <cp:revision>37</cp:revision>
  <dcterms:created xsi:type="dcterms:W3CDTF">2014-06-11T15:27:21Z</dcterms:created>
  <dcterms:modified xsi:type="dcterms:W3CDTF">2020-03-18T08:18:09Z</dcterms:modified>
</cp:coreProperties>
</file>