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Nastavna cjelina/tema:</a:t>
            </a:r>
            <a:br>
              <a:rPr lang="hr-HR" sz="3200" dirty="0"/>
            </a:br>
            <a:r>
              <a:rPr lang="hr-HR" sz="3200" dirty="0"/>
              <a:t>DRUGI SVJETSKI RAT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Novi ratni uspjesi antifašističkih saveznika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55" y="5636623"/>
            <a:ext cx="7886700" cy="905691"/>
          </a:xfrm>
        </p:spPr>
        <p:txBody>
          <a:bodyPr/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>
                <a:latin typeface="+mj-lt"/>
              </a:rPr>
              <a:t>Iskrcavanja Saveznika u Normandiji </a:t>
            </a:r>
            <a:r>
              <a:rPr lang="hr-HR" b="1" dirty="0">
                <a:latin typeface="+mj-lt"/>
              </a:rPr>
              <a:t>je najveći zračno-pomorski desant</a:t>
            </a:r>
            <a:r>
              <a:rPr lang="hr-HR" dirty="0">
                <a:latin typeface="+mj-lt"/>
              </a:rPr>
              <a:t> u povijesti ratovanja.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56" y="865278"/>
            <a:ext cx="8569097" cy="465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4781005"/>
            <a:ext cx="5394960" cy="207699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/>
              <a:t>      </a:t>
            </a:r>
            <a:r>
              <a:rPr lang="hr-HR" sz="3800" dirty="0"/>
              <a:t>U svitanje 6. lipnja 1944. u 5 sati i 30 minuta njemački su vojnici na obalama Normandije ugledali mnoštvo neprijateljskih brodova i vojnika. Njemački Atlantski bedem, linija bunkera, minskih polja i bodljikave žice, nije mogao izdržati invaziju saveznika. Novine su objavile najnovije vijesti o savezničkoj invaziji.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44788" cy="45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4" b="94539" l="0" r="98969"/>
                    </a14:imgEffect>
                  </a14:imgLayer>
                </a14:imgProps>
              </a:ext>
            </a:extLst>
          </a:blip>
          <a:srcRect l="7938" t="10449" r="6878" b="9044"/>
          <a:stretch>
            <a:fillRect/>
          </a:stretch>
        </p:blipFill>
        <p:spPr bwMode="auto">
          <a:xfrm>
            <a:off x="5995851" y="4611188"/>
            <a:ext cx="3148149" cy="224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3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Konferencija u Jalti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Usporedno s uspjesima Saveznika na u zapadnoj Europi, Crvena armija je oslobađala zemlje srednje i jugoistočne Europe</a:t>
            </a:r>
          </a:p>
          <a:p>
            <a:r>
              <a:rPr lang="hr-HR" dirty="0">
                <a:latin typeface="+mj-lt"/>
              </a:rPr>
              <a:t>Roosevelt, Churchill i Staljin sastali su se u veljači 1945. u </a:t>
            </a:r>
            <a:r>
              <a:rPr lang="hr-HR" b="1" dirty="0">
                <a:latin typeface="+mj-lt"/>
              </a:rPr>
              <a:t>Jalti na poluotoku Krimu</a:t>
            </a:r>
          </a:p>
          <a:p>
            <a:r>
              <a:rPr lang="hr-HR" dirty="0">
                <a:latin typeface="+mj-lt"/>
              </a:rPr>
              <a:t>Dogovoreno je da </a:t>
            </a:r>
            <a:r>
              <a:rPr lang="hr-HR" b="1" dirty="0">
                <a:latin typeface="+mj-lt"/>
              </a:rPr>
              <a:t>Njemačka mora potpisati bezuvjetnu kapitulaciju </a:t>
            </a:r>
            <a:r>
              <a:rPr lang="hr-HR" dirty="0">
                <a:latin typeface="+mj-lt"/>
              </a:rPr>
              <a:t>te da se njezin teritorij podijeli na </a:t>
            </a:r>
            <a:r>
              <a:rPr lang="hr-HR" b="1" dirty="0">
                <a:latin typeface="+mj-lt"/>
              </a:rPr>
              <a:t>četiri okupacijske zone</a:t>
            </a:r>
          </a:p>
          <a:p>
            <a:r>
              <a:rPr lang="pl-PL" dirty="0">
                <a:latin typeface="+mj-lt"/>
              </a:rPr>
              <a:t>Odlučeno je da će biti </a:t>
            </a:r>
            <a:r>
              <a:rPr lang="hr-HR" b="1" dirty="0">
                <a:latin typeface="+mj-lt"/>
              </a:rPr>
              <a:t>osnovani Ujedinjeni narodi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52" y="4963886"/>
            <a:ext cx="8606791" cy="16833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>
                <a:latin typeface="+mj-lt"/>
              </a:rPr>
              <a:t>Konferencija </a:t>
            </a:r>
            <a:r>
              <a:rPr lang="hr-HR" b="1" dirty="0">
                <a:latin typeface="+mj-lt"/>
              </a:rPr>
              <a:t>„velike trojice” u Jalti </a:t>
            </a:r>
            <a:r>
              <a:rPr lang="hr-HR" dirty="0">
                <a:latin typeface="+mj-lt"/>
              </a:rPr>
              <a:t>održavala se od 4. do 12. </a:t>
            </a:r>
            <a:r>
              <a:rPr lang="vi-VN" dirty="0">
                <a:latin typeface="Calibri Light" pitchFamily="34" charset="0"/>
              </a:rPr>
              <a:t>veljače 1945. o uređenju svijeta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hr-HR" dirty="0">
                <a:latin typeface="+mj-lt"/>
              </a:rPr>
              <a:t>nakon završetka ratnih operacija. Na fotografiji sjede (s lijeva na desno) Winston Churchill, Frenaklin Delano Roosevelt i Josif Visarionovič Staljin.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543" y="218395"/>
            <a:ext cx="5046889" cy="465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ratovao na afričkom bojištu?</a:t>
            </a:r>
          </a:p>
          <a:p>
            <a:r>
              <a:rPr lang="hr-HR" dirty="0"/>
              <a:t>Koje su bitke prekretnice na istočnom i afričkom bojištu?</a:t>
            </a:r>
          </a:p>
          <a:p>
            <a:r>
              <a:rPr lang="hr-HR" dirty="0"/>
              <a:t>Kada je kapitulirala Italija?</a:t>
            </a:r>
          </a:p>
          <a:p>
            <a:r>
              <a:rPr lang="hr-HR" dirty="0"/>
              <a:t>Koje su najvažnije odluke Teheranske konferencije?</a:t>
            </a:r>
          </a:p>
          <a:p>
            <a:r>
              <a:rPr lang="hr-HR" dirty="0"/>
              <a:t>Zašto je za daljnji tijek rata bilo važno otvaranje zapadnog bojišta?</a:t>
            </a:r>
          </a:p>
          <a:p>
            <a:r>
              <a:rPr lang="hr-HR" dirty="0"/>
              <a:t>Što znaš o Operaciji Overlord?</a:t>
            </a:r>
          </a:p>
          <a:p>
            <a:r>
              <a:rPr lang="hr-HR" dirty="0"/>
              <a:t>Koje su najvažnije odluke konferencije u Jalti?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ZAPIŠIMO!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24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54139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Novi ratni uspjesi antifašističkih saveznika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35" y="1825625"/>
            <a:ext cx="8802477" cy="4351338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hr-HR" dirty="0"/>
              <a:t>sjevernoafričko bojište </a:t>
            </a:r>
          </a:p>
          <a:p>
            <a:pPr marL="0" indent="0">
              <a:buNone/>
            </a:pPr>
            <a:r>
              <a:rPr lang="hr-HR" dirty="0"/>
              <a:t>	--&gt; bitka za El </a:t>
            </a:r>
            <a:r>
              <a:rPr lang="hr-HR" dirty="0" err="1"/>
              <a:t>Alamein</a:t>
            </a:r>
            <a:r>
              <a:rPr lang="hr-HR" dirty="0"/>
              <a:t>- poraz Njemačke i Italije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</a:t>
            </a:r>
          </a:p>
          <a:p>
            <a:pPr>
              <a:buFontTx/>
              <a:buChar char="-"/>
            </a:pPr>
            <a:r>
              <a:rPr lang="hr-HR" dirty="0"/>
              <a:t>kapitulacija Italije - 8. rujna 1943. - ubijen Mussolini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hr-HR" dirty="0"/>
              <a:t>istočno </a:t>
            </a:r>
            <a:r>
              <a:rPr lang="hr-HR" dirty="0" err="1"/>
              <a:t>bojšte</a:t>
            </a:r>
            <a:r>
              <a:rPr lang="hr-HR" dirty="0"/>
              <a:t> --&gt; bitka za </a:t>
            </a:r>
            <a:r>
              <a:rPr lang="hr-HR" dirty="0" err="1"/>
              <a:t>Staljingrad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			-pobjeda Crvene armije - preokret na Istoku  </a:t>
            </a:r>
          </a:p>
          <a:p>
            <a:pPr marL="0" indent="0">
              <a:buNone/>
            </a:pPr>
            <a:r>
              <a:rPr lang="hr-HR" dirty="0"/>
              <a:t>                                   </a:t>
            </a:r>
          </a:p>
          <a:p>
            <a:pPr marL="0" indent="0">
              <a:buNone/>
            </a:pPr>
            <a:r>
              <a:rPr lang="hr-HR" dirty="0"/>
              <a:t>- Teheranska konferencija - izdvoji dvije najvažnije odluke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469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-operacija </a:t>
            </a:r>
            <a:r>
              <a:rPr lang="hr-HR" dirty="0" err="1"/>
              <a:t>Overlord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	--&gt; 6. lipnja 1944. - Dan D </a:t>
            </a:r>
          </a:p>
          <a:p>
            <a:pPr marL="0" indent="0">
              <a:buNone/>
            </a:pPr>
            <a:r>
              <a:rPr lang="hr-HR" dirty="0"/>
              <a:t>		- iskrcavanje Saveznika u Normandiji</a:t>
            </a:r>
          </a:p>
          <a:p>
            <a:pPr marL="0" indent="0">
              <a:buNone/>
            </a:pPr>
            <a:r>
              <a:rPr lang="hr-HR" dirty="0"/>
              <a:t>		- ubrzo oslobođena Francuska                                               </a:t>
            </a:r>
          </a:p>
          <a:p>
            <a:pPr marL="0" indent="0">
              <a:buNone/>
            </a:pPr>
            <a:r>
              <a:rPr lang="hr-HR" dirty="0"/>
              <a:t>		- otvoreno novo bojište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- konferencija na Jalti- izdvoji dvije odluke koje smatraš najvažnijima za poslijeratno uređenje svijeta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50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997233"/>
            <a:ext cx="8188779" cy="21797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dirty="0">
                <a:latin typeface="+mj-lt"/>
              </a:rPr>
              <a:t>   Njemački borbeni avion </a:t>
            </a:r>
            <a:r>
              <a:rPr lang="hr-HR" i="1" dirty="0">
                <a:latin typeface="+mj-lt"/>
              </a:rPr>
              <a:t>Messerschmitt srušen u </a:t>
            </a:r>
            <a:r>
              <a:rPr lang="hr-HR" dirty="0">
                <a:latin typeface="+mj-lt"/>
              </a:rPr>
              <a:t>okolici Moskve u prosincu 1941. Početni veliki uspjesi fašističkih država tijekom 1942. godine uglavnom su zaustavljeni. Štoviše, </a:t>
            </a:r>
            <a:r>
              <a:rPr lang="hr-HR" b="1" dirty="0">
                <a:latin typeface="+mj-lt"/>
              </a:rPr>
              <a:t>zemlje antifašističke koalicije preuzele su inicijativu u ratovanju.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685" y="236763"/>
            <a:ext cx="5776759" cy="369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337457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Afričko bojište i kapitulacija Italije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1" y="1427208"/>
            <a:ext cx="7886700" cy="2001792"/>
          </a:xfrm>
        </p:spPr>
        <p:txBody>
          <a:bodyPr/>
          <a:lstStyle/>
          <a:p>
            <a:r>
              <a:rPr lang="hr-HR" dirty="0">
                <a:latin typeface="+mj-lt"/>
              </a:rPr>
              <a:t>Područje sjeverne Afrike bilo je poprište velikih bitaka u prvim ratnim godinama</a:t>
            </a:r>
          </a:p>
          <a:p>
            <a:r>
              <a:rPr lang="hr-HR" dirty="0">
                <a:latin typeface="+mj-lt"/>
              </a:rPr>
              <a:t>Njemačke i talijanske snage ratovale su protiv britanskih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60435" y="2881176"/>
            <a:ext cx="3152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0031" y="3616572"/>
            <a:ext cx="3090998" cy="306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05348" y="5081451"/>
            <a:ext cx="553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Bitka prekretnica na afričkom bojištu dogodila se kod El-alameina, nakon čega počinje povlačenje fašističkih snaga prema Tunisu.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20492"/>
            <a:ext cx="7886700" cy="1641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>
                <a:latin typeface="+mj-lt"/>
              </a:rPr>
              <a:t>Njemački </a:t>
            </a:r>
            <a:r>
              <a:rPr lang="hr-HR" b="1" i="1" dirty="0">
                <a:latin typeface="+mj-lt"/>
              </a:rPr>
              <a:t>Afrički korpus </a:t>
            </a:r>
            <a:r>
              <a:rPr lang="hr-HR" b="1" dirty="0">
                <a:latin typeface="+mj-lt"/>
              </a:rPr>
              <a:t>pod vodstvom generala Erwina Rommela </a:t>
            </a:r>
            <a:r>
              <a:rPr lang="hr-HR" dirty="0">
                <a:latin typeface="+mj-lt"/>
              </a:rPr>
              <a:t>(dobio je nadimak „Pustinjska lisica”) nanio je 1942. velike gubitke Britancima u Africi.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701" y="800236"/>
            <a:ext cx="6298578" cy="422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239588"/>
            <a:ext cx="8110401" cy="3344091"/>
          </a:xfrm>
        </p:spPr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U Casablanci, gradu na atlantskoj obali Maroka, sastali </a:t>
            </a:r>
            <a:r>
              <a:rPr lang="hr-HR" dirty="0">
                <a:latin typeface="+mj-lt"/>
              </a:rPr>
              <a:t>su se u </a:t>
            </a:r>
            <a:r>
              <a:rPr lang="hr-HR" b="1" dirty="0">
                <a:latin typeface="+mj-lt"/>
              </a:rPr>
              <a:t>siječnju 1943. Roosevelt, Churchill i de Gaulle </a:t>
            </a:r>
            <a:r>
              <a:rPr lang="hr-HR" dirty="0">
                <a:latin typeface="+mj-lt"/>
              </a:rPr>
              <a:t>i</a:t>
            </a:r>
            <a:r>
              <a:rPr lang="hr-HR" b="1" dirty="0">
                <a:latin typeface="+mj-lt"/>
              </a:rPr>
              <a:t> </a:t>
            </a:r>
            <a:r>
              <a:rPr lang="hr-HR" dirty="0">
                <a:latin typeface="+mj-lt"/>
              </a:rPr>
              <a:t>dogovorili </a:t>
            </a:r>
            <a:r>
              <a:rPr lang="hr-HR" b="1" dirty="0">
                <a:latin typeface="+mj-lt"/>
              </a:rPr>
              <a:t>invaziju savezničke vojske </a:t>
            </a:r>
            <a:r>
              <a:rPr lang="hr-HR" dirty="0">
                <a:latin typeface="+mj-lt"/>
              </a:rPr>
              <a:t>na Siciliju</a:t>
            </a:r>
          </a:p>
          <a:p>
            <a:r>
              <a:rPr lang="pl-PL" dirty="0">
                <a:latin typeface="+mj-lt"/>
              </a:rPr>
              <a:t>Godinu dana prije, 1942., </a:t>
            </a:r>
            <a:r>
              <a:rPr lang="pl-PL" b="1" dirty="0">
                <a:latin typeface="+mj-lt"/>
              </a:rPr>
              <a:t>snimljen </a:t>
            </a:r>
            <a:r>
              <a:rPr lang="hr-HR" b="1" dirty="0">
                <a:latin typeface="+mj-lt"/>
              </a:rPr>
              <a:t>film Casablanca</a:t>
            </a:r>
            <a:r>
              <a:rPr lang="hr-HR" dirty="0">
                <a:latin typeface="+mj-lt"/>
              </a:rPr>
              <a:t>, u kojem su opisane nedaće, stradanja i ljudske sudbine u vrijeme Drugoga svjetskog rata, smatra najboljim ratnim filmom svih vremena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9115" y="243840"/>
            <a:ext cx="393409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8388"/>
            <a:ext cx="7886700" cy="1541417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+mj-lt"/>
              </a:rPr>
              <a:t>Nakon iskrcavanja dodatnih snaga Saveznika njemačko-talijanske jedinice su kapitulirale</a:t>
            </a:r>
          </a:p>
          <a:p>
            <a:r>
              <a:rPr lang="hr-HR" dirty="0">
                <a:latin typeface="+mj-lt"/>
              </a:rPr>
              <a:t>U srpnju 1943. napadnuta je Sicilja, a </a:t>
            </a:r>
            <a:r>
              <a:rPr lang="hr-HR" b="1" dirty="0">
                <a:latin typeface="+mj-lt"/>
              </a:rPr>
              <a:t>8. rujna 1943. Italija je kapitulirala</a:t>
            </a:r>
          </a:p>
        </p:txBody>
      </p:sp>
      <p:pic>
        <p:nvPicPr>
          <p:cNvPr id="3074" name="Picture 2" descr="C:\Users\Domagoj\Desktop\Profil, prezentacije\Vremeplov 8_linkovi_1.dio\Karte\Karta Napadi Saveznika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286" y="815413"/>
            <a:ext cx="5833427" cy="415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8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Bitka za Staljingrad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Vodila se u vrijeme velikih savezničkih pobjeda u Africi (1942./1943.)</a:t>
            </a:r>
          </a:p>
          <a:p>
            <a:r>
              <a:rPr lang="hr-HR" dirty="0">
                <a:latin typeface="+mj-lt"/>
              </a:rPr>
              <a:t>U Staljingradu se vodila borba za svaku ulicu</a:t>
            </a:r>
          </a:p>
          <a:p>
            <a:r>
              <a:rPr lang="hr-HR" dirty="0">
                <a:latin typeface="+mj-lt"/>
              </a:rPr>
              <a:t>Nakon više mjeseci borbe, </a:t>
            </a:r>
            <a:r>
              <a:rPr lang="hr-HR" b="1" dirty="0">
                <a:latin typeface="+mj-lt"/>
              </a:rPr>
              <a:t>Crvena armija je pobijedila</a:t>
            </a:r>
          </a:p>
          <a:p>
            <a:r>
              <a:rPr lang="hr-HR" dirty="0">
                <a:latin typeface="+mj-lt"/>
              </a:rPr>
              <a:t>Njemačka vojska izgubila 300 000 vojnika, </a:t>
            </a:r>
            <a:r>
              <a:rPr lang="hr-HR" b="1" dirty="0">
                <a:latin typeface="+mj-lt"/>
              </a:rPr>
              <a:t>prekretnica na istočnom bojištu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0" y="185057"/>
            <a:ext cx="3298793" cy="159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934" y="4628470"/>
            <a:ext cx="3055620" cy="193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755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Teheranska konferencija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Nakon velikih uspjeha zemalja antifašističke koalicije prvi su se </a:t>
            </a:r>
            <a:r>
              <a:rPr lang="en-US" dirty="0">
                <a:latin typeface="+mj-lt"/>
              </a:rPr>
              <a:t>put </a:t>
            </a:r>
            <a:r>
              <a:rPr lang="en-US" b="1" dirty="0" err="1">
                <a:latin typeface="+mj-lt"/>
              </a:rPr>
              <a:t>sastali</a:t>
            </a:r>
            <a:r>
              <a:rPr lang="en-US" b="1" dirty="0">
                <a:latin typeface="+mj-lt"/>
              </a:rPr>
              <a:t> Roosevelt, Churchill </a:t>
            </a:r>
            <a:r>
              <a:rPr lang="en-US" b="1" dirty="0" err="1">
                <a:latin typeface="+mj-lt"/>
              </a:rPr>
              <a:t>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Staljin</a:t>
            </a:r>
            <a:endParaRPr lang="hr-HR" b="1" dirty="0">
              <a:latin typeface="+mj-lt"/>
            </a:endParaRPr>
          </a:p>
          <a:p>
            <a:r>
              <a:rPr lang="hr-HR" dirty="0">
                <a:latin typeface="+mj-lt"/>
              </a:rPr>
              <a:t>Konferencija je održana </a:t>
            </a:r>
            <a:r>
              <a:rPr lang="nn-NO" dirty="0">
                <a:latin typeface="+mj-lt"/>
              </a:rPr>
              <a:t>u </a:t>
            </a:r>
            <a:r>
              <a:rPr lang="nn-NO" b="1" dirty="0">
                <a:latin typeface="+mj-lt"/>
              </a:rPr>
              <a:t>Teheranu</a:t>
            </a:r>
            <a:r>
              <a:rPr lang="nn-NO" dirty="0">
                <a:latin typeface="+mj-lt"/>
              </a:rPr>
              <a:t> (glavni grad Irana) u studenom 1943. godine</a:t>
            </a:r>
            <a:endParaRPr lang="hr-HR" dirty="0">
              <a:latin typeface="+mj-lt"/>
            </a:endParaRPr>
          </a:p>
          <a:p>
            <a:r>
              <a:rPr lang="it-IT" dirty="0">
                <a:latin typeface="+mj-lt"/>
              </a:rPr>
              <a:t>Odlučili su da će </a:t>
            </a:r>
            <a:r>
              <a:rPr lang="it-IT" b="1" dirty="0">
                <a:latin typeface="+mj-lt"/>
              </a:rPr>
              <a:t>otvoriti</a:t>
            </a:r>
            <a:r>
              <a:rPr lang="hr-HR" b="1" dirty="0">
                <a:latin typeface="+mj-lt"/>
              </a:rPr>
              <a:t> </a:t>
            </a:r>
            <a:r>
              <a:rPr lang="pl-PL" b="1" dirty="0">
                <a:latin typeface="+mj-lt"/>
              </a:rPr>
              <a:t>novo bojište </a:t>
            </a:r>
            <a:r>
              <a:rPr lang="pl-PL" dirty="0">
                <a:latin typeface="+mj-lt"/>
              </a:rPr>
              <a:t>na području zapadne Europe</a:t>
            </a:r>
          </a:p>
          <a:p>
            <a:r>
              <a:rPr lang="pl-PL" dirty="0">
                <a:latin typeface="+mj-lt"/>
              </a:rPr>
              <a:t>Također je odlučeno da </a:t>
            </a:r>
            <a:r>
              <a:rPr lang="it-IT" dirty="0">
                <a:latin typeface="+mj-lt"/>
              </a:rPr>
              <a:t>će slati </a:t>
            </a:r>
            <a:r>
              <a:rPr lang="it-IT" b="1" dirty="0">
                <a:latin typeface="+mj-lt"/>
              </a:rPr>
              <a:t>pomoć Titovim partizanima</a:t>
            </a:r>
            <a:endParaRPr lang="hr-H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81000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Operacija Overlord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523820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+mj-lt"/>
              </a:rPr>
              <a:t>Šest mjeseci okupljale su se savezničke snage</a:t>
            </a:r>
          </a:p>
          <a:p>
            <a:r>
              <a:rPr lang="hr-HR" dirty="0">
                <a:latin typeface="+mj-lt"/>
              </a:rPr>
              <a:t>S</a:t>
            </a:r>
            <a:r>
              <a:rPr lang="it-IT" dirty="0">
                <a:latin typeface="+mj-lt"/>
              </a:rPr>
              <a:t>aveznici su odlučili da će</a:t>
            </a:r>
            <a:r>
              <a:rPr lang="hr-HR" dirty="0">
                <a:latin typeface="+mj-lt"/>
              </a:rPr>
              <a:t> svoje </a:t>
            </a:r>
            <a:r>
              <a:rPr lang="hr-HR" b="1" dirty="0">
                <a:latin typeface="+mj-lt"/>
              </a:rPr>
              <a:t>snage iskrcati u Normandiji</a:t>
            </a:r>
          </a:p>
          <a:p>
            <a:r>
              <a:rPr lang="hr-HR" dirty="0">
                <a:latin typeface="+mj-lt"/>
              </a:rPr>
              <a:t>Zapovijednik je bio američki general </a:t>
            </a:r>
            <a:r>
              <a:rPr lang="hr-HR" b="1" dirty="0">
                <a:latin typeface="+mj-lt"/>
              </a:rPr>
              <a:t>David Dwight Eisenhower </a:t>
            </a:r>
            <a:r>
              <a:rPr lang="hr-HR" dirty="0">
                <a:latin typeface="+mj-lt"/>
              </a:rPr>
              <a:t>(budući predsjednik SAD-a)</a:t>
            </a:r>
          </a:p>
          <a:p>
            <a:r>
              <a:rPr lang="pl-PL" dirty="0">
                <a:latin typeface="+mj-lt"/>
              </a:rPr>
              <a:t>U zoru </a:t>
            </a:r>
            <a:r>
              <a:rPr lang="pl-PL" b="1" dirty="0">
                <a:latin typeface="+mj-lt"/>
              </a:rPr>
              <a:t>6. lipnja 1944. (poznat kao Dan D) </a:t>
            </a:r>
            <a:r>
              <a:rPr lang="hr-HR" dirty="0">
                <a:latin typeface="+mj-lt"/>
              </a:rPr>
              <a:t>započelo je iskrcavanje savezničkih vojnika u Normandiji</a:t>
            </a:r>
          </a:p>
          <a:p>
            <a:r>
              <a:rPr lang="hr-HR" dirty="0">
                <a:latin typeface="+mj-lt"/>
              </a:rPr>
              <a:t>Iako su gubitci saveznika bili veliki (više tisuća ljudi), u Francusku je u idućim tjednima uspješno prebačeno više od milijun vojnika</a:t>
            </a:r>
          </a:p>
          <a:p>
            <a:r>
              <a:rPr lang="hr-HR" dirty="0">
                <a:latin typeface="+mj-lt"/>
              </a:rPr>
              <a:t>Do kraja godine </a:t>
            </a:r>
            <a:r>
              <a:rPr lang="hr-HR" b="1" dirty="0">
                <a:latin typeface="+mj-lt"/>
              </a:rPr>
              <a:t>oslobođena Francuska i zemlje Beneluksa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732</Words>
  <Application>Microsoft Office PowerPoint</Application>
  <PresentationFormat>Prikaz na zaslonu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Nastavna cjelina/tema: DRUGI SVJETSKI RAT</vt:lpstr>
      <vt:lpstr>PowerPoint prezentacija</vt:lpstr>
      <vt:lpstr>Afričko bojište i kapitulacija Italije</vt:lpstr>
      <vt:lpstr>PowerPoint prezentacija</vt:lpstr>
      <vt:lpstr>PowerPoint prezentacija</vt:lpstr>
      <vt:lpstr>PowerPoint prezentacija</vt:lpstr>
      <vt:lpstr>Bitka za Staljingrad</vt:lpstr>
      <vt:lpstr>Teheranska konferencija</vt:lpstr>
      <vt:lpstr>Operacija Overlord</vt:lpstr>
      <vt:lpstr>PowerPoint prezentacija</vt:lpstr>
      <vt:lpstr>PowerPoint prezentacija</vt:lpstr>
      <vt:lpstr>Konferencija u Jalti</vt:lpstr>
      <vt:lpstr>PowerPoint prezentacija</vt:lpstr>
      <vt:lpstr>PONOVIMO!</vt:lpstr>
      <vt:lpstr>ZAPIŠIMO!</vt:lpstr>
      <vt:lpstr>Novi ratni uspjesi antifašističkih saveznika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</cp:lastModifiedBy>
  <cp:revision>28</cp:revision>
  <dcterms:created xsi:type="dcterms:W3CDTF">2014-06-11T15:27:21Z</dcterms:created>
  <dcterms:modified xsi:type="dcterms:W3CDTF">2020-03-18T08:09:57Z</dcterms:modified>
</cp:coreProperties>
</file>