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8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0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6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7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9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8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21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F900-6351-4AF2-BCD9-332307014D7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47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788" y="1767523"/>
            <a:ext cx="8608423" cy="1661477"/>
          </a:xfrm>
        </p:spPr>
        <p:txBody>
          <a:bodyPr>
            <a:normAutofit/>
          </a:bodyPr>
          <a:lstStyle/>
          <a:p>
            <a:r>
              <a:rPr lang="hr-HR" sz="2800" dirty="0"/>
              <a:t>Nastavna tema/cjelina:</a:t>
            </a:r>
            <a:br>
              <a:rPr lang="hr-HR" sz="2800" dirty="0"/>
            </a:br>
            <a:r>
              <a:rPr lang="hr-HR" sz="2800" dirty="0"/>
              <a:t>EUROPA NA VRHUNCU MOĆI: MODERNE DRŽAVE,</a:t>
            </a:r>
            <a:br>
              <a:rPr lang="hr-HR" sz="2800" dirty="0"/>
            </a:br>
            <a:r>
              <a:rPr lang="hr-HR" sz="2800" dirty="0"/>
              <a:t>DRUŠTVO I KULTURA U DRUGOJ POLOVICI 19. STOLJEĆA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655762"/>
          </a:xfrm>
        </p:spPr>
        <p:txBody>
          <a:bodyPr>
            <a:normAutofit/>
          </a:bodyPr>
          <a:lstStyle/>
          <a:p>
            <a:r>
              <a:rPr lang="hr-HR" sz="4800" dirty="0"/>
              <a:t>Europa u doba imperijalizma</a:t>
            </a:r>
          </a:p>
        </p:txBody>
      </p:sp>
    </p:spTree>
    <p:extLst>
      <p:ext uri="{BB962C8B-B14F-4D97-AF65-F5344CB8AC3E}">
        <p14:creationId xmlns:p14="http://schemas.microsoft.com/office/powerpoint/2010/main" val="135350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87" y="439150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Haške mirovne konferencije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latin typeface="+mj-lt"/>
              </a:rPr>
              <a:t>Europske su se velesile potkraj 19. stoljeća </a:t>
            </a:r>
            <a:r>
              <a:rPr lang="hr-HR" b="1" dirty="0">
                <a:latin typeface="+mj-lt"/>
              </a:rPr>
              <a:t>ubrzano naoružavale</a:t>
            </a:r>
          </a:p>
          <a:p>
            <a:r>
              <a:rPr lang="hr-HR" dirty="0">
                <a:latin typeface="+mj-lt"/>
              </a:rPr>
              <a:t>Prijetila je opasnost izbijanja velikog rata pa su državnici pokušali </a:t>
            </a:r>
            <a:r>
              <a:rPr lang="hr-HR" b="1" dirty="0">
                <a:latin typeface="+mj-lt"/>
              </a:rPr>
              <a:t>smanjiti naoružavanje</a:t>
            </a:r>
          </a:p>
          <a:p>
            <a:r>
              <a:rPr lang="hr-HR" dirty="0">
                <a:latin typeface="+mj-lt"/>
              </a:rPr>
              <a:t>U nizozemskom gradu </a:t>
            </a:r>
            <a:r>
              <a:rPr lang="hr-HR" b="1" dirty="0">
                <a:latin typeface="+mj-lt"/>
              </a:rPr>
              <a:t>Den Haagu održane su dvije </a:t>
            </a:r>
            <a:r>
              <a:rPr lang="pl-PL" dirty="0">
                <a:latin typeface="+mj-lt"/>
              </a:rPr>
              <a:t>međunarodne konferencije diplomata (1899. i 1907.)</a:t>
            </a:r>
          </a:p>
          <a:p>
            <a:r>
              <a:rPr lang="it-IT" dirty="0">
                <a:latin typeface="+mj-lt"/>
              </a:rPr>
              <a:t>Prihvaćeni </a:t>
            </a:r>
            <a:r>
              <a:rPr lang="it-IT" b="1" dirty="0">
                <a:latin typeface="+mj-lt"/>
              </a:rPr>
              <a:t>su dokumenti kojima se tražilo </a:t>
            </a:r>
            <a:r>
              <a:rPr lang="it-IT" dirty="0">
                <a:latin typeface="+mj-lt"/>
              </a:rPr>
              <a:t>da države</a:t>
            </a:r>
            <a:r>
              <a:rPr lang="hr-HR" dirty="0">
                <a:latin typeface="+mj-lt"/>
              </a:rPr>
              <a:t> ograniče novčane izdatke namijenjene proizvodnji </a:t>
            </a:r>
            <a:r>
              <a:rPr lang="pl-PL" dirty="0">
                <a:latin typeface="+mj-lt"/>
              </a:rPr>
              <a:t>oružja, a zabranjena je i uporaba nekih ubojitih oružja</a:t>
            </a:r>
          </a:p>
          <a:p>
            <a:r>
              <a:rPr lang="pl-PL" dirty="0">
                <a:latin typeface="+mj-lt"/>
              </a:rPr>
              <a:t>Donijet je pravilnik koji je propisivao kako se ponašati u ratovima na kopnu.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39298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PONOVIMO!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je imperijalizam?</a:t>
            </a:r>
          </a:p>
          <a:p>
            <a:r>
              <a:rPr lang="hr-HR" dirty="0"/>
              <a:t>Koja us njegova obilježja?</a:t>
            </a:r>
          </a:p>
          <a:p>
            <a:r>
              <a:rPr lang="hr-HR" dirty="0"/>
              <a:t>Što su stranke?</a:t>
            </a:r>
          </a:p>
          <a:p>
            <a:r>
              <a:rPr lang="hr-HR" dirty="0"/>
              <a:t>Koji su ciljevi radničkih stranaka?</a:t>
            </a:r>
          </a:p>
          <a:p>
            <a:r>
              <a:rPr lang="hr-HR" dirty="0"/>
              <a:t>Tko je Henry Dunant?</a:t>
            </a:r>
          </a:p>
          <a:p>
            <a:r>
              <a:rPr lang="hr-HR" dirty="0"/>
              <a:t>Kada je u Francuskoj uvedeno opće pravo glasa? Tko je imao pravo glasa?</a:t>
            </a:r>
          </a:p>
          <a:p>
            <a:r>
              <a:rPr lang="hr-HR" dirty="0"/>
              <a:t>Što je odlučeno na haškim irovnim konferencijama?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ZAPIŠIMO!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08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37698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dirty="0"/>
              <a:t>Europa u doba imperijalizma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– Imperijalizam – prijelaz 19. u 20. st. - europske velesile nastoje ojačati</a:t>
            </a:r>
          </a:p>
          <a:p>
            <a:pPr marL="0" indent="0">
              <a:buNone/>
            </a:pPr>
            <a:r>
              <a:rPr lang="hr-HR" dirty="0"/>
              <a:t>gospodarski, politički i vojni utjecaj i proširiti svoj imperij (carstvo)</a:t>
            </a:r>
          </a:p>
          <a:p>
            <a:pPr marL="0" indent="0">
              <a:buNone/>
            </a:pPr>
            <a:r>
              <a:rPr lang="hr-HR" dirty="0"/>
              <a:t>– Razvoj demokratskih sloboda (pravo glasa, osnivanje političkih stranaka,</a:t>
            </a:r>
          </a:p>
          <a:p>
            <a:pPr marL="0" indent="0">
              <a:buNone/>
            </a:pPr>
            <a:r>
              <a:rPr lang="hr-HR" dirty="0"/>
              <a:t>sloboda tiska)</a:t>
            </a:r>
          </a:p>
          <a:p>
            <a:pPr marL="0" indent="0">
              <a:buNone/>
            </a:pPr>
            <a:r>
              <a:rPr lang="hr-HR" dirty="0"/>
              <a:t>– </a:t>
            </a:r>
            <a:r>
              <a:rPr lang="hr-HR" dirty="0" err="1"/>
              <a:t>Henry</a:t>
            </a:r>
            <a:r>
              <a:rPr lang="hr-HR" dirty="0"/>
              <a:t> </a:t>
            </a:r>
            <a:r>
              <a:rPr lang="hr-HR" dirty="0" err="1"/>
              <a:t>Dunant</a:t>
            </a:r>
            <a:r>
              <a:rPr lang="hr-HR" dirty="0"/>
              <a:t> – CRVENI KRIŽ (1863.)</a:t>
            </a:r>
          </a:p>
          <a:p>
            <a:pPr marL="0" indent="0">
              <a:buNone/>
            </a:pPr>
            <a:r>
              <a:rPr lang="hr-HR" dirty="0"/>
              <a:t>– Zalaganje za mirno rješavanje sporova (Haške mirovne konferencije)</a:t>
            </a:r>
          </a:p>
          <a:p>
            <a:pPr marL="0" indent="0">
              <a:buNone/>
            </a:pPr>
            <a:r>
              <a:rPr lang="hr-HR" dirty="0"/>
              <a:t>– Nobelova nagrada za mir</a:t>
            </a:r>
          </a:p>
        </p:txBody>
      </p:sp>
    </p:spTree>
    <p:extLst>
      <p:ext uri="{BB962C8B-B14F-4D97-AF65-F5344CB8AC3E}">
        <p14:creationId xmlns:p14="http://schemas.microsoft.com/office/powerpoint/2010/main" val="415625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5209495"/>
            <a:ext cx="8316686" cy="1307419"/>
          </a:xfrm>
        </p:spPr>
        <p:txBody>
          <a:bodyPr/>
          <a:lstStyle/>
          <a:p>
            <a:pPr>
              <a:buNone/>
            </a:pPr>
            <a:r>
              <a:rPr lang="hr-HR" dirty="0"/>
              <a:t>   Eiffelov toranj u Parizu. Izgrađen je za svjetsku gospodarsku izložbu 1889. godine te je ubrzo postao simbol modernog Pariza.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411" y="901377"/>
            <a:ext cx="6225178" cy="42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61" y="397058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Doba imperijalizma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966710" cy="4640489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Calibri Light" pitchFamily="34" charset="0"/>
              </a:rPr>
              <a:t>Posljednja četvrtina 19. i prve godine 20. stoljeća bilo je doba </a:t>
            </a:r>
            <a:r>
              <a:rPr lang="hr-HR" b="1" dirty="0">
                <a:latin typeface="Calibri Light" pitchFamily="34" charset="0"/>
              </a:rPr>
              <a:t>porasta </a:t>
            </a:r>
            <a:r>
              <a:rPr lang="vi-VN" b="1" dirty="0">
                <a:latin typeface="Calibri Light" pitchFamily="34" charset="0"/>
              </a:rPr>
              <a:t>suprotnosti </a:t>
            </a:r>
            <a:r>
              <a:rPr lang="vi-VN" dirty="0">
                <a:latin typeface="Calibri Light" pitchFamily="34" charset="0"/>
              </a:rPr>
              <a:t>među velikim europskim i svjetskim silama</a:t>
            </a:r>
            <a:endParaRPr lang="hr-HR" dirty="0">
              <a:latin typeface="Calibri Light" pitchFamily="34" charset="0"/>
            </a:endParaRPr>
          </a:p>
          <a:p>
            <a:r>
              <a:rPr lang="vi-VN" dirty="0">
                <a:latin typeface="Calibri Light" pitchFamily="34" charset="0"/>
              </a:rPr>
              <a:t>Velesile su</a:t>
            </a:r>
            <a:r>
              <a:rPr lang="hr-HR" dirty="0">
                <a:latin typeface="Calibri Light" pitchFamily="34" charset="0"/>
              </a:rPr>
              <a:t> nastojale osvojiti što je moguće veće tržište i ostvariti prevlast u svjetskim razmjerima</a:t>
            </a:r>
          </a:p>
          <a:p>
            <a:r>
              <a:rPr lang="hr-HR" dirty="0">
                <a:latin typeface="Calibri Light" pitchFamily="34" charset="0"/>
              </a:rPr>
              <a:t>Počele su se naoružavati i tražiti povod za rat kojim bi ostvarile svoje ciljeve</a:t>
            </a:r>
          </a:p>
          <a:p>
            <a:r>
              <a:rPr lang="hr-HR" dirty="0">
                <a:latin typeface="Calibri Light" pitchFamily="34" charset="0"/>
              </a:rPr>
              <a:t>Istodobno, brza industrijalizacija omogućavala je veliku dobit, a višak te dobiti bogati industrijalci ulagali su u banke, odnosno u proširenje proizvodnje</a:t>
            </a:r>
          </a:p>
          <a:p>
            <a:r>
              <a:rPr lang="hr-HR" dirty="0">
                <a:latin typeface="Calibri Light" pitchFamily="34" charset="0"/>
              </a:rPr>
              <a:t>Razdoblje prelaska iz 19. u 20. stoljeće </a:t>
            </a:r>
            <a:r>
              <a:rPr lang="hr-HR" b="1" dirty="0">
                <a:latin typeface="Calibri Light" pitchFamily="34" charset="0"/>
              </a:rPr>
              <a:t>nazivamo doba imperijalizma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27" y="407217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Demokratizacija političkog života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>
                <a:latin typeface="+mj-lt"/>
              </a:rPr>
              <a:t>Tijekom druge polovice 19. stoljeća u mnogim su se zemljama razvijale </a:t>
            </a:r>
            <a:r>
              <a:rPr lang="hr-HR" b="1" dirty="0">
                <a:latin typeface="+mj-lt"/>
              </a:rPr>
              <a:t>osnove demokratskih sustava.</a:t>
            </a:r>
          </a:p>
          <a:p>
            <a:r>
              <a:rPr lang="hr-HR" dirty="0">
                <a:latin typeface="+mj-lt"/>
              </a:rPr>
              <a:t>Ponekad je to bilo posljedica revolucionarnih zbivanja</a:t>
            </a:r>
          </a:p>
          <a:p>
            <a:r>
              <a:rPr lang="hr-HR" dirty="0">
                <a:latin typeface="+mj-lt"/>
              </a:rPr>
              <a:t>U Francuskoj je 1848. godine uvedeno opće pravo glasa za muškarce</a:t>
            </a:r>
          </a:p>
          <a:p>
            <a:r>
              <a:rPr lang="hr-HR" dirty="0">
                <a:latin typeface="+mj-lt"/>
              </a:rPr>
              <a:t>U </a:t>
            </a:r>
            <a:r>
              <a:rPr lang="it-IT" dirty="0">
                <a:latin typeface="+mj-lt"/>
              </a:rPr>
              <a:t>Velikoj Britaniji sve više ljudi dobiva pravo glasa</a:t>
            </a:r>
            <a:r>
              <a:rPr lang="hr-HR" dirty="0">
                <a:latin typeface="+mj-lt"/>
              </a:rPr>
              <a:t>, </a:t>
            </a:r>
            <a:r>
              <a:rPr lang="it-IT" dirty="0">
                <a:latin typeface="+mj-lt"/>
              </a:rPr>
              <a:t>no je isprva bilo</a:t>
            </a:r>
            <a:r>
              <a:rPr lang="hr-HR" dirty="0">
                <a:latin typeface="+mj-lt"/>
              </a:rPr>
              <a:t> ograničeno </a:t>
            </a:r>
            <a:r>
              <a:rPr lang="hr-HR" b="1" dirty="0">
                <a:latin typeface="+mj-lt"/>
              </a:rPr>
              <a:t>imovinskim cenzusom</a:t>
            </a:r>
          </a:p>
          <a:p>
            <a:r>
              <a:rPr lang="hr-HR" dirty="0">
                <a:latin typeface="+mj-lt"/>
              </a:rPr>
              <a:t>Postupno se sve više širio krug ljudi koji su imali pravo glasa jer su se ograničenja </a:t>
            </a:r>
            <a:r>
              <a:rPr lang="vi-VN" dirty="0">
                <a:latin typeface="+mj-lt"/>
              </a:rPr>
              <a:t>smanjivala</a:t>
            </a:r>
            <a:endParaRPr lang="hr-HR" dirty="0">
              <a:latin typeface="+mj-lt"/>
            </a:endParaRPr>
          </a:p>
          <a:p>
            <a:r>
              <a:rPr lang="vi-VN" dirty="0">
                <a:latin typeface="Calibri Light" pitchFamily="34" charset="0"/>
              </a:rPr>
              <a:t>To se događalo putem reformi izbornog zakonodavstva</a:t>
            </a:r>
            <a:endParaRPr lang="hr-HR" b="1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4971687"/>
            <a:ext cx="8650514" cy="1885678"/>
          </a:xfrm>
        </p:spPr>
        <p:txBody>
          <a:bodyPr/>
          <a:lstStyle/>
          <a:p>
            <a:pPr>
              <a:buNone/>
            </a:pPr>
            <a:r>
              <a:rPr lang="hr-HR" dirty="0"/>
              <a:t>   Prikazana je procjena postotka odraslih muškaraca u Velikoj Britaniji s pravom glasa. Na kraju Prvog svijetskog rata još uvijek više od četvrtine ljudi nije imalo pravo glasa.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2" y="843915"/>
            <a:ext cx="61626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>
                <a:latin typeface="Calibri Light" pitchFamily="34" charset="0"/>
              </a:rPr>
              <a:t>Širenje izbornog prava i građanskih političkih sloboda</a:t>
            </a:r>
            <a:r>
              <a:rPr lang="hr-HR" dirty="0">
                <a:latin typeface="Calibri Light" pitchFamily="34" charset="0"/>
              </a:rPr>
              <a:t> </a:t>
            </a:r>
            <a:r>
              <a:rPr lang="pl-PL" dirty="0">
                <a:latin typeface="Calibri Light" pitchFamily="34" charset="0"/>
              </a:rPr>
              <a:t>utjecalo je na pojavu </a:t>
            </a:r>
            <a:r>
              <a:rPr lang="pl-PL" b="1" dirty="0">
                <a:latin typeface="Calibri Light" pitchFamily="34" charset="0"/>
              </a:rPr>
              <a:t>modernih političkih stranaka</a:t>
            </a:r>
          </a:p>
          <a:p>
            <a:r>
              <a:rPr lang="hr-HR" b="1" dirty="0">
                <a:latin typeface="Calibri Light" pitchFamily="34" charset="0"/>
              </a:rPr>
              <a:t>Stranke su skupine ljudi </a:t>
            </a:r>
            <a:r>
              <a:rPr lang="hr-HR" dirty="0">
                <a:latin typeface="Calibri Light" pitchFamily="34" charset="0"/>
              </a:rPr>
              <a:t>koje u političkom životu nastupaju </a:t>
            </a:r>
            <a:r>
              <a:rPr lang="vi-VN" dirty="0">
                <a:latin typeface="Calibri Light" pitchFamily="34" charset="0"/>
              </a:rPr>
              <a:t>zajedno u cilju ostvarenja zajedničkih interesa i provođenja</a:t>
            </a:r>
            <a:r>
              <a:rPr lang="hr-HR" dirty="0">
                <a:latin typeface="Calibri Light" pitchFamily="34" charset="0"/>
              </a:rPr>
              <a:t> ideja koje zajedno zastupaju</a:t>
            </a:r>
          </a:p>
          <a:p>
            <a:r>
              <a:rPr lang="hr-HR" dirty="0">
                <a:latin typeface="Calibri Light" pitchFamily="34" charset="0"/>
              </a:rPr>
              <a:t>Uključivanjem širokih masa u politički život javljaju se seljačke i radničke (socijalističke) stranke</a:t>
            </a:r>
          </a:p>
          <a:p>
            <a:r>
              <a:rPr lang="hr-HR" dirty="0">
                <a:latin typeface="Calibri Light" pitchFamily="34" charset="0"/>
              </a:rPr>
              <a:t>Demokratizacija političkog života neodvojivo je povezana sa slobodom tiska, a preduvjet joj je i porast pismenosti koji omogućava praćenje političkog života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49485" y="326572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3" y="1440099"/>
            <a:ext cx="4499429" cy="3977801"/>
          </a:xfrm>
        </p:spPr>
        <p:txBody>
          <a:bodyPr/>
          <a:lstStyle/>
          <a:p>
            <a:pPr>
              <a:buNone/>
            </a:pPr>
            <a:r>
              <a:rPr lang="hr-HR" dirty="0"/>
              <a:t>   Isječak iz novina pokazuje žene koje prvi put glasuju na izborima 1918. godine u Velikoj Britaniji. Unatoč demokratskim procesima, tijekom cijelog 19. stoljeća žene i dalje nisu imale pravo glasa. Pravo glasa žene su najranije dobile na Novom Zelandu 1893. godine.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857" y="818737"/>
            <a:ext cx="3380286" cy="58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" y="51752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Početci humanitarne djelatnosti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latin typeface="+mj-lt"/>
              </a:rPr>
              <a:t>Švicarac </a:t>
            </a:r>
            <a:r>
              <a:rPr lang="hr-HR" b="1" dirty="0">
                <a:latin typeface="+mj-lt"/>
              </a:rPr>
              <a:t>Henry Dunant</a:t>
            </a:r>
            <a:r>
              <a:rPr lang="hr-HR" dirty="0">
                <a:latin typeface="+mj-lt"/>
              </a:rPr>
              <a:t>, duboko potresen strahotama i stradanjima vojnika u bitci kod Solferina dao </a:t>
            </a:r>
            <a:r>
              <a:rPr lang="pl-PL" dirty="0">
                <a:latin typeface="+mj-lt"/>
              </a:rPr>
              <a:t>je poticaj stvaranju organizacije za pomoć ranjenima i </a:t>
            </a:r>
            <a:r>
              <a:rPr lang="vi-VN" dirty="0">
                <a:latin typeface="Calibri Light" pitchFamily="34" charset="0"/>
              </a:rPr>
              <a:t>unesrećenima. </a:t>
            </a:r>
            <a:endParaRPr lang="hr-HR" dirty="0">
              <a:latin typeface="Calibri Light" pitchFamily="34" charset="0"/>
            </a:endParaRPr>
          </a:p>
          <a:p>
            <a:r>
              <a:rPr lang="vi-VN" dirty="0">
                <a:latin typeface="Calibri Light" pitchFamily="34" charset="0"/>
              </a:rPr>
              <a:t>Godine 1863. osnovao je </a:t>
            </a:r>
            <a:r>
              <a:rPr lang="vi-VN" b="1" dirty="0">
                <a:latin typeface="Calibri Light" pitchFamily="34" charset="0"/>
              </a:rPr>
              <a:t>međunarodnu</a:t>
            </a:r>
            <a:r>
              <a:rPr lang="hr-HR" b="1" dirty="0">
                <a:latin typeface="Calibri Light" pitchFamily="34" charset="0"/>
              </a:rPr>
              <a:t> </a:t>
            </a:r>
            <a:r>
              <a:rPr lang="hr-HR" b="1" dirty="0">
                <a:latin typeface="+mj-lt"/>
              </a:rPr>
              <a:t>organizaciju Crveni križ</a:t>
            </a:r>
          </a:p>
          <a:p>
            <a:r>
              <a:rPr lang="hr-HR" dirty="0">
                <a:latin typeface="+mj-lt"/>
              </a:rPr>
              <a:t>Sljedeće su se godine u Ženevi sastali predstavnici 12 </a:t>
            </a:r>
            <a:r>
              <a:rPr lang="pl-PL" dirty="0">
                <a:latin typeface="+mj-lt"/>
              </a:rPr>
              <a:t>država i potpisali dokument o zaštiti ranjenika</a:t>
            </a:r>
            <a:endParaRPr lang="hr-HR" dirty="0">
              <a:latin typeface="+mj-lt"/>
            </a:endParaRPr>
          </a:p>
          <a:p>
            <a:r>
              <a:rPr lang="hr-HR" dirty="0">
                <a:latin typeface="Calibri Light" pitchFamily="34" charset="0"/>
              </a:rPr>
              <a:t>Crveni križ djeluje i u Hrvatskoj, a prve organizacije formirale su se nakon okupacije Bosne i Hercegovine (1878.)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964" y="1070928"/>
            <a:ext cx="3891099" cy="5497694"/>
          </a:xfrm>
        </p:spPr>
        <p:txBody>
          <a:bodyPr/>
          <a:lstStyle/>
          <a:p>
            <a:pPr>
              <a:buNone/>
            </a:pPr>
            <a:r>
              <a:rPr lang="hr-HR" dirty="0"/>
              <a:t>   Henry Dunant, osnivač Crvenog križa, za svoju je djelatnost primio prvu Nobelovu nagradu za mir 1901. godine. Dunant je 1862. godine objavio </a:t>
            </a:r>
            <a:r>
              <a:rPr lang="hr-HR" i="1" dirty="0"/>
              <a:t>“Uspomene iz Solferina” </a:t>
            </a:r>
            <a:r>
              <a:rPr lang="hr-HR" dirty="0"/>
              <a:t>u kojoj je predložio osnivanje organizacije za pomoć ranjenima.</a:t>
            </a:r>
            <a:endParaRPr lang="hr-HR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610" y1="4110" x2="5854" y2="90411"/>
                        <a14:foregroundMark x1="6341" y1="92808" x2="85366" y2="97603"/>
                        <a14:foregroundMark x1="85366" y1="97603" x2="96585" y2="7192"/>
                        <a14:foregroundMark x1="96585" y1="7192" x2="17073" y2="2740"/>
                        <a14:foregroundMark x1="54146" y1="82534" x2="79512" y2="8561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1909" y="917059"/>
            <a:ext cx="3967707" cy="565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689</Words>
  <Application>Microsoft Office PowerPoint</Application>
  <PresentationFormat>Prikaz na zaslonu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Nastavna tema/cjelina: EUROPA NA VRHUNCU MOĆI: MODERNE DRŽAVE, DRUŠTVO I KULTURA U DRUGOJ POLOVICI 19. STOLJEĆA</vt:lpstr>
      <vt:lpstr>PowerPoint prezentacija</vt:lpstr>
      <vt:lpstr>Doba imperijalizma</vt:lpstr>
      <vt:lpstr>Demokratizacija političkog života</vt:lpstr>
      <vt:lpstr>PowerPoint prezentacija</vt:lpstr>
      <vt:lpstr>PowerPoint prezentacija</vt:lpstr>
      <vt:lpstr>PowerPoint prezentacija</vt:lpstr>
      <vt:lpstr>Početci humanitarne djelatnosti</vt:lpstr>
      <vt:lpstr>PowerPoint prezentacija</vt:lpstr>
      <vt:lpstr>Haške mirovne konferencije</vt:lpstr>
      <vt:lpstr>PONOVIMO!</vt:lpstr>
      <vt:lpstr>ZAPIŠIMO!</vt:lpstr>
      <vt:lpstr>Europa u doba imperijalizma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SUNCE</dc:creator>
  <cp:lastModifiedBy>Petra</cp:lastModifiedBy>
  <cp:revision>23</cp:revision>
  <dcterms:created xsi:type="dcterms:W3CDTF">2014-06-11T15:27:21Z</dcterms:created>
  <dcterms:modified xsi:type="dcterms:W3CDTF">2020-03-18T14:31:40Z</dcterms:modified>
</cp:coreProperties>
</file>