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0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6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9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2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4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68" y="1041400"/>
            <a:ext cx="8699863" cy="2387600"/>
          </a:xfrm>
        </p:spPr>
        <p:txBody>
          <a:bodyPr>
            <a:normAutofit/>
          </a:bodyPr>
          <a:lstStyle/>
          <a:p>
            <a:r>
              <a:rPr lang="hr-HR" sz="2800" dirty="0"/>
              <a:t>Nastavna tema/cjelina:</a:t>
            </a:r>
            <a:br>
              <a:rPr lang="hr-HR" sz="2800" dirty="0"/>
            </a:br>
            <a:r>
              <a:rPr lang="hr-HR" sz="2800" dirty="0"/>
              <a:t>HUMANIZAM I RENESANSA. VELIKA GEOGRAFSKA OTKRIĆA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655762"/>
          </a:xfrm>
        </p:spPr>
        <p:txBody>
          <a:bodyPr>
            <a:normAutofit/>
          </a:bodyPr>
          <a:lstStyle/>
          <a:p>
            <a:r>
              <a:rPr lang="hr-HR" sz="4800" dirty="0"/>
              <a:t>Humanizam u Europi i Hrvatskoj</a:t>
            </a:r>
          </a:p>
        </p:txBody>
      </p:sp>
    </p:spTree>
    <p:extLst>
      <p:ext uri="{BB962C8B-B14F-4D97-AF65-F5344CB8AC3E}">
        <p14:creationId xmlns:p14="http://schemas.microsoft.com/office/powerpoint/2010/main" val="135350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32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U svom djelu O kretanju nebeskih tijela Nikola Kopernik napisao 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4597"/>
            <a:ext cx="78867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i="1" dirty="0">
                <a:latin typeface="Calibri Light" pitchFamily="34" charset="0"/>
              </a:rPr>
              <a:t>   “Konačno ćemo Sunce postaviti u središte svemira. Upravo to </a:t>
            </a:r>
            <a:r>
              <a:rPr lang="vi-VN" i="1" dirty="0">
                <a:latin typeface="Calibri Light" pitchFamily="34" charset="0"/>
              </a:rPr>
              <a:t>nam nalažu sistematski proračuni događaja i sklad cijeloga svemira, ali</a:t>
            </a:r>
            <a:r>
              <a:rPr lang="hr-HR" i="1" dirty="0">
                <a:latin typeface="Calibri Light" pitchFamily="34" charset="0"/>
              </a:rPr>
              <a:t> samo ako se suočimo s činjenicama otvorenih očiju. ... I to sve kako bismo </a:t>
            </a:r>
            <a:r>
              <a:rPr lang="pl-PL" i="1" dirty="0">
                <a:latin typeface="Calibri Light" pitchFamily="34" charset="0"/>
              </a:rPr>
              <a:t>upoznali Gospodnja djela, razumjeli njegovu mudrost i moć ... sve ovo je </a:t>
            </a:r>
            <a:r>
              <a:rPr lang="hr-HR" i="1" dirty="0">
                <a:latin typeface="Calibri Light" pitchFamily="34" charset="0"/>
              </a:rPr>
              <a:t>najprihvatljiviji način obožavanja Božjeg djela i samoga Boga, kojemu neznanje ne može biti važnije od znanja. ... U središtu svega je Sunce ... i nije uzalud nazvano svjetlošću svemira...”</a:t>
            </a:r>
            <a:endParaRPr lang="hr-HR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/>
              <a:t>Humanizam u Hrvatskoj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alibri Light" pitchFamily="34" charset="0"/>
              </a:rPr>
              <a:t>Hrvatska je u to </a:t>
            </a:r>
            <a:r>
              <a:rPr lang="pl-PL" b="1" dirty="0">
                <a:latin typeface="Calibri Light" pitchFamily="34" charset="0"/>
              </a:rPr>
              <a:t>doba ravnopravna </a:t>
            </a:r>
            <a:r>
              <a:rPr lang="pl-PL" dirty="0">
                <a:latin typeface="Calibri Light" pitchFamily="34" charset="0"/>
              </a:rPr>
              <a:t>Zapadnoj Europi i Italiji po razvijenosti </a:t>
            </a:r>
            <a:r>
              <a:rPr lang="hr-HR" dirty="0">
                <a:latin typeface="Calibri Light" pitchFamily="34" charset="0"/>
              </a:rPr>
              <a:t>književnosti i znanosti</a:t>
            </a:r>
          </a:p>
          <a:p>
            <a:r>
              <a:rPr lang="hr-HR" dirty="0">
                <a:latin typeface="Calibri Light" pitchFamily="34" charset="0"/>
              </a:rPr>
              <a:t>Početak hrvatske književnosti u znaku je splitskog književnika </a:t>
            </a:r>
            <a:r>
              <a:rPr lang="hr-HR" b="1" dirty="0">
                <a:latin typeface="Calibri Light" pitchFamily="34" charset="0"/>
              </a:rPr>
              <a:t>Marka Marulića koji je napisao “Juditu” (“otac hrvatske književnosti”)</a:t>
            </a:r>
          </a:p>
          <a:p>
            <a:r>
              <a:rPr lang="pl-PL" b="1" dirty="0">
                <a:latin typeface="Calibri Light" pitchFamily="34" charset="0"/>
              </a:rPr>
              <a:t>Dubrovnik</a:t>
            </a:r>
            <a:r>
              <a:rPr lang="pl-PL" dirty="0">
                <a:latin typeface="Calibri Light" pitchFamily="34" charset="0"/>
              </a:rPr>
              <a:t> je, uz </a:t>
            </a:r>
            <a:r>
              <a:rPr lang="pl-PL" b="1" dirty="0">
                <a:latin typeface="Calibri Light" pitchFamily="34" charset="0"/>
              </a:rPr>
              <a:t>Split</a:t>
            </a:r>
            <a:r>
              <a:rPr lang="pl-PL" dirty="0">
                <a:latin typeface="Calibri Light" pitchFamily="34" charset="0"/>
              </a:rPr>
              <a:t>, bio jedno od </a:t>
            </a:r>
            <a:r>
              <a:rPr lang="hr-HR" dirty="0">
                <a:latin typeface="Calibri Light" pitchFamily="34" charset="0"/>
              </a:rPr>
              <a:t>važnih središta hrvatskog humanizma </a:t>
            </a:r>
          </a:p>
          <a:p>
            <a:r>
              <a:rPr lang="hr-HR" b="1" dirty="0">
                <a:latin typeface="Calibri Light" pitchFamily="34" charset="0"/>
              </a:rPr>
              <a:t>Marin Držić je u Dubrovniku </a:t>
            </a:r>
            <a:r>
              <a:rPr lang="hr-HR" dirty="0">
                <a:latin typeface="Calibri Light" pitchFamily="34" charset="0"/>
              </a:rPr>
              <a:t>pisao komedije na </a:t>
            </a:r>
            <a:r>
              <a:rPr lang="hr-HR" b="1" dirty="0">
                <a:latin typeface="Calibri Light" pitchFamily="34" charset="0"/>
              </a:rPr>
              <a:t>hrvatskom jeziku</a:t>
            </a:r>
          </a:p>
          <a:p>
            <a:endParaRPr lang="hr-HR" b="1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04" y="4234134"/>
            <a:ext cx="8175716" cy="21797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2600" dirty="0"/>
              <a:t>   Prva hrvatska tiskana knjiga </a:t>
            </a:r>
            <a:r>
              <a:rPr lang="pl-PL" sz="2600" i="1" dirty="0"/>
              <a:t>Misal po zakonu rimskoga dvora </a:t>
            </a:r>
            <a:r>
              <a:rPr lang="pl-PL" sz="2600" dirty="0"/>
              <a:t>iz 1483. g. Zanimljivo je što je to </a:t>
            </a:r>
            <a:r>
              <a:rPr lang="hr-HR" sz="2600" dirty="0"/>
              <a:t>prva knjiga u povijesti europskog </a:t>
            </a:r>
            <a:r>
              <a:rPr lang="sv-SE" sz="2600" dirty="0"/>
              <a:t>tiskarstva čija slova nisu bila</a:t>
            </a:r>
            <a:r>
              <a:rPr lang="hr-HR" sz="2600" dirty="0"/>
              <a:t> latinična i prva koja nije tiskana na latinskom jeziku. Naime, tiskana je </a:t>
            </a:r>
            <a:r>
              <a:rPr lang="pl-PL" sz="2600" dirty="0"/>
              <a:t>na hrvatskom jeziku i glagoljici.</a:t>
            </a:r>
            <a:endParaRPr lang="hr-HR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0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98977" y="777239"/>
            <a:ext cx="6245908" cy="3409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79" y="1643743"/>
            <a:ext cx="8201841" cy="4386943"/>
          </a:xfrm>
        </p:spPr>
        <p:txBody>
          <a:bodyPr/>
          <a:lstStyle/>
          <a:p>
            <a:r>
              <a:rPr lang="hr-HR" dirty="0">
                <a:latin typeface="Calibri Light" pitchFamily="34" charset="0"/>
              </a:rPr>
              <a:t>I u ostalim dalmatinskim gradovima djeluje niz književnika, kao što su </a:t>
            </a:r>
            <a:r>
              <a:rPr lang="hr-HR" b="1" dirty="0">
                <a:latin typeface="Calibri Light" pitchFamily="34" charset="0"/>
              </a:rPr>
              <a:t>Petar Hektorović (Hvar), Petar Zoranić (Zadar), Juraj Šižgorić </a:t>
            </a:r>
            <a:r>
              <a:rPr lang="hr-HR" dirty="0">
                <a:latin typeface="Calibri Light" pitchFamily="34" charset="0"/>
              </a:rPr>
              <a:t>(Šibenik)</a:t>
            </a:r>
          </a:p>
          <a:p>
            <a:r>
              <a:rPr lang="hr-HR" dirty="0">
                <a:latin typeface="Calibri Light" pitchFamily="34" charset="0"/>
              </a:rPr>
              <a:t>Petar Zoranić je autor prvoga hrvatskog romana </a:t>
            </a:r>
            <a:r>
              <a:rPr lang="hr-HR" i="1" dirty="0">
                <a:latin typeface="Calibri Light" pitchFamily="34" charset="0"/>
              </a:rPr>
              <a:t>Planine </a:t>
            </a:r>
            <a:r>
              <a:rPr lang="hr-HR" dirty="0">
                <a:latin typeface="Calibri Light" pitchFamily="34" charset="0"/>
              </a:rPr>
              <a:t>(1536. g.)</a:t>
            </a:r>
          </a:p>
          <a:p>
            <a:r>
              <a:rPr lang="pl-PL" dirty="0">
                <a:latin typeface="Calibri Light" pitchFamily="34" charset="0"/>
              </a:rPr>
              <a:t>Značajna osoba koja je u 15. stoljeću utjecala na društvene i </a:t>
            </a:r>
            <a:r>
              <a:rPr lang="hr-HR" dirty="0">
                <a:latin typeface="Calibri Light" pitchFamily="34" charset="0"/>
              </a:rPr>
              <a:t>političke prilike u Hrvatskoj i Ugarskoj bio je </a:t>
            </a:r>
            <a:r>
              <a:rPr lang="hr-HR" b="1" dirty="0">
                <a:latin typeface="Calibri Light" pitchFamily="34" charset="0"/>
              </a:rPr>
              <a:t>Ivan Vitez od Sredne</a:t>
            </a:r>
          </a:p>
          <a:p>
            <a:r>
              <a:rPr lang="hr-HR" dirty="0">
                <a:latin typeface="Calibri Light" pitchFamily="34" charset="0"/>
              </a:rPr>
              <a:t>Njegov nećak </a:t>
            </a:r>
            <a:r>
              <a:rPr lang="hr-HR" b="1" dirty="0">
                <a:latin typeface="Calibri Light" pitchFamily="34" charset="0"/>
              </a:rPr>
              <a:t>Janus </a:t>
            </a:r>
            <a:r>
              <a:rPr lang="vi-VN" b="1" dirty="0">
                <a:latin typeface="Calibri Light" pitchFamily="34" charset="0"/>
              </a:rPr>
              <a:t>Pannonius (Ivan Česmički) bio je među najboljim pjesnicima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hr-HR" dirty="0">
                <a:latin typeface="Calibri Light" pitchFamily="34" charset="0"/>
              </a:rPr>
              <a:t>svoga vremena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3097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PONOVIMO!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je humanizam?</a:t>
            </a:r>
          </a:p>
          <a:p>
            <a:r>
              <a:rPr lang="pl-PL" dirty="0"/>
              <a:t>Tko je izumio tiskarski stroj?</a:t>
            </a:r>
          </a:p>
          <a:p>
            <a:r>
              <a:rPr lang="pl-PL" dirty="0"/>
              <a:t>Koja je prva tiskana knjiga?</a:t>
            </a:r>
          </a:p>
          <a:p>
            <a:r>
              <a:rPr lang="hr-HR" dirty="0"/>
              <a:t>Kako je izum tiskarskog stroja pridonio širenju humanizma?</a:t>
            </a:r>
          </a:p>
          <a:p>
            <a:r>
              <a:rPr lang="hr-HR" dirty="0"/>
              <a:t>Što je heliocentrizam?</a:t>
            </a:r>
          </a:p>
          <a:p>
            <a:r>
              <a:rPr lang="hr-HR" dirty="0"/>
              <a:t>Koji su najznačajniji hrvatski književnici iz razdoblja humanizma?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ZAPIŠIMO!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10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965" y="506640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dirty="0"/>
              <a:t>HUMANIZAM U EUROPI I HRVATSKOJ</a:t>
            </a:r>
            <a:endParaRPr lang="hr-HR" sz="40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-</a:t>
            </a:r>
            <a:r>
              <a:rPr lang="hr-HR" b="1" dirty="0"/>
              <a:t>HUMANIZAM</a:t>
            </a:r>
            <a:r>
              <a:rPr lang="hr-HR" dirty="0"/>
              <a:t> (od. lat. </a:t>
            </a:r>
            <a:r>
              <a:rPr lang="hr-HR" i="1" dirty="0" err="1"/>
              <a:t>Humanus</a:t>
            </a:r>
            <a:r>
              <a:rPr lang="hr-HR" i="1" dirty="0"/>
              <a:t> </a:t>
            </a:r>
            <a:r>
              <a:rPr lang="hr-HR" dirty="0"/>
              <a:t>= ljudski)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 -novi pogled na život i svijet, kojem je čovjek u središtu zanimanja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-uzor – antika 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-javlja se u Italiji u 14. st. → širi se u druge europske zemlje 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 -tiskarski stroj – </a:t>
            </a:r>
            <a:r>
              <a:rPr lang="hr-HR" dirty="0" err="1"/>
              <a:t>Johannes</a:t>
            </a:r>
            <a:r>
              <a:rPr lang="hr-HR" dirty="0"/>
              <a:t> Gutenberg 1445.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 -razvoj znanosti, umjetnosti, književnosti  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 -Nikola Kopernik – </a:t>
            </a:r>
            <a:r>
              <a:rPr lang="hr-HR" dirty="0" err="1"/>
              <a:t>heliocentrizam</a:t>
            </a:r>
            <a:r>
              <a:rPr lang="hr-HR" dirty="0"/>
              <a:t>  </a:t>
            </a:r>
            <a:endParaRPr lang="hr-HR" i="1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063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/>
              <a:t>HUMANIZAM U HRVATSKOJ    </a:t>
            </a:r>
            <a:endParaRPr lang="hr-HR" sz="40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/>
              <a:t> -</a:t>
            </a:r>
            <a:r>
              <a:rPr lang="hr-HR" dirty="0"/>
              <a:t>Marko Marulić – „otac hrvatske književnosti“; </a:t>
            </a:r>
            <a:r>
              <a:rPr lang="hr-HR" i="1" dirty="0"/>
              <a:t>Judita</a:t>
            </a:r>
            <a:r>
              <a:rPr lang="hr-HR" dirty="0"/>
              <a:t> 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-Marin Držić – komediograf; </a:t>
            </a:r>
            <a:r>
              <a:rPr lang="hr-HR" i="1" dirty="0"/>
              <a:t>Dundo </a:t>
            </a:r>
            <a:r>
              <a:rPr lang="hr-HR" i="1" dirty="0" err="1"/>
              <a:t>Maroje</a:t>
            </a:r>
            <a:r>
              <a:rPr lang="hr-HR" dirty="0"/>
              <a:t>; </a:t>
            </a:r>
            <a:r>
              <a:rPr lang="hr-HR" i="1" dirty="0"/>
              <a:t>Skup</a:t>
            </a:r>
            <a:r>
              <a:rPr lang="hr-HR" dirty="0"/>
              <a:t> 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-Petar Zoranić – prvi roman </a:t>
            </a:r>
            <a:r>
              <a:rPr lang="hr-HR" i="1" dirty="0"/>
              <a:t>Planine</a:t>
            </a:r>
            <a:r>
              <a:rPr lang="hr-HR" dirty="0"/>
              <a:t> 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-Petar </a:t>
            </a:r>
            <a:r>
              <a:rPr lang="hr-HR" dirty="0" err="1"/>
              <a:t>Hektorović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-Juraj </a:t>
            </a:r>
            <a:r>
              <a:rPr lang="hr-HR" dirty="0" err="1"/>
              <a:t>Šizgorić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-Ivan Vitez od </a:t>
            </a:r>
            <a:r>
              <a:rPr lang="hr-HR" dirty="0" err="1"/>
              <a:t>Sredne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dirty="0" err="1"/>
              <a:t>Janus</a:t>
            </a:r>
            <a:r>
              <a:rPr lang="hr-HR" dirty="0"/>
              <a:t> </a:t>
            </a:r>
            <a:r>
              <a:rPr lang="hr-HR" dirty="0" err="1"/>
              <a:t>Panonnius</a:t>
            </a:r>
            <a:r>
              <a:rPr lang="hr-HR" dirty="0"/>
              <a:t> 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0873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62" y="6135187"/>
            <a:ext cx="7886700" cy="809897"/>
          </a:xfrm>
        </p:spPr>
        <p:txBody>
          <a:bodyPr/>
          <a:lstStyle/>
          <a:p>
            <a:pPr>
              <a:buNone/>
            </a:pPr>
            <a:r>
              <a:rPr lang="hr-HR" dirty="0"/>
              <a:t>Crtež Leonarda da Vincija, nastao oko 1487. godine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392" y="1254034"/>
            <a:ext cx="4636089" cy="46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2229" y="2459504"/>
            <a:ext cx="3722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Možeš li na osnovi ove slike zaključiti što će najviše zanimati umjetnike i znanstvenike ovoga vremena?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/>
              <a:t>Humanizam – uzroci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alibri Light" pitchFamily="34" charset="0"/>
              </a:rPr>
              <a:t>U drugoj polovici 14. stoljeća se razvijaju talijanski </a:t>
            </a:r>
            <a:r>
              <a:rPr lang="it-IT" dirty="0">
                <a:latin typeface="Calibri Light" pitchFamily="34" charset="0"/>
              </a:rPr>
              <a:t>gradovi Genova, Venecija i Firenca</a:t>
            </a:r>
            <a:endParaRPr lang="hr-HR" dirty="0">
              <a:latin typeface="Calibri Light" pitchFamily="34" charset="0"/>
            </a:endParaRPr>
          </a:p>
          <a:p>
            <a:r>
              <a:rPr lang="it-IT" dirty="0">
                <a:latin typeface="Calibri Light" pitchFamily="34" charset="0"/>
              </a:rPr>
              <a:t>U njima primat preuzima novi</a:t>
            </a:r>
            <a:r>
              <a:rPr lang="hr-HR" dirty="0">
                <a:latin typeface="Calibri Light" pitchFamily="34" charset="0"/>
              </a:rPr>
              <a:t> </a:t>
            </a:r>
            <a:r>
              <a:rPr lang="vi-VN" dirty="0">
                <a:latin typeface="Calibri Light" pitchFamily="34" charset="0"/>
              </a:rPr>
              <a:t>društveni sloj – </a:t>
            </a:r>
            <a:r>
              <a:rPr lang="vi-VN" b="1" dirty="0">
                <a:latin typeface="Calibri Light" pitchFamily="34" charset="0"/>
              </a:rPr>
              <a:t>građanstvo, kod kojega se razvija pojačani interes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pl-PL" dirty="0">
                <a:latin typeface="Calibri Light" pitchFamily="34" charset="0"/>
              </a:rPr>
              <a:t>za svijet koji ih okružuje</a:t>
            </a:r>
          </a:p>
          <a:p>
            <a:r>
              <a:rPr lang="hr-HR" dirty="0">
                <a:latin typeface="Calibri Light" pitchFamily="34" charset="0"/>
              </a:rPr>
              <a:t>Ono u središte svoga zanimanja stavlja čovjeka i ovozemaljski život</a:t>
            </a:r>
          </a:p>
          <a:p>
            <a:r>
              <a:rPr lang="hr-HR" dirty="0">
                <a:latin typeface="Calibri Light" pitchFamily="34" charset="0"/>
              </a:rPr>
              <a:t>Taj pokret, koji daje novi pogled na život i svijet, zove se </a:t>
            </a:r>
            <a:r>
              <a:rPr lang="hr-HR" b="1" dirty="0">
                <a:latin typeface="Calibri Light" pitchFamily="34" charset="0"/>
              </a:rPr>
              <a:t>humanizam</a:t>
            </a:r>
            <a:endParaRPr lang="hr-HR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/>
              <a:t>Humanizam – širenje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libri Light" pitchFamily="34" charset="0"/>
              </a:rPr>
              <a:t>Humaniste je jako zanimalo </a:t>
            </a:r>
            <a:r>
              <a:rPr lang="vi-VN" b="1" dirty="0">
                <a:latin typeface="Calibri Light" pitchFamily="34" charset="0"/>
              </a:rPr>
              <a:t>naslijeđe antike </a:t>
            </a:r>
            <a:r>
              <a:rPr lang="vi-VN" dirty="0">
                <a:latin typeface="Calibri Light" pitchFamily="34" charset="0"/>
              </a:rPr>
              <a:t>te su stoga proučavali antičke tekstove</a:t>
            </a:r>
            <a:endParaRPr lang="hr-HR" dirty="0">
              <a:latin typeface="Calibri Light" pitchFamily="34" charset="0"/>
            </a:endParaRPr>
          </a:p>
          <a:p>
            <a:r>
              <a:rPr lang="hr-HR" dirty="0">
                <a:latin typeface="Calibri Light" pitchFamily="34" charset="0"/>
              </a:rPr>
              <a:t>Ponovno se proučavaju tekstovi i djela starih Grka i Rimljana, </a:t>
            </a:r>
            <a:r>
              <a:rPr lang="hr-HR" b="1" dirty="0">
                <a:latin typeface="Calibri Light" pitchFamily="34" charset="0"/>
              </a:rPr>
              <a:t>poput Sokrata, Platona, Aristotela, Cicerona</a:t>
            </a:r>
          </a:p>
          <a:p>
            <a:r>
              <a:rPr lang="hr-HR" b="1" dirty="0">
                <a:latin typeface="Calibri Light" pitchFamily="34" charset="0"/>
              </a:rPr>
              <a:t>Grad Firenca u 15. stoljeću </a:t>
            </a:r>
            <a:r>
              <a:rPr lang="hr-HR" dirty="0">
                <a:latin typeface="Calibri Light" pitchFamily="34" charset="0"/>
              </a:rPr>
              <a:t>postao je važno središte humanističke misli</a:t>
            </a:r>
          </a:p>
          <a:p>
            <a:r>
              <a:rPr lang="pl-PL" dirty="0">
                <a:latin typeface="Calibri Light" pitchFamily="34" charset="0"/>
              </a:rPr>
              <a:t>Od kraja 14. stoljeća </a:t>
            </a:r>
            <a:r>
              <a:rPr lang="pl-PL" b="1" dirty="0">
                <a:latin typeface="Calibri Light" pitchFamily="34" charset="0"/>
              </a:rPr>
              <a:t>humanizam se </a:t>
            </a:r>
            <a:r>
              <a:rPr lang="hr-HR" b="1" dirty="0">
                <a:latin typeface="Calibri Light" pitchFamily="34" charset="0"/>
              </a:rPr>
              <a:t>iz Italije širi i u druge europske zemlje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52" y="4892039"/>
            <a:ext cx="7886700" cy="182880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r-HR" b="1" dirty="0">
                <a:solidFill>
                  <a:srgbClr val="7030A0"/>
                </a:solidFill>
              </a:rPr>
              <a:t>   </a:t>
            </a:r>
            <a:r>
              <a:rPr lang="hr-HR" dirty="0"/>
              <a:t>Atenska škola djelo je velikog talijanskog slikara i arhitekta Rafaela. </a:t>
            </a:r>
          </a:p>
          <a:p>
            <a:pPr algn="just">
              <a:buNone/>
            </a:pPr>
            <a:r>
              <a:rPr lang="hr-HR" dirty="0"/>
              <a:t>   Predstavlja Atensku školu iz vremena grčkog filozofa Platona, </a:t>
            </a:r>
            <a:r>
              <a:rPr lang="pt-BR" dirty="0"/>
              <a:t>koji je portretiran kao Leonardo da</a:t>
            </a:r>
            <a:r>
              <a:rPr lang="hr-HR" dirty="0"/>
              <a:t> Vinci (središnji lik s uzdignutom rukom).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52" y="177845"/>
            <a:ext cx="7460018" cy="453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5" y="369481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Izum tiskarskog stroja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417"/>
            <a:ext cx="7886700" cy="4937760"/>
          </a:xfrm>
        </p:spPr>
        <p:txBody>
          <a:bodyPr>
            <a:normAutofit/>
          </a:bodyPr>
          <a:lstStyle/>
          <a:p>
            <a:r>
              <a:rPr lang="pl-PL" dirty="0">
                <a:latin typeface="Calibri Light" pitchFamily="34" charset="0"/>
              </a:rPr>
              <a:t>Širenju humanizma u europskim zemljama znatno je pridonio </a:t>
            </a:r>
            <a:r>
              <a:rPr lang="hr-HR" dirty="0">
                <a:latin typeface="Calibri Light" pitchFamily="34" charset="0"/>
              </a:rPr>
              <a:t>izum </a:t>
            </a:r>
            <a:r>
              <a:rPr lang="hr-HR" b="1" dirty="0">
                <a:latin typeface="Calibri Light" pitchFamily="34" charset="0"/>
              </a:rPr>
              <a:t>Johannesa Guttenberga</a:t>
            </a:r>
          </a:p>
          <a:p>
            <a:r>
              <a:rPr lang="pl-PL" dirty="0">
                <a:latin typeface="Calibri Light" pitchFamily="34" charset="0"/>
              </a:rPr>
              <a:t>On je pedesetih godina 15. stoljeća izumio </a:t>
            </a:r>
            <a:r>
              <a:rPr lang="pl-PL" b="1" dirty="0">
                <a:latin typeface="Calibri Light" pitchFamily="34" charset="0"/>
              </a:rPr>
              <a:t>tiskarski stroj s pomičnim slovima</a:t>
            </a:r>
          </a:p>
          <a:p>
            <a:r>
              <a:rPr lang="hr-HR" dirty="0">
                <a:latin typeface="Calibri Light" pitchFamily="34" charset="0"/>
              </a:rPr>
              <a:t>To mu je </a:t>
            </a:r>
            <a:r>
              <a:rPr lang="nn-NO" dirty="0">
                <a:latin typeface="Calibri Light" pitchFamily="34" charset="0"/>
              </a:rPr>
              <a:t>omogućilo da 1455. godine u Mainzu (Njemačka) tiska </a:t>
            </a:r>
            <a:r>
              <a:rPr lang="nn-NO" b="1" dirty="0">
                <a:latin typeface="Calibri Light" pitchFamily="34" charset="0"/>
              </a:rPr>
              <a:t>prvu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pl-PL" b="1" dirty="0">
                <a:latin typeface="Calibri Light" pitchFamily="34" charset="0"/>
              </a:rPr>
              <a:t>knjigu – </a:t>
            </a:r>
            <a:r>
              <a:rPr lang="pl-PL" b="1" i="1" dirty="0">
                <a:latin typeface="Calibri Light" pitchFamily="34" charset="0"/>
              </a:rPr>
              <a:t>Bibliju na latinskom jeziku</a:t>
            </a:r>
          </a:p>
          <a:p>
            <a:r>
              <a:rPr lang="hr-HR" dirty="0">
                <a:latin typeface="Calibri Light" pitchFamily="34" charset="0"/>
              </a:rPr>
              <a:t>Krajem 15. stoljeća, ubrzo nakon otkrića tiskarskog stroja, i u Hrvatskoj su se počele tiskati knjige</a:t>
            </a:r>
          </a:p>
          <a:p>
            <a:r>
              <a:rPr lang="hr-HR" dirty="0">
                <a:latin typeface="Calibri Light" pitchFamily="34" charset="0"/>
              </a:rPr>
              <a:t>Prva hrvatska tiskana knjiga je </a:t>
            </a:r>
            <a:r>
              <a:rPr lang="hr-HR" b="1" i="1" dirty="0">
                <a:latin typeface="Calibri Light" pitchFamily="34" charset="0"/>
              </a:rPr>
              <a:t>Glagoljski misal ili Misal po zakonu rimskoga dvora</a:t>
            </a:r>
            <a:r>
              <a:rPr lang="hr-HR" i="1" dirty="0">
                <a:latin typeface="Calibri Light" pitchFamily="34" charset="0"/>
              </a:rPr>
              <a:t> iz </a:t>
            </a:r>
            <a:r>
              <a:rPr lang="hr-HR" dirty="0">
                <a:latin typeface="Calibri Light" pitchFamily="34" charset="0"/>
              </a:rPr>
              <a:t>1483. godine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01" y="6080759"/>
            <a:ext cx="7886700" cy="505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Slika prikazuje kopiju Gutenbergova tiskarskog stroja.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7" y="751112"/>
            <a:ext cx="7491548" cy="499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6383"/>
            <a:ext cx="7886700" cy="1325563"/>
          </a:xfrm>
        </p:spPr>
        <p:txBody>
          <a:bodyPr>
            <a:normAutofit/>
          </a:bodyPr>
          <a:lstStyle/>
          <a:p>
            <a:r>
              <a:rPr lang="pl-PL" sz="4000" b="1" i="1" dirty="0"/>
              <a:t>Znanost i književnost u doba humanizma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" y="1967140"/>
            <a:ext cx="7886700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Calibri Light" pitchFamily="34" charset="0"/>
              </a:rPr>
              <a:t>Zajedno s humanizmom javilo se i </a:t>
            </a:r>
            <a:r>
              <a:rPr lang="hr-HR" b="1" dirty="0">
                <a:latin typeface="Calibri Light" pitchFamily="34" charset="0"/>
              </a:rPr>
              <a:t>veliko zanimanje za proučavanje svijeta</a:t>
            </a:r>
          </a:p>
          <a:p>
            <a:r>
              <a:rPr lang="hr-HR" dirty="0">
                <a:latin typeface="Calibri Light" pitchFamily="34" charset="0"/>
              </a:rPr>
              <a:t>Humanistički znanstvenici svoje su zaključke donosili na </a:t>
            </a:r>
            <a:r>
              <a:rPr lang="hr-HR" b="1" dirty="0">
                <a:latin typeface="Calibri Light" pitchFamily="34" charset="0"/>
              </a:rPr>
              <a:t>temelju promatranja, mjerenja i pokusa</a:t>
            </a:r>
          </a:p>
          <a:p>
            <a:r>
              <a:rPr lang="hr-HR" dirty="0">
                <a:latin typeface="Calibri Light" pitchFamily="34" charset="0"/>
              </a:rPr>
              <a:t>Napredak je postignut na području astronomije, medicine, zemljopisa i drugih znanosti</a:t>
            </a:r>
          </a:p>
          <a:p>
            <a:r>
              <a:rPr lang="pl-PL" dirty="0">
                <a:latin typeface="Calibri Light" pitchFamily="34" charset="0"/>
              </a:rPr>
              <a:t>Poljski astronom </a:t>
            </a:r>
            <a:r>
              <a:rPr lang="pl-PL" b="1" dirty="0">
                <a:latin typeface="Calibri Light" pitchFamily="34" charset="0"/>
              </a:rPr>
              <a:t>Nikola Kopernik dao je veliki doprinos razvoju </a:t>
            </a:r>
            <a:r>
              <a:rPr lang="hr-HR" dirty="0">
                <a:latin typeface="Calibri Light" pitchFamily="34" charset="0"/>
              </a:rPr>
              <a:t>astronomije </a:t>
            </a:r>
            <a:r>
              <a:rPr lang="pl-PL" dirty="0">
                <a:latin typeface="Calibri Light" pitchFamily="34" charset="0"/>
              </a:rPr>
              <a:t>zaključivši da je Zemlja samo jedan od </a:t>
            </a:r>
            <a:r>
              <a:rPr lang="hr-HR" dirty="0">
                <a:latin typeface="Calibri Light" pitchFamily="34" charset="0"/>
              </a:rPr>
              <a:t>planeta koji se okreće oko Sunca (</a:t>
            </a:r>
            <a:r>
              <a:rPr lang="hr-HR" b="1" dirty="0">
                <a:latin typeface="Calibri Light" pitchFamily="34" charset="0"/>
              </a:rPr>
              <a:t>heliocentrizam)</a:t>
            </a:r>
            <a:endParaRPr lang="hr-HR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825625"/>
            <a:ext cx="4441372" cy="4351338"/>
          </a:xfrm>
        </p:spPr>
        <p:txBody>
          <a:bodyPr/>
          <a:lstStyle/>
          <a:p>
            <a:pPr>
              <a:buNone/>
            </a:pPr>
            <a:r>
              <a:rPr lang="hr-HR" dirty="0"/>
              <a:t>   Spomenik Nikoli Koperniku u Varšavi.</a:t>
            </a:r>
          </a:p>
          <a:p>
            <a:pPr algn="just">
              <a:buNone/>
            </a:pPr>
            <a:r>
              <a:rPr lang="pl-PL" b="1" dirty="0">
                <a:solidFill>
                  <a:srgbClr val="7030A0"/>
                </a:solidFill>
              </a:rPr>
              <a:t>  </a:t>
            </a:r>
          </a:p>
          <a:p>
            <a:pPr algn="just">
              <a:buNone/>
            </a:pPr>
            <a:r>
              <a:rPr lang="pl-PL" dirty="0"/>
              <a:t>        Kopernikovo učenje bilo je u suprotnosti crkvenim učenjem – geocentrizmom, po kojem </a:t>
            </a:r>
            <a:r>
              <a:rPr lang="hr-HR" dirty="0"/>
              <a:t>se Sunce okreće oko Zemlje, a Zemlja je centar svemira. Zato je Crkva to učenje zabranila.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9" b="100000" l="0" r="100000">
                        <a14:foregroundMark x1="81673" y1="99229" x2="94821" y2="99743"/>
                      </a14:backgroundRemoval>
                    </a14:imgEffect>
                  </a14:imgLayer>
                </a14:imgProps>
              </a:ext>
            </a:extLst>
          </a:blip>
          <a:srcRect t="19212"/>
          <a:stretch/>
        </p:blipFill>
        <p:spPr bwMode="auto">
          <a:xfrm>
            <a:off x="4924696" y="1081405"/>
            <a:ext cx="3812585" cy="4773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156754" y="3331029"/>
            <a:ext cx="718457" cy="2743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855</Words>
  <Application>Microsoft Office PowerPoint</Application>
  <PresentationFormat>Prikaz na zaslonu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Nastavna tema/cjelina: HUMANIZAM I RENESANSA. VELIKA GEOGRAFSKA OTKRIĆA</vt:lpstr>
      <vt:lpstr>PowerPoint prezentacija</vt:lpstr>
      <vt:lpstr>Humanizam – uzroci </vt:lpstr>
      <vt:lpstr>Humanizam – širenje</vt:lpstr>
      <vt:lpstr>PowerPoint prezentacija</vt:lpstr>
      <vt:lpstr>Izum tiskarskog stroja</vt:lpstr>
      <vt:lpstr>PowerPoint prezentacija</vt:lpstr>
      <vt:lpstr>Znanost i književnost u doba humanizma</vt:lpstr>
      <vt:lpstr>PowerPoint prezentacija</vt:lpstr>
      <vt:lpstr>U svom djelu O kretanju nebeskih tijela Nikola Kopernik napisao je:</vt:lpstr>
      <vt:lpstr>Humanizam u Hrvatskoj</vt:lpstr>
      <vt:lpstr>PowerPoint prezentacija</vt:lpstr>
      <vt:lpstr>PowerPoint prezentacija</vt:lpstr>
      <vt:lpstr>PONOVIMO!</vt:lpstr>
      <vt:lpstr>ZAPIŠIMO!</vt:lpstr>
      <vt:lpstr>HUMANIZAM U EUROPI I HRVATSKOJ</vt:lpstr>
      <vt:lpstr>HUMANIZAM U HRVATSKOJ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Petra</cp:lastModifiedBy>
  <cp:revision>18</cp:revision>
  <dcterms:created xsi:type="dcterms:W3CDTF">2014-06-11T15:27:21Z</dcterms:created>
  <dcterms:modified xsi:type="dcterms:W3CDTF">2020-03-18T14:41:37Z</dcterms:modified>
</cp:coreProperties>
</file>