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9" r:id="rId4"/>
    <p:sldId id="267" r:id="rId5"/>
    <p:sldId id="266" r:id="rId6"/>
    <p:sldId id="264" r:id="rId7"/>
    <p:sldId id="265" r:id="rId8"/>
    <p:sldId id="263" r:id="rId9"/>
    <p:sldId id="262" r:id="rId10"/>
    <p:sldId id="261" r:id="rId11"/>
    <p:sldId id="270" r:id="rId12"/>
    <p:sldId id="271" r:id="rId13"/>
    <p:sldId id="269" r:id="rId14"/>
    <p:sldId id="272" r:id="rId15"/>
    <p:sldId id="273" r:id="rId16"/>
  </p:sldIdLst>
  <p:sldSz cx="9144000" cy="6858000" type="screen4x3"/>
  <p:notesSz cx="6858000" cy="9144000"/>
  <p:custDataLst>
    <p:tags r:id="rId17"/>
  </p:custDataLst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02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41EAD-42AD-4B70-9709-C829AEAD93CD}" type="datetimeFigureOut">
              <a:rPr lang="hr-HR"/>
              <a:pPr>
                <a:defRPr/>
              </a:pPr>
              <a:t>24.3.2020.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19168-1249-458D-A987-774A76365E7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5AD94-C5DB-43D1-BF20-CBC7C3C9D926}" type="datetimeFigureOut">
              <a:rPr lang="hr-HR"/>
              <a:pPr>
                <a:defRPr/>
              </a:pPr>
              <a:t>24.3.2020.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F1F9C-0735-4198-B6B0-D8290F0435B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480EF-3E0E-4477-BF85-67D10B1CFAD1}" type="datetimeFigureOut">
              <a:rPr lang="hr-HR"/>
              <a:pPr>
                <a:defRPr/>
              </a:pPr>
              <a:t>24.3.2020.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66AAC-935C-483C-9FE7-52CF38DE723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B3F11-AD3B-44C1-A200-48A69B312D4C}" type="datetimeFigureOut">
              <a:rPr lang="hr-HR"/>
              <a:pPr>
                <a:defRPr/>
              </a:pPr>
              <a:t>24.3.2020.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432BE-A557-41C6-8362-A57ACD911B9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80AD8-1072-494A-A8D2-6B478C98196D}" type="datetimeFigureOut">
              <a:rPr lang="hr-HR"/>
              <a:pPr>
                <a:defRPr/>
              </a:pPr>
              <a:t>24.3.2020.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AC348-77AF-435B-82D3-AE9C9704B5D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2E18E-B371-4DD4-8BB8-487CAB2256D3}" type="datetimeFigureOut">
              <a:rPr lang="hr-HR"/>
              <a:pPr>
                <a:defRPr/>
              </a:pPr>
              <a:t>24.3.2020.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00F4B-B4FB-429D-A1B4-436963F8BC7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99484-BED8-42C6-9FBB-5D3F5B6D32B2}" type="datetimeFigureOut">
              <a:rPr lang="hr-HR"/>
              <a:pPr>
                <a:defRPr/>
              </a:pPr>
              <a:t>24.3.2020.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C3739-C067-4D19-942B-F71D98A3360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AAEF1-39B9-4563-A4C9-E05F0F2720F4}" type="datetimeFigureOut">
              <a:rPr lang="hr-HR"/>
              <a:pPr>
                <a:defRPr/>
              </a:pPr>
              <a:t>24.3.2020.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48E4A-3755-439E-90F0-4C64B95CAC6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48E9E-E54C-45A2-B47A-713CEC843D8D}" type="datetimeFigureOut">
              <a:rPr lang="hr-HR"/>
              <a:pPr>
                <a:defRPr/>
              </a:pPr>
              <a:t>24.3.2020.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F6508-8BD9-456F-A915-1D33D44AF9B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B78D2-3013-441E-879C-21E97257CF31}" type="datetimeFigureOut">
              <a:rPr lang="hr-HR"/>
              <a:pPr>
                <a:defRPr/>
              </a:pPr>
              <a:t>24.3.2020.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971D9-647C-4922-8E63-011C850DC81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D79A-1533-49DE-8797-4DD8996CC263}" type="datetimeFigureOut">
              <a:rPr lang="hr-HR"/>
              <a:pPr>
                <a:defRPr/>
              </a:pPr>
              <a:t>24.3.2020.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0117D-305D-4233-9E22-21933BB19D0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BB99FD-050F-471C-BA33-18DD194A34B9}" type="datetimeFigureOut">
              <a:rPr lang="hr-HR"/>
              <a:pPr>
                <a:defRPr/>
              </a:pPr>
              <a:t>24.3.2020.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36763D-B50F-4A78-97F4-AB938F84783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Naslov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/>
              <a:t>BiH, Srbija, Crna Gora i Kosovo</a:t>
            </a:r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>
          <a:xfrm>
            <a:off x="1371600" y="4868863"/>
            <a:ext cx="6400800" cy="769937"/>
          </a:xfrm>
        </p:spPr>
        <p:txBody>
          <a:bodyPr/>
          <a:lstStyle/>
          <a:p>
            <a:pPr>
              <a:defRPr/>
            </a:pPr>
            <a:r>
              <a:rPr lang="hr-HR" sz="4400" dirty="0" smtClean="0"/>
              <a:t>Države Jugoistočne Europe</a:t>
            </a:r>
            <a:endParaRPr lang="hr-HR" sz="4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Naslov 2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5488"/>
          </a:xfrm>
        </p:spPr>
        <p:txBody>
          <a:bodyPr/>
          <a:lstStyle/>
          <a:p>
            <a:r>
              <a:rPr lang="hr-HR" b="1" dirty="0" smtClean="0"/>
              <a:t>Srbija</a:t>
            </a:r>
            <a:r>
              <a:rPr lang="hr-HR" dirty="0" smtClean="0"/>
              <a:t> 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r>
              <a:rPr lang="hr-HR" sz="2800" dirty="0" smtClean="0"/>
              <a:t>poljoprivreda</a:t>
            </a:r>
          </a:p>
          <a:p>
            <a:pPr lvl="1"/>
            <a:r>
              <a:rPr lang="hr-HR" dirty="0" smtClean="0"/>
              <a:t>pšenica, kukuruz, šljive, maline</a:t>
            </a:r>
          </a:p>
          <a:p>
            <a:r>
              <a:rPr lang="hr-HR" sz="2800" dirty="0" smtClean="0"/>
              <a:t>rudarstvo</a:t>
            </a:r>
          </a:p>
          <a:p>
            <a:pPr lvl="1"/>
            <a:r>
              <a:rPr lang="hr-HR" dirty="0" smtClean="0"/>
              <a:t>bakar – na istoku (</a:t>
            </a:r>
            <a:r>
              <a:rPr lang="hr-HR" b="1" dirty="0" smtClean="0"/>
              <a:t>Bor</a:t>
            </a:r>
            <a:r>
              <a:rPr lang="hr-HR" dirty="0" smtClean="0"/>
              <a:t>)</a:t>
            </a:r>
          </a:p>
          <a:p>
            <a:r>
              <a:rPr lang="hr-HR" sz="2800" dirty="0" smtClean="0"/>
              <a:t>industrija</a:t>
            </a:r>
          </a:p>
          <a:p>
            <a:pPr lvl="1"/>
            <a:r>
              <a:rPr lang="hr-HR" dirty="0" smtClean="0"/>
              <a:t>prehrambena, metaloprerađivačka, automobilska</a:t>
            </a:r>
          </a:p>
          <a:p>
            <a:r>
              <a:rPr lang="hr-HR" sz="2800" dirty="0" smtClean="0"/>
              <a:t>energetika</a:t>
            </a:r>
          </a:p>
          <a:p>
            <a:pPr lvl="1"/>
            <a:r>
              <a:rPr lang="hr-HR" dirty="0" smtClean="0"/>
              <a:t>hidroelektrana Đerdap na Dunavu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457200" y="4581525"/>
            <a:ext cx="8229600" cy="1544638"/>
          </a:xfrm>
        </p:spPr>
        <p:txBody>
          <a:bodyPr/>
          <a:lstStyle/>
          <a:p>
            <a:r>
              <a:rPr lang="hr-HR" sz="2800" b="1" dirty="0" smtClean="0"/>
              <a:t>Beograd</a:t>
            </a:r>
            <a:r>
              <a:rPr lang="hr-HR" sz="2800" dirty="0" smtClean="0"/>
              <a:t> – 1 300 000 stanovnika, glavni grad</a:t>
            </a:r>
          </a:p>
          <a:p>
            <a:r>
              <a:rPr lang="hr-HR" sz="2800" b="1" dirty="0" smtClean="0"/>
              <a:t>Novi Sad </a:t>
            </a:r>
            <a:r>
              <a:rPr lang="hr-HR" sz="2800" dirty="0" smtClean="0"/>
              <a:t>– Vojvodina</a:t>
            </a:r>
          </a:p>
          <a:p>
            <a:r>
              <a:rPr lang="hr-HR" sz="2800" b="1" dirty="0" smtClean="0"/>
              <a:t>Niš</a:t>
            </a:r>
            <a:r>
              <a:rPr lang="hr-HR" sz="2800" dirty="0" smtClean="0"/>
              <a:t> – južna Srbija</a:t>
            </a:r>
          </a:p>
        </p:txBody>
      </p:sp>
      <p:grpSp>
        <p:nvGrpSpPr>
          <p:cNvPr id="2" name="Grupa 7"/>
          <p:cNvGrpSpPr>
            <a:grpSpLocks/>
          </p:cNvGrpSpPr>
          <p:nvPr/>
        </p:nvGrpSpPr>
        <p:grpSpPr bwMode="auto">
          <a:xfrm>
            <a:off x="395288" y="908050"/>
            <a:ext cx="8497887" cy="3673475"/>
            <a:chOff x="395536" y="908720"/>
            <a:chExt cx="8496944" cy="3120792"/>
          </a:xfrm>
        </p:grpSpPr>
        <p:pic>
          <p:nvPicPr>
            <p:cNvPr id="12294" name="Picture 2" descr="C:\Users\Davor Kolaric\Desktop\drzave ji europe\24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908720"/>
              <a:ext cx="8496944" cy="3120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5" name="TekstniOkvir 6"/>
            <p:cNvSpPr txBox="1">
              <a:spLocks noChangeArrowheads="1"/>
            </p:cNvSpPr>
            <p:nvPr/>
          </p:nvSpPr>
          <p:spPr bwMode="auto">
            <a:xfrm>
              <a:off x="395536" y="908720"/>
              <a:ext cx="4104642" cy="313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dirty="0">
                  <a:latin typeface="+mj-lt"/>
                </a:rPr>
                <a:t>Beograd – smješten na ušću Save u Dunav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Grupa 4"/>
          <p:cNvGrpSpPr>
            <a:grpSpLocks/>
          </p:cNvGrpSpPr>
          <p:nvPr/>
        </p:nvGrpSpPr>
        <p:grpSpPr bwMode="auto">
          <a:xfrm>
            <a:off x="971550" y="836613"/>
            <a:ext cx="7272338" cy="5216525"/>
            <a:chOff x="1259632" y="980728"/>
            <a:chExt cx="7272808" cy="5217023"/>
          </a:xfrm>
        </p:grpSpPr>
        <p:pic>
          <p:nvPicPr>
            <p:cNvPr id="13316" name="Picture 2" descr="C:\Users\Davor Kolaric\Pictures\srbija 2013\IMG_131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9632" y="980728"/>
              <a:ext cx="7272808" cy="5217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7" name="TekstniOkvir 3"/>
            <p:cNvSpPr txBox="1">
              <a:spLocks noChangeArrowheads="1"/>
            </p:cNvSpPr>
            <p:nvPr/>
          </p:nvSpPr>
          <p:spPr bwMode="auto">
            <a:xfrm>
              <a:off x="1259632" y="980728"/>
              <a:ext cx="15121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r-HR" dirty="0">
                  <a:solidFill>
                    <a:schemeClr val="bg1"/>
                  </a:solidFill>
                  <a:latin typeface="+mj-lt"/>
                </a:rPr>
                <a:t>Novi Sad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Naslov 2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012825"/>
          </a:xfrm>
        </p:spPr>
        <p:txBody>
          <a:bodyPr/>
          <a:lstStyle/>
          <a:p>
            <a:r>
              <a:rPr lang="hr-HR" b="1" smtClean="0"/>
              <a:t>Crna Gora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0" y="1196975"/>
            <a:ext cx="4038600" cy="4968875"/>
          </a:xfrm>
        </p:spPr>
        <p:txBody>
          <a:bodyPr/>
          <a:lstStyle/>
          <a:p>
            <a:r>
              <a:rPr lang="hr-HR" dirty="0" smtClean="0"/>
              <a:t>mala država</a:t>
            </a:r>
          </a:p>
          <a:p>
            <a:r>
              <a:rPr lang="hr-HR" dirty="0" smtClean="0"/>
              <a:t>gorovita zemlja</a:t>
            </a:r>
          </a:p>
          <a:p>
            <a:r>
              <a:rPr lang="hr-HR" dirty="0" smtClean="0"/>
              <a:t>sredozemna, umjereno topla i snježno-šumska klima</a:t>
            </a:r>
          </a:p>
          <a:p>
            <a:r>
              <a:rPr lang="hr-HR" dirty="0" smtClean="0"/>
              <a:t>samostalna od 2006.</a:t>
            </a:r>
          </a:p>
          <a:p>
            <a:r>
              <a:rPr lang="hr-HR" dirty="0" smtClean="0"/>
              <a:t>660 000 stanovnika</a:t>
            </a:r>
          </a:p>
          <a:p>
            <a:r>
              <a:rPr lang="hr-HR" dirty="0" smtClean="0"/>
              <a:t>manje od polovice Crnogoraca</a:t>
            </a:r>
          </a:p>
          <a:p>
            <a:r>
              <a:rPr lang="hr-HR" dirty="0" smtClean="0"/>
              <a:t>Hrvati u Boki kotorskoj</a:t>
            </a:r>
          </a:p>
          <a:p>
            <a:endParaRPr lang="hr-HR" dirty="0" smtClean="0"/>
          </a:p>
        </p:txBody>
      </p:sp>
      <p:sp>
        <p:nvSpPr>
          <p:cNvPr id="7" name="Rezervirano mjesto sadržaja 6"/>
          <p:cNvSpPr>
            <a:spLocks noGrp="1"/>
          </p:cNvSpPr>
          <p:nvPr>
            <p:ph sz="half" idx="2"/>
          </p:nvPr>
        </p:nvSpPr>
        <p:spPr>
          <a:xfrm>
            <a:off x="4643438" y="4797425"/>
            <a:ext cx="4038600" cy="1439863"/>
          </a:xfrm>
        </p:spPr>
        <p:txBody>
          <a:bodyPr/>
          <a:lstStyle/>
          <a:p>
            <a:r>
              <a:rPr lang="hr-HR" b="1" dirty="0" smtClean="0"/>
              <a:t>Podgorica</a:t>
            </a:r>
            <a:r>
              <a:rPr lang="hr-HR" dirty="0" smtClean="0"/>
              <a:t> – glavni grad</a:t>
            </a:r>
          </a:p>
          <a:p>
            <a:r>
              <a:rPr lang="hr-HR" dirty="0" smtClean="0"/>
              <a:t>Turizam – kanjon </a:t>
            </a:r>
            <a:r>
              <a:rPr lang="hr-HR" b="1" dirty="0" smtClean="0"/>
              <a:t>Tare, Sveti Stefan</a:t>
            </a:r>
          </a:p>
          <a:p>
            <a:endParaRPr lang="hr-HR" dirty="0" smtClean="0"/>
          </a:p>
        </p:txBody>
      </p:sp>
      <p:grpSp>
        <p:nvGrpSpPr>
          <p:cNvPr id="2" name="Grupa 8"/>
          <p:cNvGrpSpPr>
            <a:grpSpLocks/>
          </p:cNvGrpSpPr>
          <p:nvPr/>
        </p:nvGrpSpPr>
        <p:grpSpPr bwMode="auto">
          <a:xfrm>
            <a:off x="4427538" y="1196975"/>
            <a:ext cx="4157662" cy="3643313"/>
            <a:chOff x="4427984" y="1124744"/>
            <a:chExt cx="4156720" cy="3643895"/>
          </a:xfrm>
        </p:grpSpPr>
        <p:pic>
          <p:nvPicPr>
            <p:cNvPr id="14343" name="Picture 2" descr="C:\Users\Davor Kolaric\Desktop\drzave ji europe\25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7984" y="1124744"/>
              <a:ext cx="4156720" cy="3643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4" name="TekstniOkvir 7"/>
            <p:cNvSpPr txBox="1">
              <a:spLocks noChangeArrowheads="1"/>
            </p:cNvSpPr>
            <p:nvPr/>
          </p:nvSpPr>
          <p:spPr bwMode="auto">
            <a:xfrm>
              <a:off x="4427984" y="1124744"/>
              <a:ext cx="3518500" cy="369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dirty="0">
                  <a:solidFill>
                    <a:schemeClr val="bg1"/>
                  </a:solidFill>
                  <a:latin typeface="+mj-lt"/>
                </a:rPr>
                <a:t>Sveti Stefan pretvoren u </a:t>
              </a:r>
              <a:r>
                <a:rPr lang="hr-HR" dirty="0" smtClean="0">
                  <a:solidFill>
                    <a:schemeClr val="bg1"/>
                  </a:solidFill>
                  <a:latin typeface="+mj-lt"/>
                </a:rPr>
                <a:t>grad hotel</a:t>
              </a:r>
              <a:r>
                <a:rPr lang="hr-HR" dirty="0">
                  <a:solidFill>
                    <a:schemeClr val="bg1"/>
                  </a:solidFill>
                  <a:latin typeface="+mj-lt"/>
                </a:rPr>
                <a:t>.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Naslov 2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5488"/>
          </a:xfrm>
        </p:spPr>
        <p:txBody>
          <a:bodyPr/>
          <a:lstStyle/>
          <a:p>
            <a:r>
              <a:rPr lang="hr-HR" b="1" smtClean="0"/>
              <a:t>Kosovo 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457200" y="1412875"/>
            <a:ext cx="4186238" cy="4713288"/>
          </a:xfrm>
        </p:spPr>
        <p:txBody>
          <a:bodyPr/>
          <a:lstStyle/>
          <a:p>
            <a:r>
              <a:rPr lang="hr-HR" sz="2800" dirty="0" smtClean="0"/>
              <a:t>neovisnost od 2008.</a:t>
            </a:r>
          </a:p>
          <a:p>
            <a:r>
              <a:rPr lang="hr-HR" sz="2800" dirty="0" smtClean="0"/>
              <a:t>kontinentska država</a:t>
            </a:r>
          </a:p>
          <a:p>
            <a:r>
              <a:rPr lang="hr-HR" sz="2800" dirty="0" smtClean="0"/>
              <a:t>prevladavaju planine</a:t>
            </a:r>
          </a:p>
          <a:p>
            <a:r>
              <a:rPr lang="hr-HR" sz="2800" dirty="0" smtClean="0"/>
              <a:t>gusto naseljeno</a:t>
            </a:r>
          </a:p>
          <a:p>
            <a:r>
              <a:rPr lang="hr-HR" sz="2800" dirty="0" smtClean="0"/>
              <a:t>Albanci</a:t>
            </a:r>
          </a:p>
          <a:p>
            <a:r>
              <a:rPr lang="hr-HR" sz="2800" dirty="0" smtClean="0"/>
              <a:t>Srbi na sjeveru</a:t>
            </a:r>
          </a:p>
          <a:p>
            <a:r>
              <a:rPr lang="hr-HR" sz="2800" dirty="0" smtClean="0"/>
              <a:t>nestabilnost</a:t>
            </a:r>
          </a:p>
          <a:p>
            <a:r>
              <a:rPr lang="hr-HR" sz="2800" dirty="0" smtClean="0"/>
              <a:t>rudarstvo</a:t>
            </a:r>
          </a:p>
          <a:p>
            <a:r>
              <a:rPr lang="hr-HR" sz="2800" b="1" dirty="0" smtClean="0"/>
              <a:t>Priština </a:t>
            </a:r>
            <a:r>
              <a:rPr lang="hr-HR" sz="2800" dirty="0" smtClean="0"/>
              <a:t>– glavni grad</a:t>
            </a:r>
          </a:p>
        </p:txBody>
      </p:sp>
      <p:grpSp>
        <p:nvGrpSpPr>
          <p:cNvPr id="2" name="Grupa 7"/>
          <p:cNvGrpSpPr>
            <a:grpSpLocks/>
          </p:cNvGrpSpPr>
          <p:nvPr/>
        </p:nvGrpSpPr>
        <p:grpSpPr bwMode="auto">
          <a:xfrm>
            <a:off x="3995738" y="1557338"/>
            <a:ext cx="4970462" cy="3240087"/>
            <a:chOff x="3995936" y="1556792"/>
            <a:chExt cx="4969560" cy="3240360"/>
          </a:xfrm>
        </p:grpSpPr>
        <p:pic>
          <p:nvPicPr>
            <p:cNvPr id="15366" name="Picture 2" descr="C:\Users\Davor Kolaric\Desktop\drzave ji europe\Bibliotheque de Prishtin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1556792"/>
              <a:ext cx="4969560" cy="3240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7" name="TekstniOkvir 6"/>
            <p:cNvSpPr txBox="1">
              <a:spLocks noChangeArrowheads="1"/>
            </p:cNvSpPr>
            <p:nvPr/>
          </p:nvSpPr>
          <p:spPr bwMode="auto">
            <a:xfrm>
              <a:off x="6876256" y="1556792"/>
              <a:ext cx="1873827" cy="36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r-HR" dirty="0">
                  <a:latin typeface="+mj-lt"/>
                </a:rPr>
                <a:t>Knjižnica u Prištini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Naslov 2"/>
          <p:cNvSpPr>
            <a:spLocks noGrp="1"/>
          </p:cNvSpPr>
          <p:nvPr>
            <p:ph type="title"/>
          </p:nvPr>
        </p:nvSpPr>
        <p:spPr>
          <a:xfrm>
            <a:off x="457200" y="692150"/>
            <a:ext cx="4114800" cy="725488"/>
          </a:xfrm>
        </p:spPr>
        <p:txBody>
          <a:bodyPr/>
          <a:lstStyle/>
          <a:p>
            <a:r>
              <a:rPr lang="hr-HR" sz="2800" b="1" dirty="0" smtClean="0"/>
              <a:t>Ponovimo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Navedi tri državotvorna naroda BiH.</a:t>
            </a:r>
          </a:p>
          <a:p>
            <a:r>
              <a:rPr lang="hr-HR" sz="2800" dirty="0" smtClean="0"/>
              <a:t>Na koja je dva entiteta podijeljena BiH?</a:t>
            </a:r>
          </a:p>
          <a:p>
            <a:r>
              <a:rPr lang="hr-HR" sz="2800" dirty="0" smtClean="0"/>
              <a:t>Kojih su godina samostalnost stekle Crna Gora i Kosovo? Od su se koje današnje države odvojile?</a:t>
            </a:r>
          </a:p>
          <a:p>
            <a:r>
              <a:rPr lang="hr-HR" sz="2800" dirty="0" smtClean="0"/>
              <a:t>Na ušću kojih se rijeka smjestio Beograd?</a:t>
            </a:r>
          </a:p>
          <a:p>
            <a:r>
              <a:rPr lang="hr-HR" sz="2800" dirty="0" smtClean="0"/>
              <a:t>Stanovništvo koje nacionalnosti čini većinu na Kosovu?</a:t>
            </a:r>
          </a:p>
          <a:p>
            <a:r>
              <a:rPr lang="hr-HR" sz="2800" dirty="0" smtClean="0"/>
              <a:t>Objasni zajedničku povijest ovih država.</a:t>
            </a:r>
          </a:p>
          <a:p>
            <a:r>
              <a:rPr lang="hr-HR" sz="2800" dirty="0" smtClean="0"/>
              <a:t>Po čemu se vidi utjecaj Osmanlija na ovaj prostor?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slov 2"/>
          <p:cNvSpPr>
            <a:spLocks noGrp="1"/>
          </p:cNvSpPr>
          <p:nvPr>
            <p:ph type="title"/>
          </p:nvPr>
        </p:nvSpPr>
        <p:spPr>
          <a:xfrm>
            <a:off x="457200" y="692150"/>
            <a:ext cx="4114800" cy="725488"/>
          </a:xfrm>
        </p:spPr>
        <p:txBody>
          <a:bodyPr/>
          <a:lstStyle/>
          <a:p>
            <a:r>
              <a:rPr lang="hr-HR" sz="2800" b="1" dirty="0" smtClean="0"/>
              <a:t>Prisjetimo se…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752975"/>
          </a:xfrm>
        </p:spPr>
        <p:txBody>
          <a:bodyPr/>
          <a:lstStyle/>
          <a:p>
            <a:r>
              <a:rPr lang="hr-HR" sz="2800" dirty="0" smtClean="0"/>
              <a:t>Kojoj skupini naroda pripada većina naroda Jugoistočne Europe?</a:t>
            </a:r>
          </a:p>
          <a:p>
            <a:r>
              <a:rPr lang="hr-HR" sz="2800" dirty="0" smtClean="0"/>
              <a:t>Pod utjecajem kojeg velikog carstva je ovaj prostor bio 500 godina?</a:t>
            </a:r>
          </a:p>
          <a:p>
            <a:r>
              <a:rPr lang="hr-HR" sz="2800" i="1" dirty="0" smtClean="0">
                <a:solidFill>
                  <a:srgbClr val="FF0000"/>
                </a:solidFill>
              </a:rPr>
              <a:t>Koja velika europska rijeka protječe Jugoistočnom Europom? Kroz koje sve države?</a:t>
            </a:r>
          </a:p>
          <a:p>
            <a:r>
              <a:rPr lang="hr-HR" sz="2800" dirty="0" smtClean="0"/>
              <a:t>Koje države imaju izlaz na more, a koje su kontinentske?</a:t>
            </a:r>
          </a:p>
          <a:p>
            <a:r>
              <a:rPr lang="hr-HR" sz="2800" dirty="0" smtClean="0"/>
              <a:t>Koja je najmlađa država Jugoistočne Europe?</a:t>
            </a:r>
          </a:p>
          <a:p>
            <a:r>
              <a:rPr lang="hr-HR" sz="2800" dirty="0" smtClean="0"/>
              <a:t>Na koja mora imaju izlaz države Jugoistočne Europe?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zervirano mjesto sadržaja 3"/>
          <p:cNvSpPr>
            <a:spLocks noGrp="1"/>
          </p:cNvSpPr>
          <p:nvPr>
            <p:ph idx="1"/>
          </p:nvPr>
        </p:nvSpPr>
        <p:spPr>
          <a:xfrm>
            <a:off x="4211638" y="1412875"/>
            <a:ext cx="4475162" cy="4525963"/>
          </a:xfrm>
        </p:spPr>
        <p:txBody>
          <a:bodyPr/>
          <a:lstStyle/>
          <a:p>
            <a:r>
              <a:rPr lang="hr-HR" sz="2800" dirty="0" smtClean="0"/>
              <a:t>Države Jugoistočne Europe:</a:t>
            </a:r>
          </a:p>
          <a:p>
            <a:pPr lvl="1"/>
            <a:r>
              <a:rPr lang="hr-HR" dirty="0" smtClean="0"/>
              <a:t>Bosna i Hercegovina</a:t>
            </a:r>
          </a:p>
          <a:p>
            <a:pPr lvl="1"/>
            <a:r>
              <a:rPr lang="hr-HR" dirty="0" smtClean="0"/>
              <a:t>Srbija</a:t>
            </a:r>
          </a:p>
          <a:p>
            <a:pPr lvl="1"/>
            <a:r>
              <a:rPr lang="hr-HR" dirty="0" smtClean="0"/>
              <a:t>Crna Gora</a:t>
            </a:r>
          </a:p>
          <a:p>
            <a:pPr lvl="1"/>
            <a:r>
              <a:rPr lang="hr-HR" dirty="0" smtClean="0"/>
              <a:t>Kosovo</a:t>
            </a:r>
          </a:p>
          <a:p>
            <a:pPr lvl="1"/>
            <a:r>
              <a:rPr lang="hr-HR" dirty="0" smtClean="0"/>
              <a:t>Makedonija</a:t>
            </a:r>
          </a:p>
          <a:p>
            <a:pPr lvl="1"/>
            <a:r>
              <a:rPr lang="hr-HR" dirty="0" smtClean="0"/>
              <a:t>Rumunjska</a:t>
            </a:r>
          </a:p>
          <a:p>
            <a:pPr lvl="1"/>
            <a:r>
              <a:rPr lang="hr-HR" dirty="0" smtClean="0"/>
              <a:t>Bugarska </a:t>
            </a:r>
          </a:p>
        </p:txBody>
      </p:sp>
      <p:pic>
        <p:nvPicPr>
          <p:cNvPr id="4101" name="Picture 2" descr="C:\Users\Davor Kolaric\Desktop\drzave ji europe\5-JUGOiCG_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412875"/>
            <a:ext cx="3455987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Naslov 2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5488"/>
          </a:xfrm>
        </p:spPr>
        <p:txBody>
          <a:bodyPr/>
          <a:lstStyle/>
          <a:p>
            <a:r>
              <a:rPr lang="hr-HR" b="1" dirty="0" smtClean="0"/>
              <a:t>Države Jugoistočne Europe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zajednička država od 1918. do 1991.</a:t>
            </a:r>
          </a:p>
          <a:p>
            <a:pPr lvl="1"/>
            <a:r>
              <a:rPr lang="hr-HR" dirty="0" smtClean="0"/>
              <a:t>republike: BiH, Srbija, Crna Gora i Makedonija</a:t>
            </a:r>
          </a:p>
          <a:p>
            <a:pPr lvl="1"/>
            <a:r>
              <a:rPr lang="hr-HR" dirty="0" smtClean="0"/>
              <a:t>autonomna pokrajina: Kosovo</a:t>
            </a:r>
          </a:p>
          <a:p>
            <a:r>
              <a:rPr lang="hr-HR" sz="2800" dirty="0" smtClean="0"/>
              <a:t>utjecaj Osmanlija</a:t>
            </a:r>
          </a:p>
          <a:p>
            <a:r>
              <a:rPr lang="hr-HR" sz="2800" dirty="0" smtClean="0"/>
              <a:t>Hrvatska</a:t>
            </a:r>
          </a:p>
          <a:p>
            <a:pPr lvl="1"/>
            <a:r>
              <a:rPr lang="hr-HR" dirty="0" smtClean="0"/>
              <a:t>ista zajednička država</a:t>
            </a:r>
          </a:p>
          <a:p>
            <a:pPr lvl="1"/>
            <a:r>
              <a:rPr lang="hr-HR" dirty="0" smtClean="0"/>
              <a:t>utjecaj srednje Europe i Sredozemlja</a:t>
            </a:r>
          </a:p>
          <a:p>
            <a:pPr lvl="1"/>
            <a:r>
              <a:rPr lang="hr-HR" dirty="0" smtClean="0"/>
              <a:t>dobri odnosi </a:t>
            </a:r>
          </a:p>
          <a:p>
            <a:pPr lvl="1"/>
            <a:r>
              <a:rPr lang="hr-HR" dirty="0" smtClean="0"/>
              <a:t>izvoz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Naslov 2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576263"/>
          </a:xfrm>
        </p:spPr>
        <p:txBody>
          <a:bodyPr/>
          <a:lstStyle/>
          <a:p>
            <a:r>
              <a:rPr lang="hr-HR" b="1" dirty="0" smtClean="0"/>
              <a:t>Bosna i Hercegovina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4716463" y="1196975"/>
            <a:ext cx="3970337" cy="5111750"/>
          </a:xfrm>
        </p:spPr>
        <p:txBody>
          <a:bodyPr/>
          <a:lstStyle/>
          <a:p>
            <a:endParaRPr lang="hr-HR" sz="2800" b="1" dirty="0" smtClean="0"/>
          </a:p>
          <a:p>
            <a:r>
              <a:rPr lang="hr-HR" sz="2800" b="1" dirty="0" smtClean="0"/>
              <a:t>Dinaridi</a:t>
            </a:r>
          </a:p>
          <a:p>
            <a:r>
              <a:rPr lang="hr-HR" sz="2800" dirty="0" smtClean="0"/>
              <a:t>nizina na sjeveru</a:t>
            </a:r>
          </a:p>
          <a:p>
            <a:r>
              <a:rPr lang="hr-HR" sz="2800" dirty="0" smtClean="0"/>
              <a:t>najduža granica s Hrvatskom</a:t>
            </a:r>
          </a:p>
          <a:p>
            <a:r>
              <a:rPr lang="hr-HR" sz="2800" dirty="0" smtClean="0"/>
              <a:t>rijeke: Sava, Una, Drina, Vrbas, Bosna, Neretva</a:t>
            </a:r>
          </a:p>
          <a:p>
            <a:r>
              <a:rPr lang="hr-HR" sz="2800" dirty="0" smtClean="0"/>
              <a:t>izlaz na Jadransko more (Neum)</a:t>
            </a:r>
          </a:p>
          <a:p>
            <a:endParaRPr lang="hr-HR" sz="2800" dirty="0" smtClean="0"/>
          </a:p>
        </p:txBody>
      </p:sp>
      <p:pic>
        <p:nvPicPr>
          <p:cNvPr id="6149" name="Picture 2" descr="C:\Users\Davor Kolaric\Desktop\drzave ji europe\245-k.aeps_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" y="1268413"/>
            <a:ext cx="461962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Naslov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723900"/>
          </a:xfrm>
        </p:spPr>
        <p:txBody>
          <a:bodyPr/>
          <a:lstStyle/>
          <a:p>
            <a:r>
              <a:rPr lang="hr-HR" b="1" smtClean="0"/>
              <a:t>Bosna i Hercegovina</a:t>
            </a:r>
            <a:endParaRPr lang="hr-HR" smtClean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4716463" y="1268413"/>
            <a:ext cx="4427537" cy="4897437"/>
          </a:xfrm>
        </p:spPr>
        <p:txBody>
          <a:bodyPr/>
          <a:lstStyle/>
          <a:p>
            <a:r>
              <a:rPr lang="hr-HR" sz="2800" dirty="0" smtClean="0"/>
              <a:t>3 državotvorna naroda: </a:t>
            </a:r>
            <a:r>
              <a:rPr lang="hr-HR" sz="2800" b="1" dirty="0" smtClean="0"/>
              <a:t>Bošnjaci, Srbi i Hrvati</a:t>
            </a:r>
          </a:p>
          <a:p>
            <a:r>
              <a:rPr lang="hr-HR" sz="2800" dirty="0" smtClean="0"/>
              <a:t>2 entiteta (</a:t>
            </a:r>
            <a:r>
              <a:rPr lang="hr-HR" sz="2800" b="1" dirty="0" smtClean="0"/>
              <a:t>Federacija BiH i Republika Srpska</a:t>
            </a:r>
            <a:r>
              <a:rPr lang="hr-HR" sz="2800" dirty="0" smtClean="0"/>
              <a:t>) i 1 distrikt (</a:t>
            </a:r>
            <a:r>
              <a:rPr lang="hr-HR" sz="2800" b="1" dirty="0" smtClean="0"/>
              <a:t>Brčko</a:t>
            </a:r>
            <a:r>
              <a:rPr lang="hr-HR" sz="2800" dirty="0" smtClean="0"/>
              <a:t>)</a:t>
            </a:r>
          </a:p>
          <a:p>
            <a:r>
              <a:rPr lang="hr-HR" sz="2800" dirty="0" smtClean="0"/>
              <a:t>vjere: katolička, pravoslavna i islamska</a:t>
            </a:r>
          </a:p>
          <a:p>
            <a:r>
              <a:rPr lang="hr-HR" sz="2800" dirty="0" smtClean="0"/>
              <a:t>jezici: hrvatski, srpski i bošnjački</a:t>
            </a:r>
          </a:p>
          <a:p>
            <a:r>
              <a:rPr lang="hr-HR" sz="2800" dirty="0" smtClean="0"/>
              <a:t>pisma: latinica i ćirilica</a:t>
            </a:r>
          </a:p>
        </p:txBody>
      </p:sp>
      <p:pic>
        <p:nvPicPr>
          <p:cNvPr id="7173" name="Picture 2" descr="C:\Users\Davor Kolaric\Desktop\drzave ji europe\245-k.aeps_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" y="1268413"/>
            <a:ext cx="461962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Naslov 2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5488"/>
          </a:xfrm>
        </p:spPr>
        <p:txBody>
          <a:bodyPr/>
          <a:lstStyle/>
          <a:p>
            <a:r>
              <a:rPr lang="hr-HR" b="1" smtClean="0"/>
              <a:t>Bosna i Hercegovina</a:t>
            </a:r>
            <a:endParaRPr lang="hr-HR" smtClean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r>
              <a:rPr lang="hr-HR" sz="2800" dirty="0" smtClean="0"/>
              <a:t>poljoprivreda</a:t>
            </a:r>
          </a:p>
          <a:p>
            <a:pPr lvl="1"/>
            <a:r>
              <a:rPr lang="hr-HR" dirty="0" smtClean="0"/>
              <a:t>nizina uz Savu i dolina Neretve na jugu</a:t>
            </a:r>
          </a:p>
          <a:p>
            <a:r>
              <a:rPr lang="hr-HR" sz="2800" dirty="0" smtClean="0"/>
              <a:t>rudarstvo</a:t>
            </a:r>
          </a:p>
          <a:p>
            <a:pPr lvl="1"/>
            <a:r>
              <a:rPr lang="hr-HR" dirty="0" smtClean="0"/>
              <a:t>ugljen</a:t>
            </a:r>
          </a:p>
          <a:p>
            <a:pPr lvl="1"/>
            <a:r>
              <a:rPr lang="hr-HR" dirty="0" smtClean="0"/>
              <a:t>sol – Tuzla</a:t>
            </a:r>
          </a:p>
          <a:p>
            <a:r>
              <a:rPr lang="hr-HR" sz="2800" dirty="0" smtClean="0"/>
              <a:t>industrija</a:t>
            </a:r>
          </a:p>
          <a:p>
            <a:pPr lvl="1"/>
            <a:r>
              <a:rPr lang="hr-HR" dirty="0" smtClean="0"/>
              <a:t>metaloprerađivačka i prehrambena</a:t>
            </a:r>
          </a:p>
          <a:p>
            <a:r>
              <a:rPr lang="hr-HR" sz="2800" dirty="0" smtClean="0"/>
              <a:t>turizam</a:t>
            </a:r>
          </a:p>
          <a:p>
            <a:pPr lvl="1"/>
            <a:r>
              <a:rPr lang="hr-HR" dirty="0" smtClean="0"/>
              <a:t>vjerski (Međugorje), kupališni (</a:t>
            </a:r>
            <a:r>
              <a:rPr lang="hr-HR" dirty="0" err="1" smtClean="0"/>
              <a:t>Neum</a:t>
            </a:r>
            <a:r>
              <a:rPr lang="hr-HR" dirty="0" smtClean="0"/>
              <a:t>)</a:t>
            </a:r>
          </a:p>
          <a:p>
            <a:endParaRPr lang="hr-HR" sz="28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upa 10"/>
          <p:cNvGrpSpPr>
            <a:grpSpLocks/>
          </p:cNvGrpSpPr>
          <p:nvPr/>
        </p:nvGrpSpPr>
        <p:grpSpPr bwMode="auto">
          <a:xfrm>
            <a:off x="179388" y="981075"/>
            <a:ext cx="4084637" cy="5346700"/>
            <a:chOff x="179511" y="980728"/>
            <a:chExt cx="4084173" cy="5346595"/>
          </a:xfrm>
        </p:grpSpPr>
        <p:pic>
          <p:nvPicPr>
            <p:cNvPr id="9226" name="Picture 2" descr="C:\Users\Davor Kolaric\Desktop\drzave ji europe\24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1" y="980728"/>
              <a:ext cx="4084173" cy="439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7" name="TekstniOkvir 4"/>
            <p:cNvSpPr txBox="1">
              <a:spLocks noChangeArrowheads="1"/>
            </p:cNvSpPr>
            <p:nvPr/>
          </p:nvSpPr>
          <p:spPr bwMode="auto">
            <a:xfrm>
              <a:off x="179512" y="5373216"/>
              <a:ext cx="4032448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r-HR" sz="2800" dirty="0">
                  <a:latin typeface="+mj-lt"/>
                </a:rPr>
                <a:t>Sarajevo – glavni i najveći grad BIH</a:t>
              </a:r>
            </a:p>
          </p:txBody>
        </p:sp>
      </p:grpSp>
      <p:grpSp>
        <p:nvGrpSpPr>
          <p:cNvPr id="3" name="Grupa 11"/>
          <p:cNvGrpSpPr>
            <a:grpSpLocks/>
          </p:cNvGrpSpPr>
          <p:nvPr/>
        </p:nvGrpSpPr>
        <p:grpSpPr bwMode="auto">
          <a:xfrm>
            <a:off x="4500563" y="981075"/>
            <a:ext cx="4411662" cy="3095625"/>
            <a:chOff x="4499992" y="980728"/>
            <a:chExt cx="4412238" cy="3096344"/>
          </a:xfrm>
        </p:grpSpPr>
        <p:pic>
          <p:nvPicPr>
            <p:cNvPr id="9224" name="Picture 3" descr="C:\Users\Davor Kolaric\Desktop\drzave ji europe\24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9992" y="980728"/>
              <a:ext cx="4412238" cy="309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5" name="TekstniOkvir 6"/>
            <p:cNvSpPr txBox="1">
              <a:spLocks noChangeArrowheads="1"/>
            </p:cNvSpPr>
            <p:nvPr/>
          </p:nvSpPr>
          <p:spPr bwMode="auto">
            <a:xfrm>
              <a:off x="4499992" y="3429000"/>
              <a:ext cx="439248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r-HR" dirty="0">
                  <a:solidFill>
                    <a:schemeClr val="bg1"/>
                  </a:solidFill>
                  <a:latin typeface="+mj-lt"/>
                </a:rPr>
                <a:t>Mostar na Neretvi. Poznat </a:t>
              </a:r>
              <a:r>
                <a:rPr lang="hr-HR" dirty="0" smtClean="0">
                  <a:solidFill>
                    <a:schemeClr val="bg1"/>
                  </a:solidFill>
                  <a:latin typeface="+mj-lt"/>
                </a:rPr>
                <a:t>je po </a:t>
              </a:r>
              <a:r>
                <a:rPr lang="hr-HR" dirty="0">
                  <a:solidFill>
                    <a:schemeClr val="bg1"/>
                  </a:solidFill>
                  <a:latin typeface="+mj-lt"/>
                </a:rPr>
                <a:t>starom mostu iz osmanlijskog </a:t>
              </a:r>
              <a:r>
                <a:rPr lang="hr-HR" dirty="0" smtClean="0">
                  <a:solidFill>
                    <a:schemeClr val="bg1"/>
                  </a:solidFill>
                  <a:latin typeface="+mj-lt"/>
                </a:rPr>
                <a:t>razdoblja.</a:t>
              </a:r>
              <a:endParaRPr lang="hr-HR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0" name="Rezervirano mjesto sadržaja 9"/>
          <p:cNvSpPr>
            <a:spLocks noGrp="1"/>
          </p:cNvSpPr>
          <p:nvPr>
            <p:ph sz="half" idx="2"/>
          </p:nvPr>
        </p:nvSpPr>
        <p:spPr>
          <a:xfrm>
            <a:off x="4648200" y="4076700"/>
            <a:ext cx="4038600" cy="2049463"/>
          </a:xfrm>
        </p:spPr>
        <p:txBody>
          <a:bodyPr/>
          <a:lstStyle/>
          <a:p>
            <a:r>
              <a:rPr lang="hr-HR" dirty="0" smtClean="0"/>
              <a:t>Mostar </a:t>
            </a:r>
          </a:p>
          <a:p>
            <a:r>
              <a:rPr lang="hr-HR" dirty="0" smtClean="0"/>
              <a:t>Banja Luka – drugi grad po veličini</a:t>
            </a:r>
          </a:p>
          <a:p>
            <a:r>
              <a:rPr lang="hr-HR" dirty="0" smtClean="0"/>
              <a:t>Zenica i Tuzla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Naslov 2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5488"/>
          </a:xfrm>
        </p:spPr>
        <p:txBody>
          <a:bodyPr/>
          <a:lstStyle/>
          <a:p>
            <a:r>
              <a:rPr lang="hr-HR" b="1" smtClean="0"/>
              <a:t>Srbija 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3708400" y="1412875"/>
            <a:ext cx="5435600" cy="4824413"/>
          </a:xfrm>
        </p:spPr>
        <p:txBody>
          <a:bodyPr/>
          <a:lstStyle/>
          <a:p>
            <a:r>
              <a:rPr lang="hr-HR" sz="2800" dirty="0" smtClean="0"/>
              <a:t>kontinentska država</a:t>
            </a:r>
          </a:p>
          <a:p>
            <a:r>
              <a:rPr lang="hr-HR" sz="2800" dirty="0" smtClean="0"/>
              <a:t>središnji i sjeverni dio (Vojvodina) – nizine</a:t>
            </a:r>
          </a:p>
          <a:p>
            <a:r>
              <a:rPr lang="hr-HR" sz="2800" dirty="0" smtClean="0"/>
              <a:t>zapadni , južni i istočni – brdoviti predjeli</a:t>
            </a:r>
          </a:p>
          <a:p>
            <a:r>
              <a:rPr lang="hr-HR" sz="2800" dirty="0" smtClean="0"/>
              <a:t>rijeke: Dunav, Sava, Drina i Morava</a:t>
            </a:r>
          </a:p>
          <a:p>
            <a:r>
              <a:rPr lang="hr-HR" sz="2800" dirty="0" smtClean="0"/>
              <a:t>nacionalne manjine: Mađari, Hrvati, Romi, Bošnjaci</a:t>
            </a:r>
          </a:p>
          <a:p>
            <a:r>
              <a:rPr lang="hr-HR" sz="2800" dirty="0" smtClean="0"/>
              <a:t>pravoslavna vjera, ćirilica</a:t>
            </a:r>
          </a:p>
          <a:p>
            <a:endParaRPr lang="hr-HR" sz="2800" dirty="0" smtClean="0"/>
          </a:p>
        </p:txBody>
      </p:sp>
      <p:pic>
        <p:nvPicPr>
          <p:cNvPr id="10245" name="Picture 2" descr="C:\Users\Davor Kolaric\Desktop\drzave ji europe\248-k-2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412875"/>
            <a:ext cx="3167062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"/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500</Words>
  <Application>Microsoft Office PowerPoint</Application>
  <PresentationFormat>Prikaz na zaslonu (4:3)</PresentationFormat>
  <Paragraphs>106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BiH, Srbija, Crna Gora i Kosovo</vt:lpstr>
      <vt:lpstr>Prisjetimo se…</vt:lpstr>
      <vt:lpstr>PowerPoint prezentacija</vt:lpstr>
      <vt:lpstr>Države Jugoistočne Europe</vt:lpstr>
      <vt:lpstr>Bosna i Hercegovina</vt:lpstr>
      <vt:lpstr>Bosna i Hercegovina</vt:lpstr>
      <vt:lpstr>Bosna i Hercegovina</vt:lpstr>
      <vt:lpstr>PowerPoint prezentacija</vt:lpstr>
      <vt:lpstr>Srbija </vt:lpstr>
      <vt:lpstr>Srbija </vt:lpstr>
      <vt:lpstr>PowerPoint prezentacija</vt:lpstr>
      <vt:lpstr>PowerPoint prezentacija</vt:lpstr>
      <vt:lpstr>Crna Gora</vt:lpstr>
      <vt:lpstr>Kosovo </vt:lpstr>
      <vt:lpstr>Ponovimo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vpluzaric</dc:creator>
  <cp:lastModifiedBy>Korisnik</cp:lastModifiedBy>
  <cp:revision>33</cp:revision>
  <dcterms:created xsi:type="dcterms:W3CDTF">2014-10-20T13:38:53Z</dcterms:created>
  <dcterms:modified xsi:type="dcterms:W3CDTF">2020-03-24T10:45:50Z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859E1FE4-87AB-463F-B8E4-44D6EAA03071</vt:lpwstr>
  </property>
  <property fmtid="{D5CDD505-2E9C-101B-9397-08002B2CF9AE}" pid="3" name="ArticulatePath">
    <vt:lpwstr>Presentation1</vt:lpwstr>
  </property>
</Properties>
</file>