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848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018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505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263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17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377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699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15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585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321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26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CF900-6351-4AF2-BCD9-332307014D7C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947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172" y="1041400"/>
            <a:ext cx="8530046" cy="2387600"/>
          </a:xfrm>
        </p:spPr>
        <p:txBody>
          <a:bodyPr>
            <a:noAutofit/>
          </a:bodyPr>
          <a:lstStyle/>
          <a:p>
            <a:r>
              <a:rPr lang="hr-HR" sz="2800" dirty="0"/>
              <a:t>Nastavna tema/cjelina:</a:t>
            </a:r>
            <a:br>
              <a:rPr lang="hr-HR" sz="2800" dirty="0"/>
            </a:br>
            <a:r>
              <a:rPr lang="hr-HR" sz="2800" dirty="0"/>
              <a:t>EUROPA NA VRHUNCU MOĆI: MODERNE DRŽAVE,</a:t>
            </a:r>
            <a:br>
              <a:rPr lang="hr-HR" sz="2800" dirty="0"/>
            </a:br>
            <a:r>
              <a:rPr lang="hr-HR" sz="2800" dirty="0"/>
              <a:t>DRUŠTVO I KULTURA U DRUGOJ POLOVICI 19. STOLJEĆA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388" y="3429000"/>
            <a:ext cx="6858000" cy="1655762"/>
          </a:xfrm>
        </p:spPr>
        <p:txBody>
          <a:bodyPr>
            <a:normAutofit/>
          </a:bodyPr>
          <a:lstStyle/>
          <a:p>
            <a:r>
              <a:rPr lang="hr-HR" sz="4800" dirty="0"/>
              <a:t>Europljani dijele i istražuju svijet</a:t>
            </a:r>
          </a:p>
        </p:txBody>
      </p:sp>
    </p:spTree>
    <p:extLst>
      <p:ext uri="{BB962C8B-B14F-4D97-AF65-F5344CB8AC3E}">
        <p14:creationId xmlns:p14="http://schemas.microsoft.com/office/powerpoint/2010/main" val="135350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9" y="5394959"/>
            <a:ext cx="8110401" cy="1267098"/>
          </a:xfrm>
        </p:spPr>
        <p:txBody>
          <a:bodyPr/>
          <a:lstStyle/>
          <a:p>
            <a:pPr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Američki novinar i istraživač Sir Henry Stanley bio je jedan od najvećih istraživača Afrike u povijesti.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0162" y="167095"/>
            <a:ext cx="3986484" cy="512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99" y="378189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Borba protiv kolonijalizma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Calibri Light" pitchFamily="34" charset="0"/>
              </a:rPr>
              <a:t>Iako su Europljani neprestano osvajali nove kolonije,</a:t>
            </a:r>
            <a:r>
              <a:rPr lang="hr-HR" dirty="0">
                <a:latin typeface="Calibri Light" pitchFamily="34" charset="0"/>
              </a:rPr>
              <a:t> pojedine su se zemlje počele boriti protiv kolonijalne vlasti za </a:t>
            </a:r>
            <a:r>
              <a:rPr lang="hr-HR" b="1" dirty="0">
                <a:latin typeface="Calibri Light" pitchFamily="34" charset="0"/>
              </a:rPr>
              <a:t>svoju samostalnost</a:t>
            </a:r>
          </a:p>
          <a:p>
            <a:r>
              <a:rPr lang="it-IT" dirty="0">
                <a:latin typeface="Calibri Light" pitchFamily="34" charset="0"/>
              </a:rPr>
              <a:t>Amerikanci su se </a:t>
            </a:r>
            <a:r>
              <a:rPr lang="it-IT" b="1" dirty="0">
                <a:latin typeface="Calibri Light" pitchFamily="34" charset="0"/>
              </a:rPr>
              <a:t>britanske vlasti oslobodili</a:t>
            </a:r>
            <a:r>
              <a:rPr lang="hr-HR" b="1" dirty="0">
                <a:latin typeface="Calibri Light" pitchFamily="34" charset="0"/>
              </a:rPr>
              <a:t> </a:t>
            </a:r>
            <a:r>
              <a:rPr lang="hr-HR" dirty="0">
                <a:latin typeface="Calibri Light" pitchFamily="34" charset="0"/>
              </a:rPr>
              <a:t>tijekom rata za nezavisnost</a:t>
            </a:r>
          </a:p>
          <a:p>
            <a:r>
              <a:rPr lang="pl-PL" dirty="0">
                <a:latin typeface="Calibri Light" pitchFamily="34" charset="0"/>
              </a:rPr>
              <a:t>Na početku 19. stoljeća započeli su </a:t>
            </a:r>
            <a:r>
              <a:rPr lang="vi-VN" dirty="0">
                <a:latin typeface="Calibri Light" pitchFamily="34" charset="0"/>
              </a:rPr>
              <a:t>oslobodilački pokreti među stanovništvom </a:t>
            </a:r>
            <a:r>
              <a:rPr lang="vi-VN" b="1" dirty="0">
                <a:latin typeface="Calibri Light" pitchFamily="34" charset="0"/>
              </a:rPr>
              <a:t>španjolskih</a:t>
            </a:r>
            <a:r>
              <a:rPr lang="hr-HR" b="1" dirty="0">
                <a:latin typeface="Calibri Light" pitchFamily="34" charset="0"/>
              </a:rPr>
              <a:t> </a:t>
            </a:r>
            <a:r>
              <a:rPr lang="pl-PL" b="1" dirty="0">
                <a:latin typeface="Calibri Light" pitchFamily="34" charset="0"/>
              </a:rPr>
              <a:t>i portugalskih kolonija u Južnoj Americi</a:t>
            </a:r>
          </a:p>
          <a:p>
            <a:r>
              <a:rPr lang="hr-HR" dirty="0">
                <a:latin typeface="Calibri Light" pitchFamily="34" charset="0"/>
              </a:rPr>
              <a:t>Prijenos vlasti u Brazilu protekao </a:t>
            </a:r>
            <a:r>
              <a:rPr lang="pl-PL" dirty="0">
                <a:latin typeface="Calibri Light" pitchFamily="34" charset="0"/>
              </a:rPr>
              <a:t>je mirno, pa je godine 1822. proglašeno Brazilsko Carstvo</a:t>
            </a:r>
            <a:endParaRPr lang="hr-HR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79" y="1332613"/>
            <a:ext cx="4389121" cy="51711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>
                <a:solidFill>
                  <a:srgbClr val="7030A0"/>
                </a:solidFill>
              </a:rPr>
              <a:t>  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Simon Bolivar,  zvani Osloboditelj, bio je najznačajniji vođa ustanaka u španjolskim kolonijama Južne Amerike. </a:t>
            </a:r>
          </a:p>
          <a:p>
            <a:pPr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Sanjao je da se ujedine sve južnoameričke nacije.</a:t>
            </a:r>
          </a:p>
          <a:p>
            <a:pPr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Izabran je za prvog predsjednika Gornjeg Perua, po njemu nazvanog Bolivija.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45" y="1209129"/>
            <a:ext cx="4297597" cy="541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67" y="408669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PONOVIMO!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032024" cy="4549049"/>
          </a:xfrm>
        </p:spPr>
        <p:txBody>
          <a:bodyPr>
            <a:normAutofit lnSpcReduction="10000"/>
          </a:bodyPr>
          <a:lstStyle/>
          <a:p>
            <a:r>
              <a:rPr lang="it-IT" dirty="0"/>
              <a:t>Što su kolonije? </a:t>
            </a:r>
            <a:endParaRPr lang="hr-HR" dirty="0"/>
          </a:p>
          <a:p>
            <a:r>
              <a:rPr lang="it-IT" dirty="0"/>
              <a:t>Što su dominioni?</a:t>
            </a:r>
            <a:endParaRPr lang="hr-HR" dirty="0"/>
          </a:p>
          <a:p>
            <a:r>
              <a:rPr lang="hr-HR" dirty="0"/>
              <a:t>Koje su države bile najveće kolonijalne sile u drugoj polovici 19. stoljeća?</a:t>
            </a:r>
          </a:p>
          <a:p>
            <a:r>
              <a:rPr lang="hr-HR" dirty="0"/>
              <a:t>Zašto su kolonije bile značajne tadašnjim velesilama?</a:t>
            </a:r>
          </a:p>
          <a:p>
            <a:r>
              <a:rPr lang="hr-HR" dirty="0"/>
              <a:t>Tko su bili najpoznatiji hrvatski istraživači Afrike i Južne Amerike?</a:t>
            </a:r>
          </a:p>
          <a:p>
            <a:r>
              <a:rPr lang="hr-HR" dirty="0"/>
              <a:t>Tko je Simon Bolivar?</a:t>
            </a:r>
          </a:p>
          <a:p>
            <a:r>
              <a:rPr lang="hr-HR" dirty="0"/>
              <a:t>Koja je prva kolonija u Sjevernoj Americi dobila nezavisnost?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ZAPIŠIMO!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0493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Europljani dijele i istražuju svijet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599" y="1825625"/>
            <a:ext cx="86541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– Kolonijalizam – politika osvajanja i održanja kolonijalnih posjeda</a:t>
            </a:r>
          </a:p>
          <a:p>
            <a:pPr marL="0" indent="0">
              <a:buNone/>
            </a:pPr>
            <a:r>
              <a:rPr lang="hr-HR" dirty="0"/>
              <a:t>– Engleska – 60% svih kolonija (Indija)</a:t>
            </a:r>
          </a:p>
          <a:p>
            <a:pPr marL="0" indent="0">
              <a:buNone/>
            </a:pPr>
            <a:r>
              <a:rPr lang="hr-HR" dirty="0"/>
              <a:t>– Francuska</a:t>
            </a:r>
          </a:p>
          <a:p>
            <a:pPr marL="0" indent="0">
              <a:buNone/>
            </a:pPr>
            <a:r>
              <a:rPr lang="hr-HR" dirty="0"/>
              <a:t>– istraživanje unutrašnjosti Afrike, Južne Amerike</a:t>
            </a:r>
          </a:p>
          <a:p>
            <a:pPr marL="0" indent="0">
              <a:buNone/>
            </a:pPr>
            <a:r>
              <a:rPr lang="hr-HR" dirty="0"/>
              <a:t>– Hrvatski istraživači 	– braća Seljan (Etiopija)</a:t>
            </a:r>
          </a:p>
          <a:p>
            <a:pPr marL="0" indent="0">
              <a:buNone/>
            </a:pPr>
            <a:r>
              <a:rPr lang="hr-HR" dirty="0"/>
              <a:t>             			– Dragutin Lerman (Kongo)</a:t>
            </a:r>
          </a:p>
          <a:p>
            <a:pPr marL="0" indent="0">
              <a:buNone/>
            </a:pPr>
            <a:r>
              <a:rPr lang="hr-HR"/>
              <a:t>– borba protiv kolonijalizma - </a:t>
            </a:r>
            <a:r>
              <a:rPr lang="hr-HR" dirty="0"/>
              <a:t>južna Amerika</a:t>
            </a:r>
          </a:p>
        </p:txBody>
      </p:sp>
    </p:spTree>
    <p:extLst>
      <p:ext uri="{BB962C8B-B14F-4D97-AF65-F5344CB8AC3E}">
        <p14:creationId xmlns:p14="http://schemas.microsoft.com/office/powerpoint/2010/main" val="388331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46765"/>
            <a:ext cx="8974183" cy="171123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Europljani su uvelike iskorištavali prirodna bogatsva svojih prekomorskih kolonija. Nisu bili milosrdni prema domoradačkom stanovništvu, nego su ga vrlo često iskorištavali preko svake mjere za obavljanje teških poslova.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6961" y="259488"/>
            <a:ext cx="5760721" cy="466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1" y="371658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Kolonijalna podjela svijeta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Calibri Light" pitchFamily="34" charset="0"/>
              </a:rPr>
              <a:t>U 19. stoljeću obavljena je </a:t>
            </a:r>
            <a:r>
              <a:rPr lang="pl-PL" b="1" dirty="0">
                <a:latin typeface="Calibri Light" pitchFamily="34" charset="0"/>
              </a:rPr>
              <a:t>konačna podjela kolonija </a:t>
            </a:r>
            <a:r>
              <a:rPr lang="pl-PL" dirty="0">
                <a:latin typeface="Calibri Light" pitchFamily="34" charset="0"/>
              </a:rPr>
              <a:t>– </a:t>
            </a:r>
            <a:r>
              <a:rPr lang="hr-HR" dirty="0">
                <a:latin typeface="Calibri Light" pitchFamily="34" charset="0"/>
              </a:rPr>
              <a:t>prekomorskih posjeda europskih zemalja</a:t>
            </a:r>
          </a:p>
          <a:p>
            <a:r>
              <a:rPr lang="hr-HR" dirty="0">
                <a:latin typeface="Calibri Light" pitchFamily="34" charset="0"/>
              </a:rPr>
              <a:t>Razvojem industrije, kolonije su trebale još više potaknuti gospodarski razvoj europskih zemalja koje su iz njih crpile sirovine</a:t>
            </a:r>
          </a:p>
          <a:p>
            <a:r>
              <a:rPr lang="hr-HR" dirty="0">
                <a:latin typeface="Calibri Light" pitchFamily="34" charset="0"/>
              </a:rPr>
              <a:t>Uz to što su bile </a:t>
            </a:r>
            <a:r>
              <a:rPr lang="hr-HR" b="1" dirty="0">
                <a:latin typeface="Calibri Light" pitchFamily="34" charset="0"/>
              </a:rPr>
              <a:t>izvor sirovina, istodobno su se tamo izvozili viškovi industrijskih proizvoda iz Europe</a:t>
            </a:r>
          </a:p>
          <a:p>
            <a:r>
              <a:rPr lang="hr-HR" b="1" dirty="0">
                <a:latin typeface="Calibri Light" pitchFamily="34" charset="0"/>
              </a:rPr>
              <a:t>Najveće kolonijalne sile </a:t>
            </a:r>
            <a:r>
              <a:rPr lang="hr-HR" dirty="0">
                <a:latin typeface="Calibri Light" pitchFamily="34" charset="0"/>
              </a:rPr>
              <a:t>bile su u to doba Velika Britanija i Francuska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7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1326"/>
            <a:ext cx="7886700" cy="1325563"/>
          </a:xfrm>
        </p:spPr>
        <p:txBody>
          <a:bodyPr/>
          <a:lstStyle/>
          <a:p>
            <a:r>
              <a:rPr lang="hr-HR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Britanski imperij</a:t>
            </a:r>
          </a:p>
        </p:txBody>
      </p:sp>
      <p:sp>
        <p:nvSpPr>
          <p:cNvPr id="4" name="Rectangle 3"/>
          <p:cNvSpPr/>
          <p:nvPr/>
        </p:nvSpPr>
        <p:spPr>
          <a:xfrm>
            <a:off x="796834" y="2155371"/>
            <a:ext cx="7419703" cy="36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r-HR" sz="2500" dirty="0"/>
              <a:t>posjedovali oko 60% svih kolonija</a:t>
            </a:r>
          </a:p>
          <a:p>
            <a:pPr>
              <a:buFont typeface="Arial" pitchFamily="34" charset="0"/>
              <a:buChar char="•"/>
            </a:pPr>
            <a:r>
              <a:rPr lang="hr-HR" sz="2500" b="1" dirty="0">
                <a:latin typeface="+mj-lt"/>
              </a:rPr>
              <a:t>kolonijalni posjed obuhvaćao je čak 1/4 cijele zemaljske kugle</a:t>
            </a:r>
          </a:p>
          <a:p>
            <a:pPr>
              <a:buFont typeface="Arial" pitchFamily="34" charset="0"/>
              <a:buChar char="•"/>
            </a:pPr>
            <a:r>
              <a:rPr lang="pl-PL" sz="2500" b="1" dirty="0">
                <a:latin typeface="+mj-lt"/>
              </a:rPr>
              <a:t>najveća i najbogatija kolonija bila Indija</a:t>
            </a:r>
          </a:p>
          <a:p>
            <a:pPr>
              <a:buFont typeface="Arial" pitchFamily="34" charset="0"/>
              <a:buChar char="•"/>
            </a:pPr>
            <a:r>
              <a:rPr lang="hr-HR" sz="2500" b="1" dirty="0">
                <a:latin typeface="+mj-lt"/>
              </a:rPr>
              <a:t>neke su britanske kolonije dobile autonomiju (dominioni)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511425"/>
            <a:ext cx="4245430" cy="2234746"/>
          </a:xfrm>
        </p:spPr>
        <p:txBody>
          <a:bodyPr/>
          <a:lstStyle/>
          <a:p>
            <a:pPr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U Indiji je postojalo više od 600 malih Država, kojima su u ime Britanaca upravljali lokalni knezovi – maharadže.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707" y="1174841"/>
            <a:ext cx="3992495" cy="5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4869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Francuski imperij</a:t>
            </a:r>
          </a:p>
        </p:txBody>
      </p:sp>
      <p:sp>
        <p:nvSpPr>
          <p:cNvPr id="4" name="Rectangle 3"/>
          <p:cNvSpPr/>
          <p:nvPr/>
        </p:nvSpPr>
        <p:spPr>
          <a:xfrm>
            <a:off x="796834" y="2155371"/>
            <a:ext cx="7419703" cy="36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sz="2500" b="1" dirty="0">
                <a:latin typeface="+mj-lt"/>
              </a:rPr>
              <a:t>gospodarski i politički razvijenije oblasti Francuska nije izravno uključila u kolonijalni sustav, nego je nad njima proglasila svoj </a:t>
            </a:r>
            <a:r>
              <a:rPr lang="hr-HR" sz="2500" b="1" dirty="0">
                <a:latin typeface="+mj-lt"/>
              </a:rPr>
              <a:t>protektorat</a:t>
            </a:r>
          </a:p>
          <a:p>
            <a:pPr>
              <a:buFont typeface="Arial" pitchFamily="34" charset="0"/>
              <a:buChar char="•"/>
            </a:pPr>
            <a:r>
              <a:rPr lang="pl-PL" sz="2500" b="1" dirty="0">
                <a:latin typeface="+mj-lt"/>
              </a:rPr>
              <a:t>kolonijalno carstvo nastalo je najvećim dijelom u drugoj polovici 19. stoljeća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" y="358595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Put u nepoznato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Calibri Light" pitchFamily="34" charset="0"/>
              </a:rPr>
              <a:t>Istraživači nepoznatih područja bili su pravi pustolovi</a:t>
            </a:r>
          </a:p>
          <a:p>
            <a:r>
              <a:rPr lang="hr-HR" dirty="0">
                <a:latin typeface="Calibri Light" pitchFamily="34" charset="0"/>
              </a:rPr>
              <a:t>Osvajanje unutrašnjosti Afrike, Južne Amerike i ostalih dijelova svijeta nije bilo nimalo lako</a:t>
            </a:r>
          </a:p>
          <a:p>
            <a:r>
              <a:rPr lang="hr-HR" dirty="0">
                <a:latin typeface="Calibri Light" pitchFamily="34" charset="0"/>
              </a:rPr>
              <a:t>U istraživanjima nepoznatih prostranstava Afrike i Južne Amerike sudjelovali su i hrvatski istraživači</a:t>
            </a:r>
          </a:p>
          <a:p>
            <a:r>
              <a:rPr lang="vi-VN" dirty="0">
                <a:latin typeface="Calibri Light" pitchFamily="34" charset="0"/>
              </a:rPr>
              <a:t>Među njima</a:t>
            </a:r>
            <a:r>
              <a:rPr lang="hr-HR" dirty="0">
                <a:latin typeface="Calibri Light" pitchFamily="34" charset="0"/>
              </a:rPr>
              <a:t> su se osobito istaknula braća </a:t>
            </a:r>
            <a:r>
              <a:rPr lang="hr-HR" b="1" dirty="0">
                <a:latin typeface="Calibri Light" pitchFamily="34" charset="0"/>
              </a:rPr>
              <a:t>Mirko i Stevo Seljan, rodom iz Karlovca</a:t>
            </a:r>
          </a:p>
          <a:p>
            <a:r>
              <a:rPr lang="hr-HR" dirty="0">
                <a:latin typeface="Calibri Light" pitchFamily="34" charset="0"/>
              </a:rPr>
              <a:t>Požežanin </a:t>
            </a:r>
            <a:r>
              <a:rPr lang="hr-HR" b="1" dirty="0">
                <a:latin typeface="Calibri Light" pitchFamily="34" charset="0"/>
              </a:rPr>
              <a:t>Dragutin Lerman </a:t>
            </a:r>
            <a:r>
              <a:rPr lang="hr-HR" dirty="0">
                <a:latin typeface="Calibri Light" pitchFamily="34" charset="0"/>
              </a:rPr>
              <a:t>sudjelovao je u istraživanjima afričke unutrašnjosti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203371"/>
            <a:ext cx="7886700" cy="566058"/>
          </a:xfrm>
        </p:spPr>
        <p:txBody>
          <a:bodyPr/>
          <a:lstStyle/>
          <a:p>
            <a:pPr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Hrvatski istraživači, braća Mirko i Stevo Seljan.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" y="811455"/>
            <a:ext cx="7854862" cy="419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487</Words>
  <Application>Microsoft Office PowerPoint</Application>
  <PresentationFormat>Prikaz na zaslonu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Nastavna tema/cjelina: EUROPA NA VRHUNCU MOĆI: MODERNE DRŽAVE, DRUŠTVO I KULTURA U DRUGOJ POLOVICI 19. STOLJEĆA</vt:lpstr>
      <vt:lpstr>PowerPoint prezentacija</vt:lpstr>
      <vt:lpstr>Kolonijalna podjela svijeta</vt:lpstr>
      <vt:lpstr>PowerPoint prezentacija</vt:lpstr>
      <vt:lpstr>Britanski imperij</vt:lpstr>
      <vt:lpstr>PowerPoint prezentacija</vt:lpstr>
      <vt:lpstr>Francuski imperij</vt:lpstr>
      <vt:lpstr>Put u nepoznato</vt:lpstr>
      <vt:lpstr>PowerPoint prezentacija</vt:lpstr>
      <vt:lpstr>PowerPoint prezentacija</vt:lpstr>
      <vt:lpstr>Borba protiv kolonijalizma</vt:lpstr>
      <vt:lpstr>PowerPoint prezentacija</vt:lpstr>
      <vt:lpstr>PONOVIMO!</vt:lpstr>
      <vt:lpstr>ZAPIŠIMO!</vt:lpstr>
      <vt:lpstr>Europljani dijele i istražuju svijet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SUNCE</dc:creator>
  <cp:lastModifiedBy>Petra Predoević Zadković</cp:lastModifiedBy>
  <cp:revision>19</cp:revision>
  <dcterms:created xsi:type="dcterms:W3CDTF">2014-06-11T15:27:21Z</dcterms:created>
  <dcterms:modified xsi:type="dcterms:W3CDTF">2020-03-24T18:55:13Z</dcterms:modified>
</cp:coreProperties>
</file>