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6" r:id="rId4"/>
    <p:sldId id="264" r:id="rId5"/>
    <p:sldId id="267" r:id="rId6"/>
    <p:sldId id="268" r:id="rId7"/>
    <p:sldId id="270" r:id="rId8"/>
    <p:sldId id="265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27.8.2019.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85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27.8.2019.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667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27.8.2019.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77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27.8.2019.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462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27.8.2019.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68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27.8.2019.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100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27.8.2019.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156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27.8.2019.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419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27.8.2019.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42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27.8.2019.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997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27.8.2019.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44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B0E9-03F0-43A2-B389-35F6053F9809}" type="datetimeFigureOut">
              <a:rPr lang="hr-HR" smtClean="0"/>
              <a:t>27.8.2019.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14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learningapps.org/display?v=p28cftq5a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04" y="106805"/>
            <a:ext cx="6633023" cy="6687892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3988256" y="489911"/>
            <a:ext cx="5851525" cy="5889625"/>
            <a:chOff x="3315032" y="381317"/>
            <a:chExt cx="5851525" cy="5889625"/>
          </a:xfrm>
        </p:grpSpPr>
        <p:sp>
          <p:nvSpPr>
            <p:cNvPr id="4" name="Jednakokračni trokut 3"/>
            <p:cNvSpPr/>
            <p:nvPr/>
          </p:nvSpPr>
          <p:spPr bwMode="auto">
            <a:xfrm rot="11739299">
              <a:off x="5882020" y="405129"/>
              <a:ext cx="1452562" cy="2933700"/>
            </a:xfrm>
            <a:prstGeom prst="triangle">
              <a:avLst/>
            </a:prstGeom>
            <a:solidFill>
              <a:srgbClr val="00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800" b="1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5" name="Jednakokračni trokut 4"/>
            <p:cNvSpPr/>
            <p:nvPr/>
          </p:nvSpPr>
          <p:spPr bwMode="auto">
            <a:xfrm rot="10073975">
              <a:off x="5181932" y="381317"/>
              <a:ext cx="1452563" cy="2935287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2800" b="1" dirty="0"/>
            </a:p>
          </p:txBody>
        </p:sp>
        <p:sp>
          <p:nvSpPr>
            <p:cNvPr id="6" name="Jednakokračni trokut 5"/>
            <p:cNvSpPr/>
            <p:nvPr/>
          </p:nvSpPr>
          <p:spPr bwMode="auto">
            <a:xfrm rot="8464856">
              <a:off x="4510729" y="674962"/>
              <a:ext cx="1452562" cy="2935288"/>
            </a:xfrm>
            <a:prstGeom prst="triangle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800" b="1" dirty="0">
                  <a:solidFill>
                    <a:schemeClr val="tx1"/>
                  </a:solidFill>
                </a:rPr>
                <a:t>      </a:t>
              </a:r>
            </a:p>
          </p:txBody>
        </p:sp>
        <p:sp>
          <p:nvSpPr>
            <p:cNvPr id="7" name="Jednakokračni trokut 6"/>
            <p:cNvSpPr/>
            <p:nvPr/>
          </p:nvSpPr>
          <p:spPr bwMode="auto">
            <a:xfrm rot="3283008">
              <a:off x="4313570" y="2700654"/>
              <a:ext cx="1466850" cy="2905125"/>
            </a:xfrm>
            <a:prstGeom prst="triangle">
              <a:avLst/>
            </a:prstGeom>
            <a:solidFill>
              <a:srgbClr val="FF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Jednakokračni trokut 7"/>
            <p:cNvSpPr/>
            <p:nvPr/>
          </p:nvSpPr>
          <p:spPr bwMode="auto">
            <a:xfrm rot="1648487">
              <a:off x="4877132" y="3157854"/>
              <a:ext cx="1452563" cy="2935288"/>
            </a:xfrm>
            <a:prstGeom prst="triangle">
              <a:avLst/>
            </a:prstGeom>
            <a:solidFill>
              <a:schemeClr val="bg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Jednakokračni trokut 8"/>
            <p:cNvSpPr/>
            <p:nvPr/>
          </p:nvSpPr>
          <p:spPr bwMode="auto">
            <a:xfrm>
              <a:off x="5585157" y="3335654"/>
              <a:ext cx="1452563" cy="2935288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Jednakokračni trokut 9"/>
            <p:cNvSpPr/>
            <p:nvPr/>
          </p:nvSpPr>
          <p:spPr bwMode="auto">
            <a:xfrm rot="19857557">
              <a:off x="6296200" y="3134272"/>
              <a:ext cx="1452563" cy="293528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Jednakokračni trokut 10"/>
            <p:cNvSpPr/>
            <p:nvPr/>
          </p:nvSpPr>
          <p:spPr bwMode="auto">
            <a:xfrm rot="18145457">
              <a:off x="6783047" y="2648127"/>
              <a:ext cx="1468437" cy="290512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Jednakokračni trokut 11"/>
            <p:cNvSpPr/>
            <p:nvPr/>
          </p:nvSpPr>
          <p:spPr bwMode="auto">
            <a:xfrm rot="16479318">
              <a:off x="6980570" y="1965642"/>
              <a:ext cx="1468437" cy="2903537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Jednakokračni trokut 12"/>
            <p:cNvSpPr/>
            <p:nvPr/>
          </p:nvSpPr>
          <p:spPr bwMode="auto">
            <a:xfrm rot="14833237">
              <a:off x="6897226" y="1321910"/>
              <a:ext cx="1358900" cy="290353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Jednakokračni trokut 13"/>
            <p:cNvSpPr/>
            <p:nvPr/>
          </p:nvSpPr>
          <p:spPr bwMode="auto">
            <a:xfrm rot="13293518">
              <a:off x="6577345" y="741679"/>
              <a:ext cx="1236662" cy="293528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8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5" name="Jednakokračni trokut 14"/>
            <p:cNvSpPr/>
            <p:nvPr/>
          </p:nvSpPr>
          <p:spPr bwMode="auto">
            <a:xfrm rot="6702430">
              <a:off x="4119101" y="1291748"/>
              <a:ext cx="1466850" cy="290353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3200" b="1" dirty="0"/>
                <a:t>       </a:t>
              </a:r>
            </a:p>
          </p:txBody>
        </p:sp>
        <p:sp>
          <p:nvSpPr>
            <p:cNvPr id="16" name="Jednakokračni trokut 15"/>
            <p:cNvSpPr/>
            <p:nvPr/>
          </p:nvSpPr>
          <p:spPr bwMode="auto">
            <a:xfrm rot="4961956">
              <a:off x="4034170" y="2029141"/>
              <a:ext cx="1466850" cy="2905125"/>
            </a:xfrm>
            <a:prstGeom prst="triangle">
              <a:avLst/>
            </a:prstGeom>
            <a:solidFill>
              <a:srgbClr val="FF9B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3200" b="1" dirty="0">
                  <a:solidFill>
                    <a:schemeClr val="bg1"/>
                  </a:solidFill>
                </a:rPr>
                <a:t>   </a:t>
              </a:r>
            </a:p>
          </p:txBody>
        </p:sp>
      </p:grpSp>
      <p:sp>
        <p:nvSpPr>
          <p:cNvPr id="17" name="Naslov 1"/>
          <p:cNvSpPr txBox="1">
            <a:spLocks/>
          </p:cNvSpPr>
          <p:nvPr/>
        </p:nvSpPr>
        <p:spPr>
          <a:xfrm>
            <a:off x="224872" y="370272"/>
            <a:ext cx="3639308" cy="672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hr-HR" sz="4000" b="1" dirty="0" smtClean="0"/>
              <a:t>Izračunaj!</a:t>
            </a:r>
            <a:endParaRPr lang="hr-HR" sz="4000" b="1" dirty="0"/>
          </a:p>
        </p:txBody>
      </p:sp>
      <p:sp>
        <p:nvSpPr>
          <p:cNvPr id="18" name="Pravokutnik 17"/>
          <p:cNvSpPr/>
          <p:nvPr/>
        </p:nvSpPr>
        <p:spPr>
          <a:xfrm rot="19084236">
            <a:off x="4687973" y="1083635"/>
            <a:ext cx="11897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+ 4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Pravokutnik 18"/>
          <p:cNvSpPr/>
          <p:nvPr/>
        </p:nvSpPr>
        <p:spPr>
          <a:xfrm rot="14185187">
            <a:off x="4219929" y="4585783"/>
            <a:ext cx="1189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+ 6</a:t>
            </a:r>
            <a:endParaRPr lang="hr-H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Pravokutnik 19"/>
          <p:cNvSpPr/>
          <p:nvPr/>
        </p:nvSpPr>
        <p:spPr>
          <a:xfrm rot="910707">
            <a:off x="7033400" y="590113"/>
            <a:ext cx="1091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7 - 2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Pravokutnik 20"/>
          <p:cNvSpPr/>
          <p:nvPr/>
        </p:nvSpPr>
        <p:spPr>
          <a:xfrm rot="4190567">
            <a:off x="8729374" y="2133432"/>
            <a:ext cx="1091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8 - 4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Pravokutnik 21"/>
          <p:cNvSpPr/>
          <p:nvPr/>
        </p:nvSpPr>
        <p:spPr>
          <a:xfrm rot="17640804">
            <a:off x="3947998" y="2154809"/>
            <a:ext cx="1189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+ 1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Pravokutnik 22"/>
          <p:cNvSpPr/>
          <p:nvPr/>
        </p:nvSpPr>
        <p:spPr>
          <a:xfrm rot="9080175">
            <a:off x="7676101" y="5429683"/>
            <a:ext cx="11897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+ 4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Pravokutnik 23"/>
          <p:cNvSpPr/>
          <p:nvPr/>
        </p:nvSpPr>
        <p:spPr>
          <a:xfrm rot="7404873">
            <a:off x="8562240" y="4489259"/>
            <a:ext cx="1189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+ 2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Pravokutnik 24"/>
          <p:cNvSpPr/>
          <p:nvPr/>
        </p:nvSpPr>
        <p:spPr>
          <a:xfrm rot="15958319">
            <a:off x="3676213" y="3387656"/>
            <a:ext cx="1189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+ 5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Slika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73" y="95953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ravokutnik 31"/>
          <p:cNvSpPr/>
          <p:nvPr/>
        </p:nvSpPr>
        <p:spPr>
          <a:xfrm rot="20704734">
            <a:off x="5870121" y="531465"/>
            <a:ext cx="1091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9 - 4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Pravokutnik 32"/>
          <p:cNvSpPr/>
          <p:nvPr/>
        </p:nvSpPr>
        <p:spPr>
          <a:xfrm rot="3084946">
            <a:off x="8091161" y="1106213"/>
            <a:ext cx="1091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9 - 4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Pravokutnik 33"/>
          <p:cNvSpPr/>
          <p:nvPr/>
        </p:nvSpPr>
        <p:spPr>
          <a:xfrm rot="12736047">
            <a:off x="5237041" y="5477491"/>
            <a:ext cx="1091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6 - 4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Pravokutnik 35"/>
          <p:cNvSpPr/>
          <p:nvPr/>
        </p:nvSpPr>
        <p:spPr>
          <a:xfrm rot="10800000">
            <a:off x="6471236" y="5750314"/>
            <a:ext cx="1091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4 - 3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Pravokutnik 36"/>
          <p:cNvSpPr/>
          <p:nvPr/>
        </p:nvSpPr>
        <p:spPr>
          <a:xfrm rot="5597795">
            <a:off x="9054378" y="3303853"/>
            <a:ext cx="1091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2 - 2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2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9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32" grpId="0"/>
      <p:bldP spid="32" grpId="1"/>
      <p:bldP spid="33" grpId="0"/>
      <p:bldP spid="33" grpId="1"/>
      <p:bldP spid="34" grpId="0"/>
      <p:bldP spid="34" grpId="1"/>
      <p:bldP spid="36" grpId="0"/>
      <p:bldP spid="36" grpId="1"/>
      <p:bldP spid="37" grpId="0"/>
      <p:bldP spid="3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4133" cy="5738894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389543" y="2002070"/>
            <a:ext cx="80501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7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Zbrajanje i o</a:t>
            </a:r>
            <a:r>
              <a:rPr lang="hr-HR" sz="72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duzimanje</a:t>
            </a:r>
          </a:p>
          <a:p>
            <a:pPr algn="ctr"/>
            <a:r>
              <a:rPr lang="hr-HR" sz="72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(12 + 3, 15 - 3)</a:t>
            </a:r>
            <a:endParaRPr lang="hr-HR" sz="72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49514" r="60932" b="19634"/>
          <a:stretch/>
        </p:blipFill>
        <p:spPr>
          <a:xfrm flipH="1">
            <a:off x="10295128" y="5350527"/>
            <a:ext cx="1896872" cy="1672936"/>
          </a:xfrm>
          <a:prstGeom prst="rect">
            <a:avLst/>
          </a:prstGeom>
        </p:spPr>
      </p:pic>
      <p:pic>
        <p:nvPicPr>
          <p:cNvPr id="7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579" y="82138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9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3840" y="3219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U akvariju je bilo 12 ribica. Tata i Fran kupili su još 3 ribice.</a:t>
            </a:r>
          </a:p>
          <a:p>
            <a:pPr marL="0" indent="0">
              <a:buNone/>
            </a:pPr>
            <a:r>
              <a:rPr lang="hr-HR" sz="3600" dirty="0" smtClean="0"/>
              <a:t>Koliko je sada ribica u akvariju?</a:t>
            </a:r>
            <a:endParaRPr lang="hr-HR" sz="3600" dirty="0"/>
          </a:p>
        </p:txBody>
      </p:sp>
      <p:sp>
        <p:nvSpPr>
          <p:cNvPr id="13" name="Pravokutnik 12"/>
          <p:cNvSpPr/>
          <p:nvPr/>
        </p:nvSpPr>
        <p:spPr>
          <a:xfrm>
            <a:off x="243840" y="4350142"/>
            <a:ext cx="3608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 smtClean="0"/>
              <a:t>Račun: 12 + 3 = 15</a:t>
            </a:r>
            <a:endParaRPr lang="hr-HR" sz="3600" dirty="0"/>
          </a:p>
        </p:txBody>
      </p:sp>
      <p:sp>
        <p:nvSpPr>
          <p:cNvPr id="14" name="Pravokutnik 13"/>
          <p:cNvSpPr/>
          <p:nvPr/>
        </p:nvSpPr>
        <p:spPr>
          <a:xfrm>
            <a:off x="243840" y="5100412"/>
            <a:ext cx="7132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 smtClean="0"/>
              <a:t>Odgovor: U akvariju je sada 15 ribica.</a:t>
            </a:r>
            <a:endParaRPr lang="hr-HR" sz="3600" dirty="0"/>
          </a:p>
        </p:txBody>
      </p:sp>
      <p:sp>
        <p:nvSpPr>
          <p:cNvPr id="20" name="Pravokutnik 19"/>
          <p:cNvSpPr/>
          <p:nvPr/>
        </p:nvSpPr>
        <p:spPr>
          <a:xfrm>
            <a:off x="5084141" y="280245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hr-H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5084140" y="35262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hr-H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DF3FA"/>
              </a:clrFrom>
              <a:clrTo>
                <a:srgbClr val="ED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12175" r="8310" b="15997"/>
          <a:stretch/>
        </p:blipFill>
        <p:spPr>
          <a:xfrm>
            <a:off x="5840013" y="1052092"/>
            <a:ext cx="5025767" cy="409708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DF3FA"/>
              </a:clrFrom>
              <a:clrTo>
                <a:srgbClr val="ED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1" b="-1"/>
          <a:stretch/>
        </p:blipFill>
        <p:spPr>
          <a:xfrm>
            <a:off x="7104008" y="1561489"/>
            <a:ext cx="2256586" cy="1936588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F3FA"/>
              </a:clrFrom>
              <a:clrTo>
                <a:srgbClr val="ED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1" t="-2171" r="17440" b="16821"/>
          <a:stretch/>
        </p:blipFill>
        <p:spPr>
          <a:xfrm flipH="1">
            <a:off x="6406401" y="1924403"/>
            <a:ext cx="939111" cy="1723205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EDF3FA"/>
              </a:clrFrom>
              <a:clrTo>
                <a:srgbClr val="ED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3" t="-2171" r="19348" b="18271"/>
          <a:stretch/>
        </p:blipFill>
        <p:spPr>
          <a:xfrm>
            <a:off x="8883710" y="2241568"/>
            <a:ext cx="785752" cy="1599539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EDF3FA"/>
              </a:clrFrom>
              <a:clrTo>
                <a:srgbClr val="ED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72440" r="56151"/>
          <a:stretch/>
        </p:blipFill>
        <p:spPr>
          <a:xfrm>
            <a:off x="9243983" y="1862648"/>
            <a:ext cx="922084" cy="566074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EDF3FA"/>
              </a:clrFrom>
              <a:clrTo>
                <a:srgbClr val="ED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14257" r="57851" b="47105"/>
          <a:stretch/>
        </p:blipFill>
        <p:spPr>
          <a:xfrm flipH="1">
            <a:off x="9541615" y="2644271"/>
            <a:ext cx="761997" cy="851168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EDF3FA"/>
              </a:clrFrom>
              <a:clrTo>
                <a:srgbClr val="ED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72440" r="56151"/>
          <a:stretch/>
        </p:blipFill>
        <p:spPr>
          <a:xfrm>
            <a:off x="8106184" y="3399486"/>
            <a:ext cx="859116" cy="527418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EDF3FA"/>
              </a:clrFrom>
              <a:clrTo>
                <a:srgbClr val="ED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14257" r="57851" b="47105"/>
          <a:stretch/>
        </p:blipFill>
        <p:spPr>
          <a:xfrm flipH="1">
            <a:off x="6756722" y="3725785"/>
            <a:ext cx="661942" cy="739404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EDF3FA"/>
              </a:clrFrom>
              <a:clrTo>
                <a:srgbClr val="ED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72440" r="56151"/>
          <a:stretch/>
        </p:blipFill>
        <p:spPr>
          <a:xfrm>
            <a:off x="9011857" y="3852199"/>
            <a:ext cx="1093694" cy="671427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EDF3FA"/>
              </a:clrFrom>
              <a:clrTo>
                <a:srgbClr val="ED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14257" r="57851" b="47105"/>
          <a:stretch/>
        </p:blipFill>
        <p:spPr>
          <a:xfrm flipH="1">
            <a:off x="7494142" y="3958089"/>
            <a:ext cx="842682" cy="941295"/>
          </a:xfrm>
          <a:prstGeom prst="rect">
            <a:avLst/>
          </a:prstGeom>
        </p:spPr>
      </p:pic>
      <p:pic>
        <p:nvPicPr>
          <p:cNvPr id="32" name="Slika 31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EDF3FA"/>
              </a:clrFrom>
              <a:clrTo>
                <a:srgbClr val="ED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459" r="22476" b="72110"/>
          <a:stretch/>
        </p:blipFill>
        <p:spPr>
          <a:xfrm>
            <a:off x="8509860" y="4273710"/>
            <a:ext cx="681318" cy="519953"/>
          </a:xfrm>
          <a:prstGeom prst="rect">
            <a:avLst/>
          </a:prstGeom>
        </p:spPr>
      </p:pic>
      <p:pic>
        <p:nvPicPr>
          <p:cNvPr id="19" name="Slika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579" y="82138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5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lika 7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4" t="-3450" r="14973" b="3450"/>
          <a:stretch/>
        </p:blipFill>
        <p:spPr>
          <a:xfrm>
            <a:off x="137160" y="3450593"/>
            <a:ext cx="12054840" cy="3412941"/>
          </a:xfrm>
          <a:prstGeom prst="rect">
            <a:avLst/>
          </a:prstGeom>
        </p:spPr>
      </p:pic>
      <p:sp>
        <p:nvSpPr>
          <p:cNvPr id="75" name="Naslov 1"/>
          <p:cNvSpPr txBox="1">
            <a:spLocks/>
          </p:cNvSpPr>
          <p:nvPr/>
        </p:nvSpPr>
        <p:spPr>
          <a:xfrm>
            <a:off x="213804" y="375881"/>
            <a:ext cx="7915212" cy="1151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hr-HR" sz="3600" b="1" dirty="0" smtClean="0"/>
              <a:t>Ovako to izgleda na brojevnoj crti.</a:t>
            </a:r>
          </a:p>
          <a:p>
            <a:pPr algn="l">
              <a:lnSpc>
                <a:spcPct val="120000"/>
              </a:lnSpc>
            </a:pPr>
            <a:endParaRPr lang="hr-HR" sz="3200" b="1" dirty="0" smtClean="0"/>
          </a:p>
        </p:txBody>
      </p:sp>
      <p:sp>
        <p:nvSpPr>
          <p:cNvPr id="77" name="Rectangle 29"/>
          <p:cNvSpPr>
            <a:spLocks noChangeArrowheads="1"/>
          </p:cNvSpPr>
          <p:nvPr/>
        </p:nvSpPr>
        <p:spPr bwMode="auto">
          <a:xfrm>
            <a:off x="4312846" y="2118251"/>
            <a:ext cx="24797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4400" dirty="0" smtClean="0"/>
              <a:t>12 + 3 =</a:t>
            </a:r>
            <a:endParaRPr lang="hr-HR" altLang="sr-Latn-RS" sz="4400" dirty="0"/>
          </a:p>
        </p:txBody>
      </p:sp>
      <p:sp>
        <p:nvSpPr>
          <p:cNvPr id="79" name="Pravokutnik 78"/>
          <p:cNvSpPr/>
          <p:nvPr/>
        </p:nvSpPr>
        <p:spPr>
          <a:xfrm>
            <a:off x="6565997" y="2129112"/>
            <a:ext cx="9701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altLang="sr-Latn-R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sr-Latn-CS" altLang="sr-Latn-R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altLang="sr-Latn-R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Elipsa 79"/>
          <p:cNvSpPr/>
          <p:nvPr/>
        </p:nvSpPr>
        <p:spPr>
          <a:xfrm>
            <a:off x="6799096" y="4367035"/>
            <a:ext cx="473318" cy="6438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2" name="Slika 8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90" y="4241859"/>
            <a:ext cx="986959" cy="335375"/>
          </a:xfrm>
          <a:prstGeom prst="rect">
            <a:avLst/>
          </a:prstGeom>
        </p:spPr>
      </p:pic>
      <p:pic>
        <p:nvPicPr>
          <p:cNvPr id="83" name="Slika 8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67" y="4259675"/>
            <a:ext cx="882103" cy="299744"/>
          </a:xfrm>
          <a:prstGeom prst="rect">
            <a:avLst/>
          </a:prstGeom>
        </p:spPr>
      </p:pic>
      <p:pic>
        <p:nvPicPr>
          <p:cNvPr id="84" name="Slika 8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15" y="4211653"/>
            <a:ext cx="986959" cy="335375"/>
          </a:xfrm>
          <a:prstGeom prst="rect">
            <a:avLst/>
          </a:prstGeom>
        </p:spPr>
      </p:pic>
      <p:sp>
        <p:nvSpPr>
          <p:cNvPr id="18" name="Elipsa 17"/>
          <p:cNvSpPr/>
          <p:nvPr/>
        </p:nvSpPr>
        <p:spPr>
          <a:xfrm>
            <a:off x="9612255" y="4395387"/>
            <a:ext cx="473318" cy="6438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 18"/>
          <p:cNvSpPr/>
          <p:nvPr/>
        </p:nvSpPr>
        <p:spPr>
          <a:xfrm>
            <a:off x="9377218" y="5602796"/>
            <a:ext cx="9433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</a:t>
            </a:r>
            <a:endParaRPr lang="hr-HR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6592741" y="5558768"/>
            <a:ext cx="9433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</a:t>
            </a:r>
            <a:endParaRPr lang="hr-HR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579" y="82138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6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18" grpId="0" animBg="1"/>
      <p:bldP spid="1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231648" y="252272"/>
            <a:ext cx="8912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 smtClean="0"/>
              <a:t>Nebom je letjelo 15 balona. Tri su zapela za granu i probušila se.</a:t>
            </a:r>
            <a:endParaRPr lang="hr-HR" sz="3600" dirty="0"/>
          </a:p>
          <a:p>
            <a:r>
              <a:rPr lang="hr-HR" sz="3600" dirty="0"/>
              <a:t>Koliko je sada </a:t>
            </a:r>
            <a:r>
              <a:rPr lang="hr-HR" sz="3600" dirty="0" smtClean="0"/>
              <a:t>balona na nebu?</a:t>
            </a:r>
            <a:endParaRPr lang="hr-HR" sz="3600" dirty="0"/>
          </a:p>
        </p:txBody>
      </p:sp>
      <p:sp>
        <p:nvSpPr>
          <p:cNvPr id="22" name="Pravokutnik 21"/>
          <p:cNvSpPr/>
          <p:nvPr/>
        </p:nvSpPr>
        <p:spPr>
          <a:xfrm>
            <a:off x="352647" y="5042333"/>
            <a:ext cx="3520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 smtClean="0"/>
              <a:t>Račun: 15 - 3 = 12</a:t>
            </a:r>
            <a:endParaRPr lang="hr-HR" sz="3600" dirty="0"/>
          </a:p>
        </p:txBody>
      </p:sp>
      <p:sp>
        <p:nvSpPr>
          <p:cNvPr id="23" name="Pravokutnik 22"/>
          <p:cNvSpPr/>
          <p:nvPr/>
        </p:nvSpPr>
        <p:spPr>
          <a:xfrm>
            <a:off x="352647" y="5792603"/>
            <a:ext cx="5673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 smtClean="0"/>
              <a:t>Odgovor: Na nebu 12 balona.</a:t>
            </a:r>
            <a:endParaRPr lang="hr-HR" sz="3600" dirty="0"/>
          </a:p>
        </p:txBody>
      </p:sp>
      <p:sp>
        <p:nvSpPr>
          <p:cNvPr id="25" name="Pravokutnik 24"/>
          <p:cNvSpPr/>
          <p:nvPr/>
        </p:nvSpPr>
        <p:spPr>
          <a:xfrm>
            <a:off x="9599091" y="297885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hr-H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Pravokutnik 25"/>
          <p:cNvSpPr/>
          <p:nvPr/>
        </p:nvSpPr>
        <p:spPr>
          <a:xfrm>
            <a:off x="9599091" y="231259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hr-H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16" y="769333"/>
            <a:ext cx="4429743" cy="2991267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7556">
            <a:off x="5804372" y="2984869"/>
            <a:ext cx="4429743" cy="2991267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2" y="1796032"/>
            <a:ext cx="4429743" cy="2991267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" t="4891" r="50462" b="8786"/>
          <a:stretch/>
        </p:blipFill>
        <p:spPr>
          <a:xfrm>
            <a:off x="3700800" y="2986588"/>
            <a:ext cx="2212707" cy="2582145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6" b="49976"/>
          <a:stretch/>
        </p:blipFill>
        <p:spPr>
          <a:xfrm>
            <a:off x="5391435" y="3902183"/>
            <a:ext cx="1731310" cy="1496343"/>
          </a:xfrm>
          <a:prstGeom prst="rect">
            <a:avLst/>
          </a:prstGeom>
        </p:spPr>
      </p:pic>
      <p:pic>
        <p:nvPicPr>
          <p:cNvPr id="12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579" y="82138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3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lika 7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4" t="-3450" r="14973" b="3450"/>
          <a:stretch/>
        </p:blipFill>
        <p:spPr>
          <a:xfrm>
            <a:off x="137160" y="3450593"/>
            <a:ext cx="12054840" cy="3412941"/>
          </a:xfrm>
          <a:prstGeom prst="rect">
            <a:avLst/>
          </a:prstGeom>
        </p:spPr>
      </p:pic>
      <p:sp>
        <p:nvSpPr>
          <p:cNvPr id="75" name="Naslov 1"/>
          <p:cNvSpPr txBox="1">
            <a:spLocks/>
          </p:cNvSpPr>
          <p:nvPr/>
        </p:nvSpPr>
        <p:spPr>
          <a:xfrm>
            <a:off x="213804" y="375881"/>
            <a:ext cx="7915212" cy="1151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hr-HR" sz="3600" b="1" dirty="0" smtClean="0"/>
              <a:t>Ovako to izgleda na brojevnoj crti.</a:t>
            </a:r>
          </a:p>
          <a:p>
            <a:pPr algn="l">
              <a:lnSpc>
                <a:spcPct val="120000"/>
              </a:lnSpc>
            </a:pPr>
            <a:endParaRPr lang="hr-HR" sz="3200" b="1" dirty="0" smtClean="0"/>
          </a:p>
        </p:txBody>
      </p:sp>
      <p:sp>
        <p:nvSpPr>
          <p:cNvPr id="76" name="Pravokutnik 75"/>
          <p:cNvSpPr/>
          <p:nvPr/>
        </p:nvSpPr>
        <p:spPr>
          <a:xfrm>
            <a:off x="9364901" y="5618092"/>
            <a:ext cx="9433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</a:t>
            </a:r>
            <a:endParaRPr lang="hr-HR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7" name="Rectangle 29"/>
          <p:cNvSpPr>
            <a:spLocks noChangeArrowheads="1"/>
          </p:cNvSpPr>
          <p:nvPr/>
        </p:nvSpPr>
        <p:spPr bwMode="auto">
          <a:xfrm>
            <a:off x="4312846" y="2118251"/>
            <a:ext cx="24797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4400" dirty="0" smtClean="0"/>
              <a:t>15 - 3 =</a:t>
            </a:r>
            <a:endParaRPr lang="hr-HR" altLang="sr-Latn-RS" sz="4400" dirty="0"/>
          </a:p>
        </p:txBody>
      </p:sp>
      <p:sp>
        <p:nvSpPr>
          <p:cNvPr id="79" name="Pravokutnik 78"/>
          <p:cNvSpPr/>
          <p:nvPr/>
        </p:nvSpPr>
        <p:spPr>
          <a:xfrm>
            <a:off x="6428838" y="2125206"/>
            <a:ext cx="896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altLang="sr-Latn-R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sr-Latn-CS" altLang="sr-Latn-R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altLang="sr-Latn-R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Elipsa 79"/>
          <p:cNvSpPr/>
          <p:nvPr/>
        </p:nvSpPr>
        <p:spPr>
          <a:xfrm>
            <a:off x="6783047" y="4409547"/>
            <a:ext cx="473318" cy="6438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2" name="Slika 8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20" y="4279346"/>
            <a:ext cx="986959" cy="335375"/>
          </a:xfrm>
          <a:prstGeom prst="rect">
            <a:avLst/>
          </a:prstGeom>
        </p:spPr>
      </p:pic>
      <p:pic>
        <p:nvPicPr>
          <p:cNvPr id="83" name="Slika 8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597" y="4297162"/>
            <a:ext cx="882103" cy="299744"/>
          </a:xfrm>
          <a:prstGeom prst="rect">
            <a:avLst/>
          </a:prstGeom>
        </p:spPr>
      </p:pic>
      <p:pic>
        <p:nvPicPr>
          <p:cNvPr id="84" name="Slika 8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245" y="4249140"/>
            <a:ext cx="986959" cy="335375"/>
          </a:xfrm>
          <a:prstGeom prst="rect">
            <a:avLst/>
          </a:prstGeom>
        </p:spPr>
      </p:pic>
      <p:sp>
        <p:nvSpPr>
          <p:cNvPr id="18" name="Elipsa 17"/>
          <p:cNvSpPr/>
          <p:nvPr/>
        </p:nvSpPr>
        <p:spPr>
          <a:xfrm>
            <a:off x="9599938" y="4409548"/>
            <a:ext cx="473318" cy="6438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 18"/>
          <p:cNvSpPr/>
          <p:nvPr/>
        </p:nvSpPr>
        <p:spPr>
          <a:xfrm>
            <a:off x="6548009" y="5574438"/>
            <a:ext cx="9433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</a:t>
            </a:r>
            <a:endParaRPr lang="hr-HR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579" y="82138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1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9" grpId="0"/>
      <p:bldP spid="80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5875" y="-101845"/>
            <a:ext cx="10515600" cy="772406"/>
          </a:xfrm>
        </p:spPr>
        <p:txBody>
          <a:bodyPr/>
          <a:lstStyle/>
          <a:p>
            <a:r>
              <a:rPr lang="hr-HR" dirty="0" smtClean="0"/>
              <a:t>Izračunaj!</a:t>
            </a:r>
            <a:endParaRPr lang="hr-HR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55074" y="1029689"/>
            <a:ext cx="5305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r-Latn-CS" altLang="sr-Latn-RS" dirty="0"/>
          </a:p>
          <a:p>
            <a:pPr eaLnBrk="1" hangingPunct="1"/>
            <a:r>
              <a:rPr lang="sr-Latn-CS" altLang="sr-Latn-RS" sz="6000" dirty="0"/>
              <a:t> </a:t>
            </a:r>
            <a:r>
              <a:rPr lang="sr-Latn-CS" altLang="sr-Latn-RS" sz="6000" dirty="0" smtClean="0"/>
              <a:t>12 +     = 17</a:t>
            </a:r>
          </a:p>
          <a:p>
            <a:pPr eaLnBrk="1" hangingPunct="1"/>
            <a:r>
              <a:rPr lang="sr-Latn-CS" altLang="sr-Latn-RS" sz="6000" dirty="0"/>
              <a:t> </a:t>
            </a:r>
            <a:r>
              <a:rPr lang="sr-Latn-CS" altLang="sr-Latn-RS" sz="6000" dirty="0" smtClean="0"/>
              <a:t>17 </a:t>
            </a:r>
            <a:r>
              <a:rPr lang="sr-Latn-CS" altLang="sr-Latn-RS" sz="6000" dirty="0"/>
              <a:t>+ </a:t>
            </a:r>
            <a:r>
              <a:rPr lang="sr-Latn-CS" altLang="sr-Latn-RS" sz="6000" dirty="0" smtClean="0"/>
              <a:t>    = 19</a:t>
            </a:r>
            <a:endParaRPr lang="sr-Latn-CS" altLang="sr-Latn-RS" sz="6000" dirty="0"/>
          </a:p>
          <a:p>
            <a:pPr eaLnBrk="1" hangingPunct="1"/>
            <a:r>
              <a:rPr lang="sr-Latn-CS" altLang="sr-Latn-RS" sz="6000" dirty="0"/>
              <a:t> </a:t>
            </a:r>
            <a:r>
              <a:rPr lang="sr-Latn-CS" altLang="sr-Latn-RS" sz="6000" dirty="0" smtClean="0"/>
              <a:t>14 </a:t>
            </a:r>
            <a:r>
              <a:rPr lang="sr-Latn-CS" altLang="sr-Latn-RS" sz="6000" dirty="0"/>
              <a:t>+ </a:t>
            </a:r>
            <a:r>
              <a:rPr lang="sr-Latn-CS" altLang="sr-Latn-RS" sz="6000" dirty="0" smtClean="0"/>
              <a:t>    = 18 </a:t>
            </a:r>
            <a:endParaRPr lang="sr-Latn-CS" altLang="sr-Latn-RS" sz="6000" dirty="0"/>
          </a:p>
        </p:txBody>
      </p:sp>
      <p:sp>
        <p:nvSpPr>
          <p:cNvPr id="8" name="Pravokutnik 7"/>
          <p:cNvSpPr/>
          <p:nvPr/>
        </p:nvSpPr>
        <p:spPr>
          <a:xfrm>
            <a:off x="2115237" y="1322291"/>
            <a:ext cx="692437" cy="8271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2115237" y="3239584"/>
            <a:ext cx="692437" cy="8494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2115237" y="2269800"/>
            <a:ext cx="692437" cy="8494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173419" y="3156485"/>
            <a:ext cx="576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hr-HR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73" y="95953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avokutnik 14"/>
          <p:cNvSpPr/>
          <p:nvPr/>
        </p:nvSpPr>
        <p:spPr>
          <a:xfrm>
            <a:off x="2179075" y="2186701"/>
            <a:ext cx="961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hr-HR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173417" y="1243076"/>
            <a:ext cx="576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hr-HR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400594" y="408905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altLang="sr-Latn-R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sr-Latn-CS" altLang="sr-Latn-RS" sz="6000" dirty="0">
                <a:latin typeface="Arial" panose="020B0604020202020204" pitchFamily="34" charset="0"/>
                <a:cs typeface="Arial" panose="020B0604020202020204" pitchFamily="34" charset="0"/>
              </a:rPr>
              <a:t>+     = </a:t>
            </a:r>
            <a:r>
              <a:rPr lang="sr-Latn-CS" altLang="sr-Latn-R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sr-Latn-CS" altLang="sr-Latn-R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altLang="sr-Latn-R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sr-Latn-CS" altLang="sr-Latn-RS" sz="6000" dirty="0">
                <a:latin typeface="Arial" panose="020B0604020202020204" pitchFamily="34" charset="0"/>
                <a:cs typeface="Arial" panose="020B0604020202020204" pitchFamily="34" charset="0"/>
              </a:rPr>
              <a:t>+     = </a:t>
            </a:r>
            <a:r>
              <a:rPr lang="sr-Latn-CS" altLang="sr-Latn-R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sr-Latn-CS" altLang="sr-Latn-R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2115237" y="4175529"/>
            <a:ext cx="692437" cy="8271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/>
          <p:cNvSpPr/>
          <p:nvPr/>
        </p:nvSpPr>
        <p:spPr>
          <a:xfrm>
            <a:off x="2173417" y="4096314"/>
            <a:ext cx="576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hr-HR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2115237" y="5088951"/>
            <a:ext cx="692437" cy="8271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2173417" y="5009736"/>
            <a:ext cx="576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hr-HR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072548" y="1036208"/>
            <a:ext cx="5305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r-Latn-CS" altLang="sr-Latn-RS" dirty="0"/>
          </a:p>
          <a:p>
            <a:pPr eaLnBrk="1" hangingPunct="1"/>
            <a:r>
              <a:rPr lang="sr-Latn-CS" altLang="sr-Latn-RS" sz="6000" dirty="0"/>
              <a:t> </a:t>
            </a:r>
            <a:r>
              <a:rPr lang="sr-Latn-CS" altLang="sr-Latn-RS" sz="6000" dirty="0" smtClean="0"/>
              <a:t>     - 2 = 12</a:t>
            </a:r>
          </a:p>
          <a:p>
            <a:pPr eaLnBrk="1" hangingPunct="1"/>
            <a:r>
              <a:rPr lang="sr-Latn-CS" altLang="sr-Latn-RS" sz="6000" dirty="0"/>
              <a:t> </a:t>
            </a:r>
            <a:r>
              <a:rPr lang="sr-Latn-CS" altLang="sr-Latn-RS" sz="6000" dirty="0" smtClean="0"/>
              <a:t>     - 7 = 11</a:t>
            </a:r>
            <a:endParaRPr lang="sr-Latn-CS" altLang="sr-Latn-RS" sz="6000" dirty="0"/>
          </a:p>
          <a:p>
            <a:pPr eaLnBrk="1" hangingPunct="1"/>
            <a:r>
              <a:rPr lang="sr-Latn-CS" altLang="sr-Latn-RS" sz="6000" dirty="0"/>
              <a:t> </a:t>
            </a:r>
            <a:r>
              <a:rPr lang="sr-Latn-CS" altLang="sr-Latn-RS" sz="6000" dirty="0" smtClean="0"/>
              <a:t>     - 4 = 15 </a:t>
            </a:r>
            <a:endParaRPr lang="sr-Latn-CS" altLang="sr-Latn-RS" sz="6000" dirty="0"/>
          </a:p>
        </p:txBody>
      </p:sp>
      <p:sp>
        <p:nvSpPr>
          <p:cNvPr id="22" name="Pravokutnik 21"/>
          <p:cNvSpPr/>
          <p:nvPr/>
        </p:nvSpPr>
        <p:spPr>
          <a:xfrm>
            <a:off x="6318068" y="409556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altLang="sr-Latn-R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- 1 = 14</a:t>
            </a:r>
            <a:endParaRPr lang="sr-Latn-CS" altLang="sr-Latn-R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altLang="sr-Latn-R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- 3 = 15</a:t>
            </a:r>
            <a:endParaRPr lang="sr-Latn-CS" altLang="sr-Latn-R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6383383" y="1358396"/>
            <a:ext cx="926824" cy="8271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/>
          <p:cNvSpPr/>
          <p:nvPr/>
        </p:nvSpPr>
        <p:spPr>
          <a:xfrm>
            <a:off x="6383383" y="3275689"/>
            <a:ext cx="926824" cy="8494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avokutnik 24"/>
          <p:cNvSpPr/>
          <p:nvPr/>
        </p:nvSpPr>
        <p:spPr>
          <a:xfrm>
            <a:off x="6383383" y="2305905"/>
            <a:ext cx="926824" cy="8494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Pravokutnik 25"/>
          <p:cNvSpPr/>
          <p:nvPr/>
        </p:nvSpPr>
        <p:spPr>
          <a:xfrm>
            <a:off x="6383383" y="4220343"/>
            <a:ext cx="926824" cy="8271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 26"/>
          <p:cNvSpPr/>
          <p:nvPr/>
        </p:nvSpPr>
        <p:spPr>
          <a:xfrm>
            <a:off x="6383383" y="5125056"/>
            <a:ext cx="926824" cy="8271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>
            <a:off x="6298495" y="3169839"/>
            <a:ext cx="1459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hr-HR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ravokutnik 28"/>
          <p:cNvSpPr/>
          <p:nvPr/>
        </p:nvSpPr>
        <p:spPr>
          <a:xfrm>
            <a:off x="6282432" y="2218923"/>
            <a:ext cx="13036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hr-HR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ravokutnik 29"/>
          <p:cNvSpPr/>
          <p:nvPr/>
        </p:nvSpPr>
        <p:spPr>
          <a:xfrm>
            <a:off x="6318068" y="1283723"/>
            <a:ext cx="1158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hr-HR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ravokutnik 30"/>
          <p:cNvSpPr/>
          <p:nvPr/>
        </p:nvSpPr>
        <p:spPr>
          <a:xfrm>
            <a:off x="6284476" y="4108896"/>
            <a:ext cx="1237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hr-HR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ravokutnik 31"/>
          <p:cNvSpPr/>
          <p:nvPr/>
        </p:nvSpPr>
        <p:spPr>
          <a:xfrm>
            <a:off x="6259882" y="5013933"/>
            <a:ext cx="10649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hr-HR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20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5008" y="383413"/>
            <a:ext cx="10515600" cy="1325563"/>
          </a:xfrm>
        </p:spPr>
        <p:txBody>
          <a:bodyPr/>
          <a:lstStyle/>
          <a:p>
            <a:r>
              <a:rPr lang="hr-HR" dirty="0" smtClean="0"/>
              <a:t>Izračunaj i riješi </a:t>
            </a:r>
            <a:r>
              <a:rPr lang="hr-HR" dirty="0" smtClean="0">
                <a:hlinkClick r:id="rId2"/>
              </a:rPr>
              <a:t>igricu</a:t>
            </a:r>
            <a:r>
              <a:rPr lang="hr-HR" dirty="0" smtClean="0"/>
              <a:t>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2" y="237426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809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231</Words>
  <Application>Microsoft Office PowerPoint</Application>
  <PresentationFormat>Široki zaslon</PresentationFormat>
  <Paragraphs>67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Izračunaj!</vt:lpstr>
      <vt:lpstr>Izračunaj i riješi igricu!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Vlatka Benki Brkić</dc:creator>
  <cp:lastModifiedBy>Vlatka Benki Brkić</cp:lastModifiedBy>
  <cp:revision>58</cp:revision>
  <dcterms:created xsi:type="dcterms:W3CDTF">2019-08-22T14:35:27Z</dcterms:created>
  <dcterms:modified xsi:type="dcterms:W3CDTF">2019-08-27T17:46:22Z</dcterms:modified>
</cp:coreProperties>
</file>