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3" r:id="rId3"/>
    <p:sldId id="257" r:id="rId4"/>
    <p:sldId id="258" r:id="rId5"/>
    <p:sldId id="261" r:id="rId6"/>
    <p:sldId id="262" r:id="rId7"/>
    <p:sldId id="260" r:id="rId8"/>
    <p:sldId id="266" r:id="rId9"/>
    <p:sldId id="265" r:id="rId10"/>
    <p:sldId id="267" r:id="rId11"/>
    <p:sldId id="269" r:id="rId12"/>
    <p:sldId id="264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orisnik" initials="Wk" lastIdx="2" clrIdx="0">
    <p:extLst>
      <p:ext uri="{19B8F6BF-5375-455C-9EA6-DF929625EA0E}">
        <p15:presenceInfo xmlns:p15="http://schemas.microsoft.com/office/powerpoint/2012/main" userId="Windows 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3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6T12:01:11.600" idx="1">
    <p:pos x="3115" y="725"/>
    <p:text>Redovito peri ruke sapunom i vodom. (obrisati riječ sa)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6T12:02:40.656" idx="2">
    <p:pos x="3115" y="725"/>
    <p:text>Redovito peri ruke sapunom i vodom. (obrisati riječ sa)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F9D4B-ABB7-4E50-AA88-862B179707A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1DC7D31-6717-44B0-A78D-7A6D9D6D4733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hr-HR" sz="1800" b="1" dirty="0">
              <a:solidFill>
                <a:schemeClr val="tx1"/>
              </a:solidFill>
            </a:rPr>
            <a:t>Zašto nam je koža </a:t>
          </a:r>
          <a:r>
            <a:rPr lang="hr-HR" sz="1800" b="1" dirty="0" smtClean="0">
              <a:solidFill>
                <a:schemeClr val="tx1"/>
              </a:solidFill>
            </a:rPr>
            <a:t>bitna?</a:t>
          </a:r>
          <a:endParaRPr lang="hr-HR" sz="1800" b="1" dirty="0">
            <a:solidFill>
              <a:schemeClr val="tx1"/>
            </a:solidFill>
          </a:endParaRPr>
        </a:p>
      </dgm:t>
    </dgm:pt>
    <dgm:pt modelId="{EEAED58B-91B5-46BD-9F67-2884932B9E57}" type="parTrans" cxnId="{A7B995E0-815A-48C0-A226-73F149795448}">
      <dgm:prSet/>
      <dgm:spPr/>
      <dgm:t>
        <a:bodyPr/>
        <a:lstStyle/>
        <a:p>
          <a:endParaRPr lang="hr-HR"/>
        </a:p>
      </dgm:t>
    </dgm:pt>
    <dgm:pt modelId="{5851C179-4B92-4B04-82F4-C0BBFCB6CC64}" type="sibTrans" cxnId="{A7B995E0-815A-48C0-A226-73F149795448}">
      <dgm:prSet/>
      <dgm:spPr/>
      <dgm:t>
        <a:bodyPr/>
        <a:lstStyle/>
        <a:p>
          <a:endParaRPr lang="hr-HR"/>
        </a:p>
      </dgm:t>
    </dgm:pt>
    <dgm:pt modelId="{DA563D22-6E5B-47E9-B957-70AADD14852D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hr-HR" sz="1800" b="1" dirty="0" smtClean="0"/>
            <a:t>Kako ti </a:t>
          </a:r>
          <a:r>
            <a:rPr lang="hr-HR" sz="1800" b="1" dirty="0"/>
            <a:t>održavaš zdravlje i zaštitu kože?</a:t>
          </a:r>
        </a:p>
      </dgm:t>
    </dgm:pt>
    <dgm:pt modelId="{B688AFFF-0CAC-4032-B684-F5B3D51E1F04}" type="parTrans" cxnId="{521945C3-1ED3-4A94-B1D8-CA5D823F0156}">
      <dgm:prSet/>
      <dgm:spPr/>
      <dgm:t>
        <a:bodyPr/>
        <a:lstStyle/>
        <a:p>
          <a:endParaRPr lang="hr-HR"/>
        </a:p>
      </dgm:t>
    </dgm:pt>
    <dgm:pt modelId="{DF06A90D-2737-4536-B8EC-DD8D9460D3F7}" type="sibTrans" cxnId="{521945C3-1ED3-4A94-B1D8-CA5D823F0156}">
      <dgm:prSet/>
      <dgm:spPr/>
      <dgm:t>
        <a:bodyPr/>
        <a:lstStyle/>
        <a:p>
          <a:endParaRPr lang="hr-HR"/>
        </a:p>
      </dgm:t>
    </dgm:pt>
    <dgm:pt modelId="{CDD280E4-761D-487B-BAA0-DF0B34DBE775}">
      <dgm:prSet phldrT="[Tekst]"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b="1" dirty="0">
              <a:solidFill>
                <a:schemeClr val="tx1"/>
              </a:solidFill>
            </a:rPr>
            <a:t>Kojim postupcima možemo spriječili širenje zaraze koju je </a:t>
          </a:r>
          <a:r>
            <a:rPr lang="hr-HR" sz="1800" b="1" dirty="0" smtClean="0">
              <a:solidFill>
                <a:schemeClr val="tx1"/>
              </a:solidFill>
            </a:rPr>
            <a:t>uzrokovao </a:t>
          </a:r>
          <a:r>
            <a:rPr lang="hr-HR" sz="1800" b="1" dirty="0">
              <a:solidFill>
                <a:schemeClr val="tx1"/>
              </a:solidFill>
            </a:rPr>
            <a:t>neki mikroorganizam?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dirty="0"/>
        </a:p>
      </dgm:t>
    </dgm:pt>
    <dgm:pt modelId="{C4E314A3-00A8-4780-8313-C4D49A1C262C}" type="parTrans" cxnId="{858BDCB9-AD43-474D-8AD1-30BAFE99EB31}">
      <dgm:prSet/>
      <dgm:spPr/>
      <dgm:t>
        <a:bodyPr/>
        <a:lstStyle/>
        <a:p>
          <a:endParaRPr lang="hr-HR"/>
        </a:p>
      </dgm:t>
    </dgm:pt>
    <dgm:pt modelId="{C011A6BB-0535-41D2-BBC2-7EB6EFA53C59}" type="sibTrans" cxnId="{858BDCB9-AD43-474D-8AD1-30BAFE99EB31}">
      <dgm:prSet/>
      <dgm:spPr/>
      <dgm:t>
        <a:bodyPr/>
        <a:lstStyle/>
        <a:p>
          <a:endParaRPr lang="hr-HR"/>
        </a:p>
      </dgm:t>
    </dgm:pt>
    <dgm:pt modelId="{883B3993-7F8B-49BE-93CB-7BE666AD6F3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hr-HR" sz="1800" b="1" dirty="0"/>
            <a:t>Objasni važnost cijepljenja.</a:t>
          </a:r>
        </a:p>
      </dgm:t>
    </dgm:pt>
    <dgm:pt modelId="{66AE4E1F-0131-4ACC-B38B-0A5232BB5405}" type="parTrans" cxnId="{A676D96E-F414-42AA-80C0-F3CB49F25A7C}">
      <dgm:prSet/>
      <dgm:spPr/>
      <dgm:t>
        <a:bodyPr/>
        <a:lstStyle/>
        <a:p>
          <a:endParaRPr lang="hr-HR"/>
        </a:p>
      </dgm:t>
    </dgm:pt>
    <dgm:pt modelId="{E3BCAA35-AA6A-4010-8959-43BA4E43CC25}" type="sibTrans" cxnId="{A676D96E-F414-42AA-80C0-F3CB49F25A7C}">
      <dgm:prSet/>
      <dgm:spPr/>
      <dgm:t>
        <a:bodyPr/>
        <a:lstStyle/>
        <a:p>
          <a:endParaRPr lang="hr-HR"/>
        </a:p>
      </dgm:t>
    </dgm:pt>
    <dgm:pt modelId="{A6CA0CE1-6CF5-48EA-B036-A6DCB490C45B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hr-HR" sz="1800" b="1" dirty="0"/>
            <a:t>Opiši važnost </a:t>
          </a:r>
          <a:r>
            <a:rPr lang="hr-HR" sz="1800" b="1" dirty="0" err="1"/>
            <a:t>limfocita</a:t>
          </a:r>
          <a:r>
            <a:rPr lang="hr-HR" sz="1800" b="1" dirty="0"/>
            <a:t> u borbi protiv uzročnika bolesti</a:t>
          </a:r>
          <a:r>
            <a:rPr lang="hr-HR" sz="1500" dirty="0"/>
            <a:t>.</a:t>
          </a:r>
        </a:p>
      </dgm:t>
    </dgm:pt>
    <dgm:pt modelId="{EC1D920E-802E-4415-8B34-F4F858041EFF}" type="parTrans" cxnId="{75173EDC-DE4F-4B64-AA71-88AA7A0DB78B}">
      <dgm:prSet/>
      <dgm:spPr/>
      <dgm:t>
        <a:bodyPr/>
        <a:lstStyle/>
        <a:p>
          <a:endParaRPr lang="hr-HR"/>
        </a:p>
      </dgm:t>
    </dgm:pt>
    <dgm:pt modelId="{EB883D01-2022-4345-AB42-8A53CCAB8EAD}" type="sibTrans" cxnId="{75173EDC-DE4F-4B64-AA71-88AA7A0DB78B}">
      <dgm:prSet/>
      <dgm:spPr/>
      <dgm:t>
        <a:bodyPr/>
        <a:lstStyle/>
        <a:p>
          <a:endParaRPr lang="hr-HR"/>
        </a:p>
      </dgm:t>
    </dgm:pt>
    <dgm:pt modelId="{D811130F-D02A-4A26-B65C-63FA41481A99}" type="pres">
      <dgm:prSet presAssocID="{1C4F9D4B-ABB7-4E50-AA88-862B179707A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ADE653-1C53-4F81-8A60-374C5BF67D68}" type="pres">
      <dgm:prSet presAssocID="{1C4F9D4B-ABB7-4E50-AA88-862B179707A4}" presName="dummyMaxCanvas" presStyleCnt="0">
        <dgm:presLayoutVars/>
      </dgm:prSet>
      <dgm:spPr/>
    </dgm:pt>
    <dgm:pt modelId="{6665F9E0-15D1-43D1-A32B-266E3D91C13F}" type="pres">
      <dgm:prSet presAssocID="{1C4F9D4B-ABB7-4E50-AA88-862B179707A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347CB8-1D5A-4EF2-8A85-07AA2A121499}" type="pres">
      <dgm:prSet presAssocID="{1C4F9D4B-ABB7-4E50-AA88-862B179707A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2653B4-241C-4E0E-90D8-972E657E9504}" type="pres">
      <dgm:prSet presAssocID="{1C4F9D4B-ABB7-4E50-AA88-862B179707A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4D0582-507E-40D6-B54D-30F42E334C82}" type="pres">
      <dgm:prSet presAssocID="{1C4F9D4B-ABB7-4E50-AA88-862B179707A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022759-61F5-4804-A4D6-381D2F7DC6F1}" type="pres">
      <dgm:prSet presAssocID="{1C4F9D4B-ABB7-4E50-AA88-862B179707A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050739-9D42-441B-8D10-97018E7F1485}" type="pres">
      <dgm:prSet presAssocID="{1C4F9D4B-ABB7-4E50-AA88-862B179707A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264D1B-5EFC-41D0-B00C-BF0B69268941}" type="pres">
      <dgm:prSet presAssocID="{1C4F9D4B-ABB7-4E50-AA88-862B179707A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58E364-DFB9-49A9-A3D2-7D25441DC24D}" type="pres">
      <dgm:prSet presAssocID="{1C4F9D4B-ABB7-4E50-AA88-862B179707A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AC9FE7-49A8-4184-B714-8580E3DBD6C8}" type="pres">
      <dgm:prSet presAssocID="{1C4F9D4B-ABB7-4E50-AA88-862B179707A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7E54BF-E971-43A9-93F9-50EC266E048E}" type="pres">
      <dgm:prSet presAssocID="{1C4F9D4B-ABB7-4E50-AA88-862B179707A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D0B3AC-BD4E-4725-A5A6-54D44471D44C}" type="pres">
      <dgm:prSet presAssocID="{1C4F9D4B-ABB7-4E50-AA88-862B179707A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090547-1F30-4AC1-82E5-7600267C103F}" type="pres">
      <dgm:prSet presAssocID="{1C4F9D4B-ABB7-4E50-AA88-862B179707A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9C949C-4D7C-4AC0-A971-F4619065358C}" type="pres">
      <dgm:prSet presAssocID="{1C4F9D4B-ABB7-4E50-AA88-862B179707A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E97CB9-36BE-44E7-B05D-97AC9D56F9E3}" type="pres">
      <dgm:prSet presAssocID="{1C4F9D4B-ABB7-4E50-AA88-862B179707A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F68BECF-EBA3-4C85-9259-5B7B4C61E196}" type="presOf" srcId="{A6CA0CE1-6CF5-48EA-B036-A6DCB490C45B}" destId="{409C949C-4D7C-4AC0-A971-F4619065358C}" srcOrd="1" destOrd="0" presId="urn:microsoft.com/office/officeart/2005/8/layout/vProcess5"/>
    <dgm:cxn modelId="{97A6D066-5821-47D5-9945-7014DCCE4146}" type="presOf" srcId="{31DC7D31-6717-44B0-A78D-7A6D9D6D4733}" destId="{6665F9E0-15D1-43D1-A32B-266E3D91C13F}" srcOrd="0" destOrd="0" presId="urn:microsoft.com/office/officeart/2005/8/layout/vProcess5"/>
    <dgm:cxn modelId="{179C9781-2788-4FAE-8799-B6AD447EADB0}" type="presOf" srcId="{DA563D22-6E5B-47E9-B957-70AADD14852D}" destId="{CC347CB8-1D5A-4EF2-8A85-07AA2A121499}" srcOrd="0" destOrd="0" presId="urn:microsoft.com/office/officeart/2005/8/layout/vProcess5"/>
    <dgm:cxn modelId="{858BDCB9-AD43-474D-8AD1-30BAFE99EB31}" srcId="{1C4F9D4B-ABB7-4E50-AA88-862B179707A4}" destId="{CDD280E4-761D-487B-BAA0-DF0B34DBE775}" srcOrd="4" destOrd="0" parTransId="{C4E314A3-00A8-4780-8313-C4D49A1C262C}" sibTransId="{C011A6BB-0535-41D2-BBC2-7EB6EFA53C59}"/>
    <dgm:cxn modelId="{E5064618-CBA8-4E47-8553-EA3E43DED51B}" type="presOf" srcId="{31DC7D31-6717-44B0-A78D-7A6D9D6D4733}" destId="{CA7E54BF-E971-43A9-93F9-50EC266E048E}" srcOrd="1" destOrd="0" presId="urn:microsoft.com/office/officeart/2005/8/layout/vProcess5"/>
    <dgm:cxn modelId="{D5DE183B-BE0C-4E38-8BDF-D6034EF0D2FA}" type="presOf" srcId="{E3BCAA35-AA6A-4010-8959-43BA4E43CC25}" destId="{3058E364-DFB9-49A9-A3D2-7D25441DC24D}" srcOrd="0" destOrd="0" presId="urn:microsoft.com/office/officeart/2005/8/layout/vProcess5"/>
    <dgm:cxn modelId="{1965D46C-0A27-46AA-A155-2DE99D6F1F07}" type="presOf" srcId="{EB883D01-2022-4345-AB42-8A53CCAB8EAD}" destId="{46AC9FE7-49A8-4184-B714-8580E3DBD6C8}" srcOrd="0" destOrd="0" presId="urn:microsoft.com/office/officeart/2005/8/layout/vProcess5"/>
    <dgm:cxn modelId="{521945C3-1ED3-4A94-B1D8-CA5D823F0156}" srcId="{1C4F9D4B-ABB7-4E50-AA88-862B179707A4}" destId="{DA563D22-6E5B-47E9-B957-70AADD14852D}" srcOrd="1" destOrd="0" parTransId="{B688AFFF-0CAC-4032-B684-F5B3D51E1F04}" sibTransId="{DF06A90D-2737-4536-B8EC-DD8D9460D3F7}"/>
    <dgm:cxn modelId="{C795D2E6-8771-41EF-AFAA-90710E78CD74}" type="presOf" srcId="{883B3993-7F8B-49BE-93CB-7BE666AD6F39}" destId="{90090547-1F30-4AC1-82E5-7600267C103F}" srcOrd="1" destOrd="0" presId="urn:microsoft.com/office/officeart/2005/8/layout/vProcess5"/>
    <dgm:cxn modelId="{A7B995E0-815A-48C0-A226-73F149795448}" srcId="{1C4F9D4B-ABB7-4E50-AA88-862B179707A4}" destId="{31DC7D31-6717-44B0-A78D-7A6D9D6D4733}" srcOrd="0" destOrd="0" parTransId="{EEAED58B-91B5-46BD-9F67-2884932B9E57}" sibTransId="{5851C179-4B92-4B04-82F4-C0BBFCB6CC64}"/>
    <dgm:cxn modelId="{64132C93-907B-468E-8F9C-8F24C5DF29AD}" type="presOf" srcId="{CDD280E4-761D-487B-BAA0-DF0B34DBE775}" destId="{B2E97CB9-36BE-44E7-B05D-97AC9D56F9E3}" srcOrd="1" destOrd="0" presId="urn:microsoft.com/office/officeart/2005/8/layout/vProcess5"/>
    <dgm:cxn modelId="{A676D96E-F414-42AA-80C0-F3CB49F25A7C}" srcId="{1C4F9D4B-ABB7-4E50-AA88-862B179707A4}" destId="{883B3993-7F8B-49BE-93CB-7BE666AD6F39}" srcOrd="2" destOrd="0" parTransId="{66AE4E1F-0131-4ACC-B38B-0A5232BB5405}" sibTransId="{E3BCAA35-AA6A-4010-8959-43BA4E43CC25}"/>
    <dgm:cxn modelId="{F7140F91-2C46-4DED-853D-F28574F9FD57}" type="presOf" srcId="{DF06A90D-2737-4536-B8EC-DD8D9460D3F7}" destId="{53264D1B-5EFC-41D0-B00C-BF0B69268941}" srcOrd="0" destOrd="0" presId="urn:microsoft.com/office/officeart/2005/8/layout/vProcess5"/>
    <dgm:cxn modelId="{6FC6FC99-C306-4F3A-BD41-B91AA98803AB}" type="presOf" srcId="{5851C179-4B92-4B04-82F4-C0BBFCB6CC64}" destId="{25050739-9D42-441B-8D10-97018E7F1485}" srcOrd="0" destOrd="0" presId="urn:microsoft.com/office/officeart/2005/8/layout/vProcess5"/>
    <dgm:cxn modelId="{BAF968A7-A6D1-447F-8A1A-2F1BEFFEB73D}" type="presOf" srcId="{A6CA0CE1-6CF5-48EA-B036-A6DCB490C45B}" destId="{F04D0582-507E-40D6-B54D-30F42E334C82}" srcOrd="0" destOrd="0" presId="urn:microsoft.com/office/officeart/2005/8/layout/vProcess5"/>
    <dgm:cxn modelId="{75173EDC-DE4F-4B64-AA71-88AA7A0DB78B}" srcId="{1C4F9D4B-ABB7-4E50-AA88-862B179707A4}" destId="{A6CA0CE1-6CF5-48EA-B036-A6DCB490C45B}" srcOrd="3" destOrd="0" parTransId="{EC1D920E-802E-4415-8B34-F4F858041EFF}" sibTransId="{EB883D01-2022-4345-AB42-8A53CCAB8EAD}"/>
    <dgm:cxn modelId="{66E22DC8-EE2B-486E-9615-AA9CFAFB400E}" type="presOf" srcId="{1C4F9D4B-ABB7-4E50-AA88-862B179707A4}" destId="{D811130F-D02A-4A26-B65C-63FA41481A99}" srcOrd="0" destOrd="0" presId="urn:microsoft.com/office/officeart/2005/8/layout/vProcess5"/>
    <dgm:cxn modelId="{A6018C53-19FF-4BBB-BFCD-B9F161A3466E}" type="presOf" srcId="{CDD280E4-761D-487B-BAA0-DF0B34DBE775}" destId="{65022759-61F5-4804-A4D6-381D2F7DC6F1}" srcOrd="0" destOrd="0" presId="urn:microsoft.com/office/officeart/2005/8/layout/vProcess5"/>
    <dgm:cxn modelId="{6B45D029-5291-4BF6-A569-433297AAE977}" type="presOf" srcId="{883B3993-7F8B-49BE-93CB-7BE666AD6F39}" destId="{E12653B4-241C-4E0E-90D8-972E657E9504}" srcOrd="0" destOrd="0" presId="urn:microsoft.com/office/officeart/2005/8/layout/vProcess5"/>
    <dgm:cxn modelId="{73DAE74E-11C5-45DC-93D6-EBCFB8CF60F9}" type="presOf" srcId="{DA563D22-6E5B-47E9-B957-70AADD14852D}" destId="{76D0B3AC-BD4E-4725-A5A6-54D44471D44C}" srcOrd="1" destOrd="0" presId="urn:microsoft.com/office/officeart/2005/8/layout/vProcess5"/>
    <dgm:cxn modelId="{4491C773-E123-44F2-80FC-97909F27CFBA}" type="presParOf" srcId="{D811130F-D02A-4A26-B65C-63FA41481A99}" destId="{1BADE653-1C53-4F81-8A60-374C5BF67D68}" srcOrd="0" destOrd="0" presId="urn:microsoft.com/office/officeart/2005/8/layout/vProcess5"/>
    <dgm:cxn modelId="{F9CAD8E2-536E-4A4B-A824-192FA7CDE2DC}" type="presParOf" srcId="{D811130F-D02A-4A26-B65C-63FA41481A99}" destId="{6665F9E0-15D1-43D1-A32B-266E3D91C13F}" srcOrd="1" destOrd="0" presId="urn:microsoft.com/office/officeart/2005/8/layout/vProcess5"/>
    <dgm:cxn modelId="{2F5FC1D9-87C0-4F94-A37A-EA8181EC9EFC}" type="presParOf" srcId="{D811130F-D02A-4A26-B65C-63FA41481A99}" destId="{CC347CB8-1D5A-4EF2-8A85-07AA2A121499}" srcOrd="2" destOrd="0" presId="urn:microsoft.com/office/officeart/2005/8/layout/vProcess5"/>
    <dgm:cxn modelId="{2D3FEBC4-20BA-4AAE-BDD9-BDF9224AB27D}" type="presParOf" srcId="{D811130F-D02A-4A26-B65C-63FA41481A99}" destId="{E12653B4-241C-4E0E-90D8-972E657E9504}" srcOrd="3" destOrd="0" presId="urn:microsoft.com/office/officeart/2005/8/layout/vProcess5"/>
    <dgm:cxn modelId="{4846161B-FC64-4427-9867-D6618FB6C986}" type="presParOf" srcId="{D811130F-D02A-4A26-B65C-63FA41481A99}" destId="{F04D0582-507E-40D6-B54D-30F42E334C82}" srcOrd="4" destOrd="0" presId="urn:microsoft.com/office/officeart/2005/8/layout/vProcess5"/>
    <dgm:cxn modelId="{B98F6D50-060C-4BED-8E28-7325F4AE3315}" type="presParOf" srcId="{D811130F-D02A-4A26-B65C-63FA41481A99}" destId="{65022759-61F5-4804-A4D6-381D2F7DC6F1}" srcOrd="5" destOrd="0" presId="urn:microsoft.com/office/officeart/2005/8/layout/vProcess5"/>
    <dgm:cxn modelId="{E36E61E8-147E-4533-A589-2704C12C39B6}" type="presParOf" srcId="{D811130F-D02A-4A26-B65C-63FA41481A99}" destId="{25050739-9D42-441B-8D10-97018E7F1485}" srcOrd="6" destOrd="0" presId="urn:microsoft.com/office/officeart/2005/8/layout/vProcess5"/>
    <dgm:cxn modelId="{8505ED80-E945-4AE6-BA31-97ABA7F357C9}" type="presParOf" srcId="{D811130F-D02A-4A26-B65C-63FA41481A99}" destId="{53264D1B-5EFC-41D0-B00C-BF0B69268941}" srcOrd="7" destOrd="0" presId="urn:microsoft.com/office/officeart/2005/8/layout/vProcess5"/>
    <dgm:cxn modelId="{31B052EC-BFF2-46EC-A34D-7F041F29060B}" type="presParOf" srcId="{D811130F-D02A-4A26-B65C-63FA41481A99}" destId="{3058E364-DFB9-49A9-A3D2-7D25441DC24D}" srcOrd="8" destOrd="0" presId="urn:microsoft.com/office/officeart/2005/8/layout/vProcess5"/>
    <dgm:cxn modelId="{6FD6F240-DD9C-48C3-A2AA-B86A17B95674}" type="presParOf" srcId="{D811130F-D02A-4A26-B65C-63FA41481A99}" destId="{46AC9FE7-49A8-4184-B714-8580E3DBD6C8}" srcOrd="9" destOrd="0" presId="urn:microsoft.com/office/officeart/2005/8/layout/vProcess5"/>
    <dgm:cxn modelId="{8E5ADB15-1C4B-40FE-BA6D-AC581A1C7521}" type="presParOf" srcId="{D811130F-D02A-4A26-B65C-63FA41481A99}" destId="{CA7E54BF-E971-43A9-93F9-50EC266E048E}" srcOrd="10" destOrd="0" presId="urn:microsoft.com/office/officeart/2005/8/layout/vProcess5"/>
    <dgm:cxn modelId="{B0EA0735-DABD-45A0-AF7D-C99715F9AB49}" type="presParOf" srcId="{D811130F-D02A-4A26-B65C-63FA41481A99}" destId="{76D0B3AC-BD4E-4725-A5A6-54D44471D44C}" srcOrd="11" destOrd="0" presId="urn:microsoft.com/office/officeart/2005/8/layout/vProcess5"/>
    <dgm:cxn modelId="{38653B92-96C2-47D3-8CEA-EC0D65E92E47}" type="presParOf" srcId="{D811130F-D02A-4A26-B65C-63FA41481A99}" destId="{90090547-1F30-4AC1-82E5-7600267C103F}" srcOrd="12" destOrd="0" presId="urn:microsoft.com/office/officeart/2005/8/layout/vProcess5"/>
    <dgm:cxn modelId="{07AE8E27-1F65-44EF-99E2-43E45392EE45}" type="presParOf" srcId="{D811130F-D02A-4A26-B65C-63FA41481A99}" destId="{409C949C-4D7C-4AC0-A971-F4619065358C}" srcOrd="13" destOrd="0" presId="urn:microsoft.com/office/officeart/2005/8/layout/vProcess5"/>
    <dgm:cxn modelId="{AABC06DC-64E8-4180-8DEF-0A59B2BC2439}" type="presParOf" srcId="{D811130F-D02A-4A26-B65C-63FA41481A99}" destId="{B2E97CB9-36BE-44E7-B05D-97AC9D56F9E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5F9E0-15D1-43D1-A32B-266E3D91C13F}">
      <dsp:nvSpPr>
        <dsp:cNvPr id="0" name=""/>
        <dsp:cNvSpPr/>
      </dsp:nvSpPr>
      <dsp:spPr>
        <a:xfrm>
          <a:off x="0" y="0"/>
          <a:ext cx="5611790" cy="8754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>
              <a:solidFill>
                <a:schemeClr val="tx1"/>
              </a:solidFill>
            </a:rPr>
            <a:t>Zašto nam je koža </a:t>
          </a:r>
          <a:r>
            <a:rPr lang="hr-HR" sz="1800" b="1" kern="1200" dirty="0" smtClean="0">
              <a:solidFill>
                <a:schemeClr val="tx1"/>
              </a:solidFill>
            </a:rPr>
            <a:t>bitna?</a:t>
          </a:r>
          <a:endParaRPr lang="hr-HR" sz="1800" b="1" kern="1200" dirty="0">
            <a:solidFill>
              <a:schemeClr val="tx1"/>
            </a:solidFill>
          </a:endParaRPr>
        </a:p>
      </dsp:txBody>
      <dsp:txXfrm>
        <a:off x="25641" y="25641"/>
        <a:ext cx="4564692" cy="824160"/>
      </dsp:txXfrm>
    </dsp:sp>
    <dsp:sp modelId="{CC347CB8-1D5A-4EF2-8A85-07AA2A121499}">
      <dsp:nvSpPr>
        <dsp:cNvPr id="0" name=""/>
        <dsp:cNvSpPr/>
      </dsp:nvSpPr>
      <dsp:spPr>
        <a:xfrm>
          <a:off x="419062" y="997031"/>
          <a:ext cx="5611790" cy="8754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Kako ti </a:t>
          </a:r>
          <a:r>
            <a:rPr lang="hr-HR" sz="1800" b="1" kern="1200" dirty="0"/>
            <a:t>održavaš zdravlje i zaštitu kože?</a:t>
          </a:r>
        </a:p>
      </dsp:txBody>
      <dsp:txXfrm>
        <a:off x="444703" y="1022672"/>
        <a:ext cx="4572408" cy="824160"/>
      </dsp:txXfrm>
    </dsp:sp>
    <dsp:sp modelId="{E12653B4-241C-4E0E-90D8-972E657E9504}">
      <dsp:nvSpPr>
        <dsp:cNvPr id="0" name=""/>
        <dsp:cNvSpPr/>
      </dsp:nvSpPr>
      <dsp:spPr>
        <a:xfrm>
          <a:off x="838124" y="1994063"/>
          <a:ext cx="5611790" cy="87544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/>
            <a:t>Objasni važnost cijepljenja.</a:t>
          </a:r>
        </a:p>
      </dsp:txBody>
      <dsp:txXfrm>
        <a:off x="863765" y="2019704"/>
        <a:ext cx="4572408" cy="824160"/>
      </dsp:txXfrm>
    </dsp:sp>
    <dsp:sp modelId="{F04D0582-507E-40D6-B54D-30F42E334C82}">
      <dsp:nvSpPr>
        <dsp:cNvPr id="0" name=""/>
        <dsp:cNvSpPr/>
      </dsp:nvSpPr>
      <dsp:spPr>
        <a:xfrm>
          <a:off x="1257186" y="2991095"/>
          <a:ext cx="5611790" cy="87544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/>
            <a:t>Opiši važnost </a:t>
          </a:r>
          <a:r>
            <a:rPr lang="hr-HR" sz="1800" b="1" kern="1200" dirty="0" err="1"/>
            <a:t>limfocita</a:t>
          </a:r>
          <a:r>
            <a:rPr lang="hr-HR" sz="1800" b="1" kern="1200" dirty="0"/>
            <a:t> u borbi protiv uzročnika bolesti</a:t>
          </a:r>
          <a:r>
            <a:rPr lang="hr-HR" sz="1500" kern="1200" dirty="0"/>
            <a:t>.</a:t>
          </a:r>
        </a:p>
      </dsp:txBody>
      <dsp:txXfrm>
        <a:off x="1282827" y="3016736"/>
        <a:ext cx="4572408" cy="824160"/>
      </dsp:txXfrm>
    </dsp:sp>
    <dsp:sp modelId="{65022759-61F5-4804-A4D6-381D2F7DC6F1}">
      <dsp:nvSpPr>
        <dsp:cNvPr id="0" name=""/>
        <dsp:cNvSpPr/>
      </dsp:nvSpPr>
      <dsp:spPr>
        <a:xfrm>
          <a:off x="1676249" y="3988127"/>
          <a:ext cx="5611790" cy="8754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b="1" kern="1200" dirty="0">
              <a:solidFill>
                <a:schemeClr val="tx1"/>
              </a:solidFill>
            </a:rPr>
            <a:t>Kojim postupcima možemo spriječili širenje zaraze koju je </a:t>
          </a:r>
          <a:r>
            <a:rPr lang="hr-HR" sz="1800" b="1" kern="1200" dirty="0" smtClean="0">
              <a:solidFill>
                <a:schemeClr val="tx1"/>
              </a:solidFill>
            </a:rPr>
            <a:t>uzrokovao </a:t>
          </a:r>
          <a:r>
            <a:rPr lang="hr-HR" sz="1800" b="1" kern="1200" dirty="0">
              <a:solidFill>
                <a:schemeClr val="tx1"/>
              </a:solidFill>
            </a:rPr>
            <a:t>neki mikroorganizam?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/>
        </a:p>
      </dsp:txBody>
      <dsp:txXfrm>
        <a:off x="1701890" y="4013768"/>
        <a:ext cx="4572408" cy="824160"/>
      </dsp:txXfrm>
    </dsp:sp>
    <dsp:sp modelId="{25050739-9D42-441B-8D10-97018E7F1485}">
      <dsp:nvSpPr>
        <dsp:cNvPr id="0" name=""/>
        <dsp:cNvSpPr/>
      </dsp:nvSpPr>
      <dsp:spPr>
        <a:xfrm>
          <a:off x="5042753" y="639559"/>
          <a:ext cx="569037" cy="569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5170786" y="639559"/>
        <a:ext cx="312971" cy="428200"/>
      </dsp:txXfrm>
    </dsp:sp>
    <dsp:sp modelId="{53264D1B-5EFC-41D0-B00C-BF0B69268941}">
      <dsp:nvSpPr>
        <dsp:cNvPr id="0" name=""/>
        <dsp:cNvSpPr/>
      </dsp:nvSpPr>
      <dsp:spPr>
        <a:xfrm>
          <a:off x="5461815" y="1636591"/>
          <a:ext cx="569037" cy="569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5589848" y="1636591"/>
        <a:ext cx="312971" cy="428200"/>
      </dsp:txXfrm>
    </dsp:sp>
    <dsp:sp modelId="{3058E364-DFB9-49A9-A3D2-7D25441DC24D}">
      <dsp:nvSpPr>
        <dsp:cNvPr id="0" name=""/>
        <dsp:cNvSpPr/>
      </dsp:nvSpPr>
      <dsp:spPr>
        <a:xfrm>
          <a:off x="5880877" y="2619032"/>
          <a:ext cx="569037" cy="569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6008910" y="2619032"/>
        <a:ext cx="312971" cy="428200"/>
      </dsp:txXfrm>
    </dsp:sp>
    <dsp:sp modelId="{46AC9FE7-49A8-4184-B714-8580E3DBD6C8}">
      <dsp:nvSpPr>
        <dsp:cNvPr id="0" name=""/>
        <dsp:cNvSpPr/>
      </dsp:nvSpPr>
      <dsp:spPr>
        <a:xfrm>
          <a:off x="6299940" y="3625791"/>
          <a:ext cx="569037" cy="569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6427973" y="3625791"/>
        <a:ext cx="312971" cy="42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7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1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3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3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33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8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7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3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01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6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0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2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1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7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8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85F5-77E0-4FBF-A091-F3F9C7C9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ZAŠTITA ŽIVIH BIĆA</a:t>
            </a:r>
            <a:br>
              <a:rPr lang="hr-HR" dirty="0"/>
            </a:br>
            <a:r>
              <a:rPr lang="hr-HR" dirty="0"/>
              <a:t>Zaštita čovjeka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46932-7778-472A-9D0F-213D7FA00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AutoNum type="arabicPeriod"/>
            </a:pPr>
            <a:r>
              <a:rPr lang="hr-HR" dirty="0">
                <a:hlinkClick r:id="rId3" action="ppaction://hlinksldjump"/>
              </a:rPr>
              <a:t>Zašto nam je koža </a:t>
            </a:r>
            <a:r>
              <a:rPr lang="hr-HR" dirty="0" smtClean="0">
                <a:hlinkClick r:id="rId3" action="ppaction://hlinksldjump"/>
              </a:rPr>
              <a:t>bitna?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4" action="ppaction://hlinksldjump"/>
              </a:rPr>
              <a:t>Koje sve uloge koža obavlja?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5" action="ppaction://hlinksldjump"/>
              </a:rPr>
              <a:t>Zaštita i zdravlje kože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6" action="ppaction://hlinksldjump"/>
              </a:rPr>
              <a:t>Naš unutarnji obrambeni sustav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7" action="ppaction://hlinksldjump"/>
              </a:rPr>
              <a:t>Kako </a:t>
            </a:r>
            <a:r>
              <a:rPr lang="hr-HR" dirty="0" smtClean="0">
                <a:hlinkClick r:id="rId7" action="ppaction://hlinksldjump"/>
              </a:rPr>
              <a:t>se </a:t>
            </a:r>
            <a:r>
              <a:rPr lang="hr-HR" dirty="0">
                <a:hlinkClick r:id="rId7" action="ppaction://hlinksldjump"/>
              </a:rPr>
              <a:t>zaštititi</a:t>
            </a:r>
            <a:r>
              <a:rPr lang="hr-HR" dirty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hr-HR" dirty="0">
                <a:hlinkClick r:id="rId8" action="ppaction://hlinksldjump"/>
              </a:rPr>
              <a:t>Kako spriječiti </a:t>
            </a:r>
            <a:r>
              <a:rPr lang="hr-HR" dirty="0" smtClean="0">
                <a:hlinkClick r:id="rId8" action="ppaction://hlinksldjump"/>
              </a:rPr>
              <a:t>zarazu</a:t>
            </a:r>
            <a:r>
              <a:rPr lang="hr-HR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AE8981B-B72C-4963-8D22-9BB3EA6BC4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4855" y="739520"/>
            <a:ext cx="6129877" cy="531921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565118" y="539039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b="1" dirty="0"/>
              <a:t>Najfinija odjeća za čovjeka je njegova rođena koža, međutim, društvo nekada zahtijeva i više od toga.</a:t>
            </a:r>
            <a:br>
              <a:rPr lang="hr-HR" sz="1400" b="1" dirty="0"/>
            </a:br>
            <a:r>
              <a:rPr lang="hr-HR" sz="1400" dirty="0"/>
              <a:t>                                                                                     </a:t>
            </a:r>
            <a:r>
              <a:rPr lang="hr-HR" sz="1400" i="1" dirty="0" err="1"/>
              <a:t>Mark</a:t>
            </a:r>
            <a:r>
              <a:rPr lang="hr-HR" sz="1400" i="1" dirty="0"/>
              <a:t> Twain</a:t>
            </a:r>
          </a:p>
        </p:txBody>
      </p:sp>
    </p:spTree>
    <p:extLst>
      <p:ext uri="{BB962C8B-B14F-4D97-AF65-F5344CB8AC3E}">
        <p14:creationId xmlns:p14="http://schemas.microsoft.com/office/powerpoint/2010/main" val="37323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id="{90007AF3-009C-4B47-AB65-C819D8521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747" y="1705443"/>
            <a:ext cx="3118919" cy="267502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06994" y="651850"/>
            <a:ext cx="419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 spriječiti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zarazu?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6459" y="1336111"/>
            <a:ext cx="13851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prstClr val="black"/>
                </a:solidFill>
                <a:latin typeface="Calibri" panose="020F0502020204030204"/>
              </a:rPr>
              <a:t>EPIDEMIJA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0" y="1804928"/>
            <a:ext cx="343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noProof="0" dirty="0">
                <a:solidFill>
                  <a:prstClr val="black"/>
                </a:solidFill>
                <a:latin typeface="Calibri" panose="020F0502020204030204"/>
              </a:rPr>
              <a:t>zaraza koja se brzo širi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16459" y="2174260"/>
            <a:ext cx="35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zahvaća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velik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broj</a:t>
            </a:r>
            <a:r>
              <a:rPr kumimoji="0" lang="hr-HR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osoba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171377" y="4614250"/>
            <a:ext cx="309628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EPIDEMIOLOŠKI LANAC</a:t>
            </a:r>
          </a:p>
        </p:txBody>
      </p:sp>
    </p:spTree>
    <p:extLst>
      <p:ext uri="{BB962C8B-B14F-4D97-AF65-F5344CB8AC3E}">
        <p14:creationId xmlns:p14="http://schemas.microsoft.com/office/powerpoint/2010/main" val="24811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1604" y="679010"/>
            <a:ext cx="154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225700014"/>
              </p:ext>
            </p:extLst>
          </p:nvPr>
        </p:nvGraphicFramePr>
        <p:xfrm>
          <a:off x="914400" y="1048343"/>
          <a:ext cx="7288040" cy="486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aobljeni pravokutnik 3"/>
          <p:cNvSpPr/>
          <p:nvPr/>
        </p:nvSpPr>
        <p:spPr>
          <a:xfrm>
            <a:off x="914400" y="1040798"/>
            <a:ext cx="5595042" cy="87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aobljeni pravokutnik 4"/>
          <p:cNvSpPr/>
          <p:nvPr/>
        </p:nvSpPr>
        <p:spPr>
          <a:xfrm>
            <a:off x="1307733" y="2038942"/>
            <a:ext cx="5595042" cy="87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1760899" y="3035477"/>
            <a:ext cx="5595042" cy="87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2170949" y="4051927"/>
            <a:ext cx="5595042" cy="87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2602565" y="5025422"/>
            <a:ext cx="5595042" cy="87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4" descr="F:\smiley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93" y="1143347"/>
            <a:ext cx="6396698" cy="44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07406" y="615636"/>
            <a:ext cx="466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Zašto nam je koža </a:t>
            </a:r>
            <a:r>
              <a:rPr lang="hr-HR" sz="2000" b="1" dirty="0" smtClean="0"/>
              <a:t>bitna?</a:t>
            </a:r>
            <a:endParaRPr lang="hr-HR" sz="2000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D7023B7-9FC2-4193-8D6A-8E99D9EA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06" y="1174642"/>
            <a:ext cx="2883411" cy="284865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693814" y="1091863"/>
            <a:ext cx="417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pokriva </a:t>
            </a:r>
            <a:r>
              <a:rPr lang="hr-HR" b="1" dirty="0"/>
              <a:t>cijelu</a:t>
            </a:r>
            <a:r>
              <a:rPr lang="hr-HR" dirty="0"/>
              <a:t> površinu tijela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743608" y="1537312"/>
            <a:ext cx="401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b="1" dirty="0"/>
              <a:t>najveći</a:t>
            </a:r>
            <a:r>
              <a:rPr lang="hr-HR" dirty="0"/>
              <a:t> organ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752661" y="2011720"/>
            <a:ext cx="421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b="1" dirty="0"/>
              <a:t>štiti</a:t>
            </a:r>
            <a:r>
              <a:rPr lang="hr-HR" dirty="0"/>
              <a:t> tijelo od vanjskih utjecaja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752661" y="2457169"/>
            <a:ext cx="501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d</a:t>
            </a:r>
            <a:r>
              <a:rPr lang="hr-HR" dirty="0" smtClean="0"/>
              <a:t>lake – štite </a:t>
            </a:r>
            <a:r>
              <a:rPr lang="hr-HR" dirty="0"/>
              <a:t>od </a:t>
            </a:r>
            <a:r>
              <a:rPr lang="hr-HR" b="1" dirty="0"/>
              <a:t>gubitka</a:t>
            </a:r>
            <a:r>
              <a:rPr lang="hr-HR" dirty="0"/>
              <a:t> topline, doprinose održavanju </a:t>
            </a:r>
            <a:r>
              <a:rPr lang="hr-HR" b="1" dirty="0"/>
              <a:t>stalne</a:t>
            </a:r>
            <a:r>
              <a:rPr lang="hr-HR" dirty="0"/>
              <a:t> tjelesne temperature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412077" y="4083970"/>
            <a:ext cx="736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Promotri sliku pa odredi neke od faktora o kojima će ovisiti hoće li koža biti: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969128" y="4529419"/>
            <a:ext cx="354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glatka ili naborana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370151" y="4911494"/>
            <a:ext cx="288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suha ili masna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246074" y="5249106"/>
            <a:ext cx="323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svjetlija ili </a:t>
            </a:r>
            <a:r>
              <a:rPr lang="hr-HR" dirty="0" smtClean="0"/>
              <a:t>tamnija.</a:t>
            </a:r>
            <a:endParaRPr lang="hr-HR" dirty="0"/>
          </a:p>
        </p:txBody>
      </p:sp>
      <p:pic>
        <p:nvPicPr>
          <p:cNvPr id="12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6" y="3699567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7F2D26C-0C91-47A8-A45A-E29EB676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746" y="3700948"/>
            <a:ext cx="4818707" cy="315933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44444" y="537813"/>
            <a:ext cx="197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površinski sloj: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-224069" y="1018234"/>
            <a:ext cx="306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hr-HR" b="1" dirty="0"/>
              <a:t>gornji sloj </a:t>
            </a:r>
            <a:r>
              <a:rPr lang="hr-HR" dirty="0"/>
              <a:t>odumrlih </a:t>
            </a:r>
          </a:p>
          <a:p>
            <a:pPr algn="ctr"/>
            <a:r>
              <a:rPr lang="hr-HR" dirty="0"/>
              <a:t> stanica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748134" y="1045644"/>
            <a:ext cx="201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sloj </a:t>
            </a:r>
            <a:r>
              <a:rPr lang="hr-HR" b="1" dirty="0"/>
              <a:t>živih</a:t>
            </a:r>
            <a:r>
              <a:rPr lang="hr-HR" dirty="0"/>
              <a:t> stanica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13031" y="1848995"/>
            <a:ext cx="162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rožnate</a:t>
            </a:r>
            <a:r>
              <a:rPr lang="hr-HR" dirty="0"/>
              <a:t> stanice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781992" y="2459957"/>
            <a:ext cx="210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ljušte</a:t>
            </a:r>
            <a:r>
              <a:rPr lang="hr-HR" dirty="0"/>
              <a:t> se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59771" y="3992752"/>
            <a:ext cx="172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zaštitna</a:t>
            </a:r>
            <a:r>
              <a:rPr lang="hr-HR" dirty="0"/>
              <a:t> uloga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748134" y="1635995"/>
            <a:ext cx="26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sposobnost </a:t>
            </a:r>
            <a:r>
              <a:rPr lang="hr-HR" b="1" dirty="0"/>
              <a:t>diobe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594225" y="2214870"/>
            <a:ext cx="297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sadrži </a:t>
            </a:r>
            <a:r>
              <a:rPr lang="hr-HR" b="1" dirty="0" err="1"/>
              <a:t>pigmentna</a:t>
            </a:r>
            <a:r>
              <a:rPr lang="hr-HR" dirty="0"/>
              <a:t> zrnca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15739" y="3087855"/>
            <a:ext cx="241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ne propuštaju </a:t>
            </a:r>
            <a:r>
              <a:rPr lang="hr-HR" dirty="0"/>
              <a:t>plinove, vodu, mikroorganizme</a:t>
            </a:r>
          </a:p>
        </p:txBody>
      </p:sp>
      <p:sp>
        <p:nvSpPr>
          <p:cNvPr id="12" name="Strelica dolje 11"/>
          <p:cNvSpPr/>
          <p:nvPr/>
        </p:nvSpPr>
        <p:spPr>
          <a:xfrm>
            <a:off x="1171294" y="1626339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dolje 12"/>
          <p:cNvSpPr/>
          <p:nvPr/>
        </p:nvSpPr>
        <p:spPr>
          <a:xfrm>
            <a:off x="1169029" y="2217854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dolje 13"/>
          <p:cNvSpPr/>
          <p:nvPr/>
        </p:nvSpPr>
        <p:spPr>
          <a:xfrm>
            <a:off x="1169029" y="2810080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dolje 14"/>
          <p:cNvSpPr/>
          <p:nvPr/>
        </p:nvSpPr>
        <p:spPr>
          <a:xfrm>
            <a:off x="1169029" y="3734186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dolje 15"/>
          <p:cNvSpPr/>
          <p:nvPr/>
        </p:nvSpPr>
        <p:spPr>
          <a:xfrm>
            <a:off x="4465622" y="1390893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dolje 16"/>
          <p:cNvSpPr/>
          <p:nvPr/>
        </p:nvSpPr>
        <p:spPr>
          <a:xfrm>
            <a:off x="4465622" y="1982755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kstniOkvir 17"/>
          <p:cNvSpPr txBox="1"/>
          <p:nvPr/>
        </p:nvSpPr>
        <p:spPr>
          <a:xfrm>
            <a:off x="6323841" y="1347522"/>
            <a:ext cx="272509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U </a:t>
            </a:r>
            <a:r>
              <a:rPr lang="hr-HR" dirty="0" smtClean="0"/>
              <a:t>kojim se </a:t>
            </a:r>
            <a:r>
              <a:rPr lang="hr-HR" b="1" dirty="0"/>
              <a:t>situacijama</a:t>
            </a:r>
            <a:r>
              <a:rPr lang="hr-HR" dirty="0"/>
              <a:t> </a:t>
            </a:r>
            <a:r>
              <a:rPr lang="hr-HR" dirty="0" smtClean="0"/>
              <a:t>povećava </a:t>
            </a:r>
            <a:r>
              <a:rPr lang="hr-HR" dirty="0"/>
              <a:t>broj </a:t>
            </a:r>
            <a:r>
              <a:rPr lang="hr-HR" dirty="0" err="1"/>
              <a:t>pigmentnih</a:t>
            </a:r>
            <a:r>
              <a:rPr lang="hr-HR" dirty="0"/>
              <a:t> zrnaca?</a:t>
            </a:r>
          </a:p>
        </p:txBody>
      </p:sp>
      <p:sp>
        <p:nvSpPr>
          <p:cNvPr id="19" name="Strelica dolje 18"/>
          <p:cNvSpPr/>
          <p:nvPr/>
        </p:nvSpPr>
        <p:spPr>
          <a:xfrm>
            <a:off x="4504100" y="2585685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kstniOkvir 19"/>
          <p:cNvSpPr txBox="1"/>
          <p:nvPr/>
        </p:nvSpPr>
        <p:spPr>
          <a:xfrm>
            <a:off x="3748134" y="2871039"/>
            <a:ext cx="210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štite</a:t>
            </a:r>
            <a:r>
              <a:rPr lang="hr-HR" dirty="0"/>
              <a:t> od </a:t>
            </a:r>
            <a:r>
              <a:rPr lang="hr-HR" dirty="0" smtClean="0"/>
              <a:t>prejakoga </a:t>
            </a:r>
            <a:r>
              <a:rPr lang="hr-HR" dirty="0"/>
              <a:t>djelovanja svjetlosti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6356667" y="2871039"/>
            <a:ext cx="269226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Promatrajući </a:t>
            </a:r>
            <a:r>
              <a:rPr lang="hr-HR" dirty="0" smtClean="0"/>
              <a:t>sliku, </a:t>
            </a:r>
            <a:r>
              <a:rPr lang="hr-HR" dirty="0"/>
              <a:t>odgovori što </a:t>
            </a:r>
            <a:r>
              <a:rPr lang="hr-HR" b="1" dirty="0" smtClean="0"/>
              <a:t>sve</a:t>
            </a:r>
            <a:r>
              <a:rPr lang="hr-HR" dirty="0" smtClean="0"/>
              <a:t> </a:t>
            </a:r>
            <a:r>
              <a:rPr lang="hr-HR" dirty="0"/>
              <a:t>sadrži unutarnji sloj kože?</a:t>
            </a:r>
          </a:p>
        </p:txBody>
      </p:sp>
      <p:pic>
        <p:nvPicPr>
          <p:cNvPr id="22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00" y="605573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16" y="2214769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1118" y="507974"/>
            <a:ext cx="3548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Koje sve uloge koža obavlja?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BAB3F-E52B-4E49-8EA5-E9CAB6189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7" y="986909"/>
            <a:ext cx="3043140" cy="286247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051787" y="1145681"/>
            <a:ext cx="459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štiti </a:t>
            </a:r>
            <a:r>
              <a:rPr lang="hr-HR" dirty="0"/>
              <a:t>organizam od bolesti i infekcija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051787" y="1567187"/>
            <a:ext cx="324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stvara </a:t>
            </a:r>
            <a:r>
              <a:rPr lang="hr-HR" dirty="0" smtClean="0"/>
              <a:t>vitamin D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3051787" y="1971042"/>
            <a:ext cx="335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regulira</a:t>
            </a:r>
            <a:r>
              <a:rPr lang="hr-HR" dirty="0"/>
              <a:t> tjelesnu temperaturu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051787" y="2386317"/>
            <a:ext cx="36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organ je za </a:t>
            </a:r>
            <a:r>
              <a:rPr lang="hr-HR" b="1" dirty="0"/>
              <a:t>izlučivanje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063105" y="2847982"/>
            <a:ext cx="324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osjetilni</a:t>
            </a:r>
            <a:r>
              <a:rPr lang="hr-HR" dirty="0"/>
              <a:t> je organ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088998" y="2552180"/>
            <a:ext cx="30550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Čemu nam prilikom trčanja </a:t>
            </a:r>
            <a:r>
              <a:rPr lang="hr-HR" b="1" dirty="0"/>
              <a:t>doprinosi</a:t>
            </a:r>
            <a:r>
              <a:rPr lang="hr-HR" dirty="0"/>
              <a:t> znojenje i crvenilo lica?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088997" y="4150859"/>
            <a:ext cx="305500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Što se događa s kapilarama,  količinom </a:t>
            </a:r>
            <a:r>
              <a:rPr lang="hr-HR" dirty="0" smtClean="0"/>
              <a:t>izlučenoga </a:t>
            </a:r>
            <a:r>
              <a:rPr lang="hr-HR" dirty="0"/>
              <a:t>znoja i dlačicama </a:t>
            </a:r>
            <a:r>
              <a:rPr lang="hr-HR" dirty="0" smtClean="0"/>
              <a:t>kad </a:t>
            </a:r>
            <a:r>
              <a:rPr lang="hr-HR" dirty="0"/>
              <a:t>nam je </a:t>
            </a:r>
            <a:r>
              <a:rPr lang="hr-HR" b="1" dirty="0"/>
              <a:t>zima</a:t>
            </a:r>
            <a:r>
              <a:rPr lang="hr-HR" dirty="0"/>
              <a:t>?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088997" y="5103207"/>
            <a:ext cx="305500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Koje sve </a:t>
            </a:r>
            <a:r>
              <a:rPr lang="hr-HR" b="1" dirty="0">
                <a:solidFill>
                  <a:schemeClr val="bg1"/>
                </a:solidFill>
              </a:rPr>
              <a:t>osjete</a:t>
            </a:r>
            <a:r>
              <a:rPr lang="hr-HR" dirty="0">
                <a:solidFill>
                  <a:schemeClr val="bg1"/>
                </a:solidFill>
              </a:rPr>
              <a:t> iz okoline možemo primiti </a:t>
            </a:r>
            <a:r>
              <a:rPr lang="hr-HR" dirty="0" smtClean="0">
                <a:solidFill>
                  <a:schemeClr val="bg1"/>
                </a:solidFill>
              </a:rPr>
              <a:t>kožom?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088998" y="3481246"/>
            <a:ext cx="305500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Koja je </a:t>
            </a:r>
            <a:r>
              <a:rPr lang="hr-HR" b="1"/>
              <a:t>uloga </a:t>
            </a:r>
            <a:r>
              <a:rPr lang="hr-HR" smtClean="0"/>
              <a:t>vitamina D </a:t>
            </a:r>
            <a:r>
              <a:rPr lang="hr-HR" dirty="0"/>
              <a:t>u kostima?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817B741-DA03-4AC1-A9A3-58EC57D0F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1" y="4236692"/>
            <a:ext cx="3030101" cy="167499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CD92F7AA-5A40-4135-AFED-1D593B0FA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218" y="3711921"/>
            <a:ext cx="1717838" cy="2199765"/>
          </a:xfrm>
          <a:prstGeom prst="rect">
            <a:avLst/>
          </a:prstGeom>
        </p:spPr>
      </p:pic>
      <p:pic>
        <p:nvPicPr>
          <p:cNvPr id="16" name="Picture 3" descr="F:\Smile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26" y="1876831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71191" y="633577"/>
            <a:ext cx="406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Zaštita i zdravlje kože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F41D9F8-7CCB-409E-9523-EA278B46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43" y="1095242"/>
            <a:ext cx="6475195" cy="490716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407404" y="1748522"/>
            <a:ext cx="381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pravilna</a:t>
            </a:r>
            <a:r>
              <a:rPr lang="hr-HR" dirty="0"/>
              <a:t> njega kože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07405" y="2231393"/>
            <a:ext cx="40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svakodnevno pranje mlakom </a:t>
            </a:r>
            <a:r>
              <a:rPr lang="hr-HR" b="1" dirty="0"/>
              <a:t>vodom</a:t>
            </a:r>
            <a:r>
              <a:rPr lang="hr-HR" dirty="0"/>
              <a:t> i </a:t>
            </a:r>
            <a:r>
              <a:rPr lang="hr-HR" b="1" dirty="0"/>
              <a:t>sapunom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07404" y="2908451"/>
            <a:ext cx="436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suhu kožu njegovati </a:t>
            </a:r>
            <a:r>
              <a:rPr lang="hr-HR" b="1" dirty="0"/>
              <a:t>zaštitnom</a:t>
            </a:r>
            <a:r>
              <a:rPr lang="hr-HR" dirty="0"/>
              <a:t> kremom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07404" y="3413393"/>
            <a:ext cx="419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odijevanje </a:t>
            </a:r>
            <a:r>
              <a:rPr lang="hr-HR" b="1" dirty="0"/>
              <a:t>čiste</a:t>
            </a:r>
            <a:r>
              <a:rPr lang="hr-HR" dirty="0"/>
              <a:t> odjeće od prirodnih materijala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07404" y="4195334"/>
            <a:ext cx="41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uporaba </a:t>
            </a:r>
            <a:r>
              <a:rPr lang="hr-HR" b="1" dirty="0"/>
              <a:t>odgovarajućih </a:t>
            </a:r>
            <a:r>
              <a:rPr lang="hr-HR" dirty="0"/>
              <a:t>dezodoransa</a:t>
            </a:r>
          </a:p>
        </p:txBody>
      </p:sp>
    </p:spTree>
    <p:extLst>
      <p:ext uri="{BB962C8B-B14F-4D97-AF65-F5344CB8AC3E}">
        <p14:creationId xmlns:p14="http://schemas.microsoft.com/office/powerpoint/2010/main" val="27898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281BAEF-F891-4726-80AF-BFD70121C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063" y="1567732"/>
            <a:ext cx="3799711" cy="430127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407406" y="660903"/>
            <a:ext cx="449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Naš unutarnji obrambeni sustav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552261" y="1376127"/>
            <a:ext cx="114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IMUNOST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52261" y="1745459"/>
            <a:ext cx="442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A) urođena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2261" y="2060573"/>
            <a:ext cx="294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B) stečena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620570" y="1376127"/>
            <a:ext cx="66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otpornost organizma  prema određenim uzročnicima bolesti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52261" y="2734147"/>
            <a:ext cx="126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LEUKOCITI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2F700C9-1178-4BF6-B3EB-E950BA7C1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743" y="2529816"/>
            <a:ext cx="2166193" cy="1503944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08473" y="3178418"/>
            <a:ext cx="254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bijele</a:t>
            </a:r>
            <a:r>
              <a:rPr lang="hr-HR" dirty="0"/>
              <a:t> krvne stanice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23622" y="3551760"/>
            <a:ext cx="243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mijenjaju</a:t>
            </a:r>
            <a:r>
              <a:rPr lang="hr-HR" dirty="0"/>
              <a:t> oblik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08473" y="3941933"/>
            <a:ext cx="296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kreću se </a:t>
            </a:r>
            <a:r>
              <a:rPr lang="hr-HR" dirty="0"/>
              <a:t>po tijelu čovjeka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99420" y="4332106"/>
            <a:ext cx="51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stvaraju </a:t>
            </a:r>
            <a:r>
              <a:rPr lang="hr-HR" b="1" dirty="0"/>
              <a:t>protutijela</a:t>
            </a:r>
            <a:r>
              <a:rPr lang="hr-HR" dirty="0"/>
              <a:t> koja svladavaju uzročnika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479833" y="470455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nastaje </a:t>
            </a:r>
            <a:r>
              <a:rPr lang="hr-HR" b="1" dirty="0" err="1"/>
              <a:t>imunosna</a:t>
            </a:r>
            <a:r>
              <a:rPr lang="hr-HR" b="1" dirty="0"/>
              <a:t>/obrambena</a:t>
            </a:r>
            <a:r>
              <a:rPr lang="hr-HR" dirty="0"/>
              <a:t> reakcija</a:t>
            </a:r>
          </a:p>
        </p:txBody>
      </p:sp>
    </p:spTree>
    <p:extLst>
      <p:ext uri="{BB962C8B-B14F-4D97-AF65-F5344CB8AC3E}">
        <p14:creationId xmlns:p14="http://schemas.microsoft.com/office/powerpoint/2010/main" val="39215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8251437A-92C2-4896-9346-37008E91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83" y="3970675"/>
            <a:ext cx="3019928" cy="222897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443620" y="697117"/>
            <a:ext cx="393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Kako se </a:t>
            </a:r>
            <a:r>
              <a:rPr lang="hr-HR" sz="2000" b="1" dirty="0" smtClean="0"/>
              <a:t>zaštititi?</a:t>
            </a:r>
            <a:endParaRPr lang="hr-HR" sz="20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443620" y="1128148"/>
            <a:ext cx="151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CIJEPLJENJE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61314" y="1854173"/>
            <a:ext cx="736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unos</a:t>
            </a:r>
            <a:r>
              <a:rPr lang="hr-HR" dirty="0"/>
              <a:t> umrtvljenih uzročnika bolesti ili njihovih bezopasnih dijelova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61314" y="1497480"/>
            <a:ext cx="550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potiče imunost </a:t>
            </a:r>
            <a:r>
              <a:rPr lang="hr-HR" b="1" dirty="0"/>
              <a:t>umjetnim</a:t>
            </a:r>
            <a:r>
              <a:rPr lang="hr-HR" dirty="0"/>
              <a:t> putom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61314" y="2223505"/>
            <a:ext cx="611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potiče</a:t>
            </a:r>
            <a:r>
              <a:rPr lang="hr-HR" dirty="0"/>
              <a:t> stvaranje </a:t>
            </a:r>
            <a:r>
              <a:rPr lang="hr-HR" b="1" dirty="0"/>
              <a:t>vlastitih</a:t>
            </a:r>
            <a:r>
              <a:rPr lang="hr-HR" dirty="0"/>
              <a:t> protutijela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52261" y="2580198"/>
            <a:ext cx="485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dugotrajnija</a:t>
            </a:r>
            <a:r>
              <a:rPr lang="hr-HR" dirty="0"/>
              <a:t> imunost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52261" y="3811509"/>
            <a:ext cx="9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SERUM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43620" y="4180841"/>
            <a:ext cx="448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krvni pripravak koji sadrži </a:t>
            </a:r>
            <a:r>
              <a:rPr lang="hr-HR" b="1" dirty="0"/>
              <a:t>krvnu plazmu </a:t>
            </a:r>
            <a:r>
              <a:rPr lang="hr-HR" dirty="0"/>
              <a:t>s </a:t>
            </a:r>
            <a:r>
              <a:rPr lang="hr-HR" b="1" dirty="0"/>
              <a:t>protutijelima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07404" y="4858154"/>
            <a:ext cx="528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suzbija </a:t>
            </a:r>
            <a:r>
              <a:rPr lang="hr-HR" b="1" dirty="0"/>
              <a:t>trenutačnu</a:t>
            </a:r>
            <a:r>
              <a:rPr lang="hr-HR" dirty="0"/>
              <a:t> </a:t>
            </a:r>
            <a:r>
              <a:rPr lang="hr-HR" dirty="0" smtClean="0"/>
              <a:t>bolest, </a:t>
            </a:r>
            <a:r>
              <a:rPr lang="hr-HR" dirty="0"/>
              <a:t>npr. ugriz zmije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84771" y="5293976"/>
            <a:ext cx="4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kratkotrajno</a:t>
            </a:r>
            <a:r>
              <a:rPr lang="hr-HR" dirty="0"/>
              <a:t> rješenje zaraze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61313" y="2926292"/>
            <a:ext cx="845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u="sng" dirty="0"/>
              <a:t>moguća</a:t>
            </a:r>
            <a:r>
              <a:rPr lang="hr-HR" dirty="0"/>
              <a:t> zaštita od </a:t>
            </a:r>
            <a:r>
              <a:rPr lang="hr-HR" b="1" dirty="0"/>
              <a:t>viroza</a:t>
            </a:r>
            <a:r>
              <a:rPr lang="hr-HR" dirty="0"/>
              <a:t> iako za većinu ne postoji lijek: gripa, vodene kozice, ospice…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70368" y="3306223"/>
            <a:ext cx="83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moguća zaštita od </a:t>
            </a:r>
            <a:r>
              <a:rPr lang="hr-HR" b="1" dirty="0" err="1"/>
              <a:t>bakterioza</a:t>
            </a:r>
            <a:r>
              <a:rPr lang="hr-HR" dirty="0"/>
              <a:t>: salmonela, tuberkuloza pluća, tetanus… + </a:t>
            </a:r>
            <a:r>
              <a:rPr lang="hr-HR" b="1" dirty="0"/>
              <a:t>antibiotici</a:t>
            </a:r>
          </a:p>
        </p:txBody>
      </p:sp>
    </p:spTree>
    <p:extLst>
      <p:ext uri="{BB962C8B-B14F-4D97-AF65-F5344CB8AC3E}">
        <p14:creationId xmlns:p14="http://schemas.microsoft.com/office/powerpoint/2010/main" val="42004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6994" y="651850"/>
            <a:ext cx="419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Kako spriječiti </a:t>
            </a:r>
            <a:r>
              <a:rPr lang="hr-HR" sz="2000" b="1" dirty="0" smtClean="0"/>
              <a:t>zarazu?</a:t>
            </a:r>
            <a:endParaRPr lang="hr-HR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AC514-28B4-4B5C-92BF-E8582B77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94" y="1151548"/>
            <a:ext cx="4438282" cy="471509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142368" y="1285592"/>
            <a:ext cx="3811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uravnotežena prehrana, tjelovježba, boravak na </a:t>
            </a:r>
            <a:r>
              <a:rPr lang="hr-HR" dirty="0" smtClean="0"/>
              <a:t>svježemu </a:t>
            </a:r>
            <a:r>
              <a:rPr lang="hr-HR" dirty="0"/>
              <a:t>zraku, dovoljno sna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377758" y="2505949"/>
            <a:ext cx="357611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NAČINI ŠIRENJA ZARAZE: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377758" y="2960483"/>
            <a:ext cx="282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izravnim kontaktom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377758" y="3329815"/>
            <a:ext cx="27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vodom, hranom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377758" y="3784349"/>
            <a:ext cx="347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krvlju, slinom, ostalim tjelesnim izlučevinama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377758" y="4430680"/>
            <a:ext cx="31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prljavim rukama</a:t>
            </a:r>
          </a:p>
        </p:txBody>
      </p:sp>
    </p:spTree>
    <p:extLst>
      <p:ext uri="{BB962C8B-B14F-4D97-AF65-F5344CB8AC3E}">
        <p14:creationId xmlns:p14="http://schemas.microsoft.com/office/powerpoint/2010/main" val="1476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6994" y="651850"/>
            <a:ext cx="419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 spriječiti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zarazu?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AC514-28B4-4B5C-92BF-E8582B77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94" y="1151548"/>
            <a:ext cx="4438282" cy="471509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377758" y="1151548"/>
            <a:ext cx="357611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NEKI OD</a:t>
            </a:r>
            <a:r>
              <a:rPr kumimoji="0" lang="hr-HR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b="1" dirty="0">
                <a:solidFill>
                  <a:prstClr val="black"/>
                </a:solidFill>
                <a:latin typeface="Calibri" panose="020F0502020204030204"/>
              </a:rPr>
              <a:t>NAČINA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ŠIRENJA ZARAZE: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441132" y="1520880"/>
            <a:ext cx="282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/>
              </a:rPr>
              <a:t>kihanjem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391337" y="1835055"/>
            <a:ext cx="27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kašljanjem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395864" y="2185318"/>
            <a:ext cx="347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slinom preko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korištenoga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pribora za jelo ili piće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377758" y="2757423"/>
            <a:ext cx="31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krvlju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377758" y="3071598"/>
            <a:ext cx="24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spolnim odnosom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391337" y="3883526"/>
            <a:ext cx="343126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UZROČNICI BOLESTI: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472819" y="4308505"/>
            <a:ext cx="297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virusi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472819" y="4649198"/>
            <a:ext cx="246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bakterije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5472819" y="5018530"/>
            <a:ext cx="26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gljivice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472819" y="5387862"/>
            <a:ext cx="32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jednostanični organizmi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5472819" y="5775301"/>
            <a:ext cx="22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beskralježnjaci</a:t>
            </a:r>
          </a:p>
        </p:txBody>
      </p:sp>
    </p:spTree>
    <p:extLst>
      <p:ext uri="{BB962C8B-B14F-4D97-AF65-F5344CB8AC3E}">
        <p14:creationId xmlns:p14="http://schemas.microsoft.com/office/powerpoint/2010/main" val="4632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5" grpId="0"/>
      <p:bldP spid="11" grpId="0" animBg="1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490</Words>
  <Application>Microsoft Office PowerPoint</Application>
  <PresentationFormat>Prikaz na zaslonu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1_Office Theme</vt:lpstr>
      <vt:lpstr>2_Office Theme</vt:lpstr>
      <vt:lpstr>ZAŠTITA ŽIVIH BIĆA Zaštita čovjeka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Ljubljanica</dc:creator>
  <cp:lastModifiedBy>Korisnik</cp:lastModifiedBy>
  <cp:revision>24</cp:revision>
  <dcterms:created xsi:type="dcterms:W3CDTF">2019-06-17T05:59:11Z</dcterms:created>
  <dcterms:modified xsi:type="dcterms:W3CDTF">2020-03-27T08:04:43Z</dcterms:modified>
</cp:coreProperties>
</file>