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66" r:id="rId3"/>
    <p:sldId id="264" r:id="rId4"/>
    <p:sldId id="257" r:id="rId5"/>
    <p:sldId id="265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99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0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010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25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1040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5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33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2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3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6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1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69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0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9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BDDC-91AC-4033-8792-F41A21EB246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188149-E75F-4B46-A600-93F31F6FE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9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Ritmi%C4%8Dka_gimnastika" TargetMode="External"/><Relationship Id="rId3" Type="http://schemas.openxmlformats.org/officeDocument/2006/relationships/hyperlink" Target="https://hr.wikipedia.org/wiki/19._stolje%C4%87e" TargetMode="External"/><Relationship Id="rId7" Type="http://schemas.openxmlformats.org/officeDocument/2006/relationships/hyperlink" Target="https://hr.wikipedia.org/wiki/%C5%A0portska_gimnastika" TargetMode="External"/><Relationship Id="rId2" Type="http://schemas.openxmlformats.org/officeDocument/2006/relationships/hyperlink" Target="https://hr.wikipedia.org/wiki/Stara_Gr%C4%8D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Friedrich_Ludwig_Jahn" TargetMode="External"/><Relationship Id="rId5" Type="http://schemas.openxmlformats.org/officeDocument/2006/relationships/hyperlink" Target="https://hr.wikipedia.org/wiki/%C4%8Cehoslova%C4%8Dka" TargetMode="External"/><Relationship Id="rId4" Type="http://schemas.openxmlformats.org/officeDocument/2006/relationships/hyperlink" Target="https://hr.wikipedia.org/wiki/Njema%C4%8Dk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2000" TargetMode="External"/><Relationship Id="rId2" Type="http://schemas.openxmlformats.org/officeDocument/2006/relationships/hyperlink" Target="https://hr.wikipedia.org/wiki/Olimpijske_ig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r.wikipedia.org/wiki/%C5%A0kol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natuknica.aspx?ID=69932" TargetMode="External"/><Relationship Id="rId2" Type="http://schemas.openxmlformats.org/officeDocument/2006/relationships/hyperlink" Target="https://www.enciklopedija.hr/natuknica.aspx?ID=6295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ciklopedija.hr/natuknica.aspx?ID=7080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Yb7dywvItZM" TargetMode="External"/><Relationship Id="rId3" Type="http://schemas.openxmlformats.org/officeDocument/2006/relationships/hyperlink" Target="https://youtu.be/Rr-NVhPJRJg" TargetMode="External"/><Relationship Id="rId7" Type="http://schemas.openxmlformats.org/officeDocument/2006/relationships/hyperlink" Target="https://youtu.be/u7-IC1Wb0ZU" TargetMode="External"/><Relationship Id="rId2" Type="http://schemas.openxmlformats.org/officeDocument/2006/relationships/hyperlink" Target="https://youtu.be/UqpDN3dlCW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dLZi7s1mJYc" TargetMode="External"/><Relationship Id="rId11" Type="http://schemas.openxmlformats.org/officeDocument/2006/relationships/hyperlink" Target="https://youtu.be/VEN-r9w9G0I" TargetMode="External"/><Relationship Id="rId5" Type="http://schemas.openxmlformats.org/officeDocument/2006/relationships/hyperlink" Target="https://youtu.be/c48YR8DG2q8" TargetMode="External"/><Relationship Id="rId10" Type="http://schemas.openxmlformats.org/officeDocument/2006/relationships/hyperlink" Target="https://youtu.be/ctpzE88kZnA" TargetMode="External"/><Relationship Id="rId4" Type="http://schemas.openxmlformats.org/officeDocument/2006/relationships/hyperlink" Target="https://youtu.be/ilUTe1xaJZw" TargetMode="External"/><Relationship Id="rId9" Type="http://schemas.openxmlformats.org/officeDocument/2006/relationships/hyperlink" Target="https://youtu.be/2tMweEgl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076BCD7-B57C-4946-91F1-D1220CB38B99}"/>
              </a:ext>
            </a:extLst>
          </p:cNvPr>
          <p:cNvSpPr txBox="1"/>
          <p:nvPr/>
        </p:nvSpPr>
        <p:spPr>
          <a:xfrm>
            <a:off x="346573" y="6272601"/>
            <a:ext cx="3130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Pripremila: Nives Krošnjar, prof. TZK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C269FC-A9C9-43EF-A196-286C12E33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42" y="608687"/>
            <a:ext cx="4681728" cy="28834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DADE41-E56B-47F8-A1FB-A6B16EEA0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462" y="5109600"/>
            <a:ext cx="2338097" cy="144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2D533E-93BB-4AD5-B508-517D78496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111" y="663764"/>
            <a:ext cx="4091675" cy="252000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78CD1C11-DE03-4D00-A7A6-495EED030661}"/>
              </a:ext>
            </a:extLst>
          </p:cNvPr>
          <p:cNvSpPr txBox="1">
            <a:spLocks/>
          </p:cNvSpPr>
          <p:nvPr/>
        </p:nvSpPr>
        <p:spPr>
          <a:xfrm>
            <a:off x="2261354" y="4223194"/>
            <a:ext cx="5976315" cy="95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Tjelesna i zdravstvena kultura</a:t>
            </a:r>
          </a:p>
          <a:p>
            <a:r>
              <a:rPr lang="hr-HR" dirty="0"/>
              <a:t>Travanj 2020. - nastava na daljinu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214919C-0623-4CBB-92C0-1500D1D615CA}"/>
              </a:ext>
            </a:extLst>
          </p:cNvPr>
          <p:cNvSpPr txBox="1">
            <a:spLocks/>
          </p:cNvSpPr>
          <p:nvPr/>
        </p:nvSpPr>
        <p:spPr>
          <a:xfrm>
            <a:off x="2608528" y="3259836"/>
            <a:ext cx="5281966" cy="9502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/>
              <a:t>GIMNASTIKA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439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43C6-A75B-48A8-8644-F1B6EA350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574" y="5682656"/>
            <a:ext cx="8870526" cy="511838"/>
          </a:xfrm>
        </p:spPr>
        <p:txBody>
          <a:bodyPr>
            <a:noAutofit/>
          </a:bodyPr>
          <a:lstStyle/>
          <a:p>
            <a:br>
              <a:rPr lang="en-US" sz="1800" dirty="0"/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73CAF-5B3E-446E-8862-9BCB6C6E7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94" y="274321"/>
            <a:ext cx="9350586" cy="6299200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Gimnastika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jedan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najstarijih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olimpijskih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sportova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pripreme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vojnika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potječe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još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vremena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2" tooltip="Stara Grč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stare </a:t>
            </a:r>
            <a:r>
              <a:rPr lang="en-US" dirty="0" err="1">
                <a:solidFill>
                  <a:schemeClr val="tx1"/>
                </a:solidFill>
                <a:hlinkClick r:id="rId2" tooltip="Stara Grč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Grčke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Riječ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gimnastika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nastala</a:t>
            </a:r>
            <a:r>
              <a:rPr lang="en-US" dirty="0">
                <a:solidFill>
                  <a:schemeClr val="tx1"/>
                </a:solidFill>
              </a:rPr>
              <a:t> je od </a:t>
            </a:r>
            <a:r>
              <a:rPr lang="en-US" dirty="0" err="1">
                <a:solidFill>
                  <a:schemeClr val="tx1"/>
                </a:solidFill>
              </a:rPr>
              <a:t>grčke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riječi</a:t>
            </a:r>
            <a:r>
              <a:rPr lang="en-US" dirty="0">
                <a:solidFill>
                  <a:schemeClr val="tx1"/>
                </a:solidFill>
              </a:rPr>
              <a:t> "</a:t>
            </a:r>
            <a:r>
              <a:rPr lang="en-US" dirty="0" err="1">
                <a:solidFill>
                  <a:schemeClr val="tx1"/>
                </a:solidFill>
              </a:rPr>
              <a:t>gymon</a:t>
            </a:r>
            <a:r>
              <a:rPr lang="en-US" dirty="0">
                <a:solidFill>
                  <a:schemeClr val="tx1"/>
                </a:solidFill>
              </a:rPr>
              <a:t>" </a:t>
            </a: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znači</a:t>
            </a:r>
            <a:r>
              <a:rPr lang="en-US" dirty="0">
                <a:solidFill>
                  <a:schemeClr val="tx1"/>
                </a:solidFill>
              </a:rPr>
              <a:t> nag, </a:t>
            </a:r>
            <a:r>
              <a:rPr lang="en-US" dirty="0" err="1">
                <a:solidFill>
                  <a:schemeClr val="tx1"/>
                </a:solidFill>
              </a:rPr>
              <a:t>jer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običavali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gimnastičke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vježbe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izvoditi</a:t>
            </a:r>
            <a:r>
              <a:rPr lang="en-US" dirty="0">
                <a:solidFill>
                  <a:schemeClr val="tx1"/>
                </a:solidFill>
              </a:rPr>
              <a:t> bez </a:t>
            </a:r>
            <a:r>
              <a:rPr lang="en-US" dirty="0" err="1">
                <a:solidFill>
                  <a:schemeClr val="tx1"/>
                </a:solidFill>
              </a:rPr>
              <a:t>odjeće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U </a:t>
            </a:r>
            <a:r>
              <a:rPr lang="en-US" dirty="0" err="1">
                <a:solidFill>
                  <a:schemeClr val="tx1"/>
                </a:solidFill>
              </a:rPr>
              <a:t>današnjem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obliku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sportska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gimnastika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nastala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>
                <a:solidFill>
                  <a:schemeClr val="tx1"/>
                </a:solidFill>
                <a:hlinkClick r:id="rId3" tooltip="19. stoljeć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19. </a:t>
            </a:r>
            <a:r>
              <a:rPr lang="en-US" dirty="0" err="1">
                <a:solidFill>
                  <a:schemeClr val="tx1"/>
                </a:solidFill>
                <a:hlinkClick r:id="rId3" tooltip="19. stoljeć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stoljeću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tadašnjoj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4" tooltip="Njemač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Njemačkoj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5" tooltip="Čehoslovač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Čehoslovačkoj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Ocem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sportske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gimnastike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smatra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hr-HR" dirty="0">
                <a:solidFill>
                  <a:schemeClr val="tx1"/>
                </a:solidFill>
              </a:rPr>
              <a:t>N</a:t>
            </a:r>
            <a:r>
              <a:rPr lang="en-US" dirty="0" err="1">
                <a:solidFill>
                  <a:schemeClr val="tx1"/>
                </a:solidFill>
              </a:rPr>
              <a:t>ijemac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6" tooltip="Friedrich Ludwig Jah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Friedrich Ludwig Jahn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prezentirao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gimnastičkih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sprava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kojih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neke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npr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paralelni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razboj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ruče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koriste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danas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Godine</a:t>
            </a:r>
            <a:r>
              <a:rPr lang="en-US" dirty="0">
                <a:solidFill>
                  <a:schemeClr val="tx1"/>
                </a:solidFill>
              </a:rPr>
              <a:t> 1877. </a:t>
            </a:r>
            <a:r>
              <a:rPr lang="en-US" dirty="0" err="1">
                <a:solidFill>
                  <a:schemeClr val="tx1"/>
                </a:solidFill>
              </a:rPr>
              <a:t>održano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prvo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natjecanje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spravama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tadašnjoj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Čehoslovačkoj</a:t>
            </a:r>
            <a:r>
              <a:rPr lang="en-US" dirty="0">
                <a:solidFill>
                  <a:schemeClr val="tx1"/>
                </a:solidFill>
              </a:rPr>
              <a:t>, a 1881. </a:t>
            </a:r>
            <a:r>
              <a:rPr lang="en-US" dirty="0" err="1">
                <a:solidFill>
                  <a:schemeClr val="tx1"/>
                </a:solidFill>
              </a:rPr>
              <a:t>godine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osniva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Međunarodna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gimnastička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federacija</a:t>
            </a:r>
            <a:r>
              <a:rPr lang="en-US" dirty="0">
                <a:solidFill>
                  <a:schemeClr val="tx1"/>
                </a:solidFill>
              </a:rPr>
              <a:t> (FIG).  </a:t>
            </a:r>
          </a:p>
          <a:p>
            <a:r>
              <a:rPr lang="en-US" dirty="0" err="1">
                <a:solidFill>
                  <a:schemeClr val="tx1"/>
                </a:solidFill>
              </a:rPr>
              <a:t>Gimnastika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Olimpijskim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igrama</a:t>
            </a:r>
            <a:r>
              <a:rPr lang="en-US" dirty="0">
                <a:solidFill>
                  <a:schemeClr val="tx1"/>
                </a:solidFill>
              </a:rPr>
              <a:t> od 1896. </a:t>
            </a:r>
            <a:r>
              <a:rPr lang="en-US" dirty="0" err="1">
                <a:solidFill>
                  <a:schemeClr val="tx1"/>
                </a:solidFill>
              </a:rPr>
              <a:t>godine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sudjelovali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muškarci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Žene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se u </a:t>
            </a:r>
            <a:r>
              <a:rPr lang="en-US" dirty="0" err="1">
                <a:solidFill>
                  <a:schemeClr val="tx1"/>
                </a:solidFill>
              </a:rPr>
              <a:t>gimnastici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prvi</a:t>
            </a:r>
            <a:r>
              <a:rPr lang="en-US" dirty="0">
                <a:solidFill>
                  <a:schemeClr val="tx1"/>
                </a:solidFill>
              </a:rPr>
              <a:t> puta </a:t>
            </a:r>
            <a:r>
              <a:rPr lang="en-US" dirty="0" err="1">
                <a:solidFill>
                  <a:schemeClr val="tx1"/>
                </a:solidFill>
              </a:rPr>
              <a:t>natjecale</a:t>
            </a:r>
            <a:r>
              <a:rPr lang="en-US" dirty="0">
                <a:solidFill>
                  <a:schemeClr val="tx1"/>
                </a:solidFill>
              </a:rPr>
              <a:t> 1928. </a:t>
            </a:r>
            <a:r>
              <a:rPr lang="en-US" dirty="0" err="1">
                <a:solidFill>
                  <a:schemeClr val="tx1"/>
                </a:solidFill>
              </a:rPr>
              <a:t>godine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Olimpijadi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Amsterdamu</a:t>
            </a:r>
            <a:r>
              <a:rPr lang="en-US" dirty="0">
                <a:solidFill>
                  <a:schemeClr val="tx1"/>
                </a:solidFill>
              </a:rPr>
              <a:t>. 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Moderna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gimnastika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obuhvaća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sljedeće</a:t>
            </a:r>
            <a:r>
              <a:rPr lang="en-US" dirty="0">
                <a:solidFill>
                  <a:schemeClr val="tx1"/>
                </a:solidFill>
              </a:rPr>
              <a:t> discipline: </a:t>
            </a:r>
            <a:r>
              <a:rPr lang="hr-HR" dirty="0">
                <a:solidFill>
                  <a:schemeClr val="tx1"/>
                </a:solidFill>
              </a:rPr>
              <a:t>                                  </a:t>
            </a:r>
            <a:r>
              <a:rPr lang="en-US" u="sng" dirty="0" err="1">
                <a:solidFill>
                  <a:schemeClr val="tx1"/>
                </a:solidFill>
                <a:hlinkClick r:id="rId7" tooltip="Športska 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Sportsku</a:t>
            </a:r>
            <a:r>
              <a:rPr lang="en-US" u="sng" dirty="0">
                <a:solidFill>
                  <a:schemeClr val="tx1"/>
                </a:solidFill>
                <a:hlinkClick r:id="rId7" tooltip="Športska 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7" tooltip="Športska 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gimnastik</a:t>
            </a:r>
            <a:r>
              <a:rPr lang="en-US" u="sng" dirty="0" err="1">
                <a:solidFill>
                  <a:schemeClr val="tx1"/>
                </a:solidFill>
              </a:rPr>
              <a:t>u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dijeli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se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mušku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žensku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sportsku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gimnastiku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hr-HR" dirty="0">
                <a:solidFill>
                  <a:schemeClr val="tx1"/>
                </a:solidFill>
              </a:rPr>
              <a:t>;           </a:t>
            </a:r>
            <a:r>
              <a:rPr lang="en-US" u="sng" dirty="0" err="1">
                <a:solidFill>
                  <a:schemeClr val="tx1"/>
                </a:solidFill>
                <a:hlinkClick r:id="rId8" tooltip="Ritmička 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Ritmičku</a:t>
            </a:r>
            <a:r>
              <a:rPr lang="en-US" u="sng" dirty="0">
                <a:solidFill>
                  <a:schemeClr val="tx1"/>
                </a:solidFill>
                <a:hlinkClick r:id="rId8" tooltip="Ritmička 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solidFill>
                  <a:schemeClr val="tx1"/>
                </a:solidFill>
                <a:hlinkClick r:id="rId8" tooltip="Ritmička 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gimnastik</a:t>
            </a:r>
            <a:r>
              <a:rPr lang="en-US" u="sng" dirty="0" err="1">
                <a:solidFill>
                  <a:schemeClr val="tx1"/>
                </a:solidFill>
              </a:rPr>
              <a:t>u</a:t>
            </a:r>
            <a:r>
              <a:rPr lang="hr-HR" dirty="0">
                <a:solidFill>
                  <a:schemeClr val="tx1"/>
                </a:solidFill>
              </a:rPr>
              <a:t>;                                                                                        </a:t>
            </a:r>
            <a:r>
              <a:rPr lang="en-US" dirty="0" err="1">
                <a:solidFill>
                  <a:schemeClr val="tx1"/>
                </a:solidFill>
              </a:rPr>
              <a:t>Aerobi</a:t>
            </a:r>
            <a:r>
              <a:rPr lang="hr-HR" dirty="0">
                <a:solidFill>
                  <a:schemeClr val="tx1"/>
                </a:solidFill>
              </a:rPr>
              <a:t>k </a:t>
            </a:r>
            <a:r>
              <a:rPr lang="en-US" u="sng" dirty="0" err="1">
                <a:solidFill>
                  <a:schemeClr val="tx1"/>
                </a:solidFill>
                <a:hlinkClick r:id="rId8" tooltip="Ritmička gimnast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gimnastik</a:t>
            </a:r>
            <a:r>
              <a:rPr lang="en-US" u="sng" dirty="0" err="1">
                <a:solidFill>
                  <a:schemeClr val="tx1"/>
                </a:solidFill>
              </a:rPr>
              <a:t>u</a:t>
            </a:r>
            <a:r>
              <a:rPr lang="hr-HR" dirty="0">
                <a:solidFill>
                  <a:schemeClr val="tx1"/>
                </a:solidFill>
              </a:rPr>
              <a:t>;                                                                                            Akrobatsku gimnastiku;                                                                                  Trampolin;                                                                                                        Tumbling i 												     		             Opću gimnastiku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2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43C6-A75B-48A8-8644-F1B6EA350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574" y="5682656"/>
            <a:ext cx="8870526" cy="511838"/>
          </a:xfrm>
        </p:spPr>
        <p:txBody>
          <a:bodyPr>
            <a:noAutofit/>
          </a:bodyPr>
          <a:lstStyle/>
          <a:p>
            <a:br>
              <a:rPr lang="en-US" sz="1800" dirty="0"/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73CAF-5B3E-446E-8862-9BCB6C6E7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574" y="390931"/>
            <a:ext cx="9304232" cy="6076138"/>
          </a:xfrm>
        </p:spPr>
        <p:txBody>
          <a:bodyPr>
            <a:noAutofit/>
          </a:bodyPr>
          <a:lstStyle/>
          <a:p>
            <a:r>
              <a:rPr lang="en-US" dirty="0"/>
              <a:t>Od </a:t>
            </a:r>
            <a:r>
              <a:rPr lang="en-US" dirty="0" err="1"/>
              <a:t>navedenik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, </a:t>
            </a:r>
            <a:r>
              <a:rPr lang="en-US" dirty="0" err="1"/>
              <a:t>najraširenije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sportska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ritmička</a:t>
            </a:r>
            <a:r>
              <a:rPr lang="en-US" dirty="0"/>
              <a:t> </a:t>
            </a:r>
            <a:r>
              <a:rPr lang="en-US" dirty="0" err="1"/>
              <a:t>gimnastika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standardni</a:t>
            </a:r>
            <a:r>
              <a:rPr lang="en-US" dirty="0"/>
              <a:t> </a:t>
            </a:r>
            <a:r>
              <a:rPr lang="en-US" dirty="0" err="1"/>
              <a:t>sportovi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>
                <a:hlinkClick r:id="rId2" tooltip="Olimpijske igre"/>
              </a:rPr>
              <a:t>Olimpijskim</a:t>
            </a:r>
            <a:r>
              <a:rPr lang="en-US" dirty="0">
                <a:hlinkClick r:id="rId2" tooltip="Olimpijske igre"/>
              </a:rPr>
              <a:t> </a:t>
            </a:r>
            <a:r>
              <a:rPr lang="en-US" dirty="0" err="1">
                <a:hlinkClick r:id="rId2" tooltip="Olimpijske igre"/>
              </a:rPr>
              <a:t>igrama</a:t>
            </a:r>
            <a:r>
              <a:rPr lang="en-US" dirty="0"/>
              <a:t>. </a:t>
            </a:r>
            <a:r>
              <a:rPr lang="en-US" dirty="0" err="1"/>
              <a:t>Disciplina</a:t>
            </a:r>
            <a:r>
              <a:rPr lang="en-US" dirty="0"/>
              <a:t> </a:t>
            </a:r>
            <a:r>
              <a:rPr lang="en-US" dirty="0" err="1"/>
              <a:t>trampolina</a:t>
            </a:r>
            <a:r>
              <a:rPr lang="en-US" dirty="0"/>
              <a:t> je </a:t>
            </a:r>
            <a:r>
              <a:rPr lang="en-US" dirty="0" err="1"/>
              <a:t>uvedena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Olimpijske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>
                <a:hlinkClick r:id="rId3" tooltip="2000"/>
              </a:rPr>
              <a:t>2000</a:t>
            </a:r>
            <a:r>
              <a:rPr lang="en-US" dirty="0"/>
              <a:t>. </a:t>
            </a:r>
            <a:r>
              <a:rPr lang="en-US" dirty="0" err="1"/>
              <a:t>godine</a:t>
            </a:r>
            <a:r>
              <a:rPr lang="en-US" dirty="0"/>
              <a:t>. </a:t>
            </a:r>
          </a:p>
          <a:p>
            <a:r>
              <a:rPr lang="en-US" dirty="0" err="1"/>
              <a:t>Opća</a:t>
            </a:r>
            <a:r>
              <a:rPr lang="en-US" dirty="0"/>
              <a:t> </a:t>
            </a:r>
            <a:r>
              <a:rPr lang="en-US" dirty="0" err="1"/>
              <a:t>gimnastika</a:t>
            </a:r>
            <a:r>
              <a:rPr lang="en-US" dirty="0"/>
              <a:t> </a:t>
            </a:r>
            <a:r>
              <a:rPr lang="en-US" dirty="0" err="1"/>
              <a:t>provodi</a:t>
            </a:r>
            <a:r>
              <a:rPr lang="en-US" dirty="0"/>
              <a:t> se u </a:t>
            </a:r>
            <a:r>
              <a:rPr lang="en-US" dirty="0" err="1"/>
              <a:t>nastavi</a:t>
            </a:r>
            <a:r>
              <a:rPr lang="en-US" dirty="0"/>
              <a:t> </a:t>
            </a:r>
            <a:r>
              <a:rPr lang="en-US" dirty="0" err="1"/>
              <a:t>tjelesnog</a:t>
            </a:r>
            <a:r>
              <a:rPr lang="en-US" dirty="0"/>
              <a:t> </a:t>
            </a:r>
            <a:r>
              <a:rPr lang="en-US" dirty="0" err="1"/>
              <a:t>odgoja</a:t>
            </a:r>
            <a:r>
              <a:rPr lang="en-US" dirty="0"/>
              <a:t> u </a:t>
            </a:r>
            <a:r>
              <a:rPr lang="en-US" dirty="0" err="1">
                <a:hlinkClick r:id="rId4" tooltip="Škola"/>
              </a:rPr>
              <a:t>školama</a:t>
            </a:r>
            <a:r>
              <a:rPr lang="en-US" dirty="0"/>
              <a:t>, </a:t>
            </a:r>
            <a:r>
              <a:rPr lang="en-US" dirty="0" err="1"/>
              <a:t>sportskim</a:t>
            </a:r>
            <a:r>
              <a:rPr lang="en-US" dirty="0"/>
              <a:t> </a:t>
            </a:r>
            <a:r>
              <a:rPr lang="en-US" dirty="0" err="1"/>
              <a:t>igraonicama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grupnim</a:t>
            </a:r>
            <a:r>
              <a:rPr lang="en-US" dirty="0"/>
              <a:t> </a:t>
            </a:r>
            <a:r>
              <a:rPr lang="en-US" dirty="0" err="1"/>
              <a:t>prezentacijama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</a:p>
          <a:p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važećim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natjecanjima</a:t>
            </a:r>
            <a:r>
              <a:rPr lang="en-US" dirty="0"/>
              <a:t> </a:t>
            </a:r>
            <a:r>
              <a:rPr lang="en-US" dirty="0" err="1"/>
              <a:t>vježbači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vježbačice</a:t>
            </a:r>
            <a:r>
              <a:rPr lang="en-US" dirty="0"/>
              <a:t> </a:t>
            </a:r>
            <a:r>
              <a:rPr lang="en-US" dirty="0" err="1"/>
              <a:t>natječu</a:t>
            </a:r>
            <a:r>
              <a:rPr lang="en-US" dirty="0"/>
              <a:t> se u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: </a:t>
            </a:r>
            <a:r>
              <a:rPr lang="en-US" dirty="0" err="1"/>
              <a:t>ekipno</a:t>
            </a:r>
            <a:r>
              <a:rPr lang="en-US" dirty="0"/>
              <a:t> </a:t>
            </a:r>
            <a:r>
              <a:rPr lang="en-US" dirty="0" err="1"/>
              <a:t>prednatjecanje</a:t>
            </a:r>
            <a:r>
              <a:rPr lang="en-US" dirty="0"/>
              <a:t>, </a:t>
            </a:r>
            <a:r>
              <a:rPr lang="en-US" dirty="0" err="1"/>
              <a:t>ekipno</a:t>
            </a:r>
            <a:r>
              <a:rPr lang="en-US" dirty="0"/>
              <a:t> finale, finale </a:t>
            </a:r>
            <a:r>
              <a:rPr lang="en-US" dirty="0" err="1"/>
              <a:t>višeboja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finale po </a:t>
            </a:r>
            <a:r>
              <a:rPr lang="en-US" dirty="0" err="1"/>
              <a:t>spravama</a:t>
            </a:r>
            <a:r>
              <a:rPr lang="en-US" dirty="0"/>
              <a:t>. </a:t>
            </a:r>
          </a:p>
          <a:p>
            <a:r>
              <a:rPr lang="en-US" dirty="0"/>
              <a:t>U </a:t>
            </a:r>
            <a:r>
              <a:rPr lang="en-US" dirty="0" err="1"/>
              <a:t>ekipnom</a:t>
            </a:r>
            <a:r>
              <a:rPr lang="en-US" dirty="0"/>
              <a:t> </a:t>
            </a:r>
            <a:r>
              <a:rPr lang="en-US" dirty="0" err="1"/>
              <a:t>prednatjecanju</a:t>
            </a:r>
            <a:r>
              <a:rPr lang="en-US" dirty="0"/>
              <a:t> </a:t>
            </a:r>
            <a:r>
              <a:rPr lang="en-US" dirty="0" err="1"/>
              <a:t>gimnastičarke</a:t>
            </a:r>
            <a:r>
              <a:rPr lang="en-US" dirty="0"/>
              <a:t> </a:t>
            </a:r>
            <a:r>
              <a:rPr lang="en-US" dirty="0" err="1"/>
              <a:t>nastupaju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sprave</a:t>
            </a:r>
            <a:r>
              <a:rPr lang="en-US" dirty="0"/>
              <a:t>, a </a:t>
            </a:r>
            <a:r>
              <a:rPr lang="en-US" dirty="0" err="1"/>
              <a:t>gimnastičari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/>
              <a:t>sprava</a:t>
            </a:r>
            <a:r>
              <a:rPr lang="en-US" dirty="0"/>
              <a:t>. </a:t>
            </a:r>
          </a:p>
          <a:p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, </a:t>
            </a:r>
            <a:r>
              <a:rPr lang="en-US" dirty="0" err="1"/>
              <a:t>momčadi</a:t>
            </a:r>
            <a:r>
              <a:rPr lang="en-US" dirty="0"/>
              <a:t> se </a:t>
            </a:r>
            <a:r>
              <a:rPr lang="en-US" dirty="0" err="1"/>
              <a:t>plasiraju</a:t>
            </a:r>
            <a:r>
              <a:rPr lang="en-US" dirty="0"/>
              <a:t> u </a:t>
            </a:r>
            <a:r>
              <a:rPr lang="en-US" dirty="0" err="1"/>
              <a:t>ekipno</a:t>
            </a:r>
            <a:r>
              <a:rPr lang="en-US" dirty="0"/>
              <a:t> finale, a </a:t>
            </a:r>
            <a:r>
              <a:rPr lang="en-US" dirty="0" err="1"/>
              <a:t>pojedinci</a:t>
            </a:r>
            <a:r>
              <a:rPr lang="en-US" dirty="0"/>
              <a:t> u finale </a:t>
            </a:r>
            <a:r>
              <a:rPr lang="en-US" dirty="0" err="1"/>
              <a:t>višeboja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finale po </a:t>
            </a:r>
            <a:r>
              <a:rPr lang="en-US" dirty="0" err="1"/>
              <a:t>spravama</a:t>
            </a:r>
            <a:r>
              <a:rPr lang="en-US" dirty="0"/>
              <a:t>. </a:t>
            </a:r>
          </a:p>
          <a:p>
            <a:r>
              <a:rPr lang="en-US" dirty="0"/>
              <a:t>U </a:t>
            </a:r>
            <a:r>
              <a:rPr lang="en-US" dirty="0" err="1"/>
              <a:t>ekipnom</a:t>
            </a:r>
            <a:r>
              <a:rPr lang="en-US" dirty="0"/>
              <a:t> </a:t>
            </a:r>
            <a:r>
              <a:rPr lang="en-US" dirty="0" err="1"/>
              <a:t>finalu</a:t>
            </a:r>
            <a:r>
              <a:rPr lang="en-US" dirty="0"/>
              <a:t> 8 </a:t>
            </a:r>
            <a:r>
              <a:rPr lang="en-US" dirty="0" err="1"/>
              <a:t>najboljih</a:t>
            </a:r>
            <a:r>
              <a:rPr lang="en-US" dirty="0"/>
              <a:t> </a:t>
            </a:r>
            <a:r>
              <a:rPr lang="en-US" dirty="0" err="1"/>
              <a:t>momčadi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prednatjecanja</a:t>
            </a:r>
            <a:r>
              <a:rPr lang="en-US" dirty="0"/>
              <a:t> se </a:t>
            </a:r>
            <a:r>
              <a:rPr lang="en-US" dirty="0" err="1"/>
              <a:t>natječe</a:t>
            </a:r>
            <a:r>
              <a:rPr lang="en-US" dirty="0"/>
              <a:t> za </a:t>
            </a:r>
            <a:r>
              <a:rPr lang="en-US" dirty="0" err="1"/>
              <a:t>konačni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. </a:t>
            </a:r>
          </a:p>
          <a:p>
            <a:r>
              <a:rPr lang="en-US" dirty="0"/>
              <a:t>U </a:t>
            </a:r>
            <a:r>
              <a:rPr lang="en-US" dirty="0" err="1"/>
              <a:t>finalu</a:t>
            </a:r>
            <a:r>
              <a:rPr lang="en-US" dirty="0"/>
              <a:t> </a:t>
            </a:r>
            <a:r>
              <a:rPr lang="en-US" dirty="0" err="1"/>
              <a:t>višeboja</a:t>
            </a:r>
            <a:r>
              <a:rPr lang="en-US" dirty="0"/>
              <a:t> se </a:t>
            </a:r>
            <a:r>
              <a:rPr lang="en-US" dirty="0" err="1"/>
              <a:t>sastaje</a:t>
            </a:r>
            <a:r>
              <a:rPr lang="en-US" dirty="0"/>
              <a:t> 8 </a:t>
            </a:r>
            <a:r>
              <a:rPr lang="en-US" dirty="0" err="1"/>
              <a:t>najboljih</a:t>
            </a:r>
            <a:r>
              <a:rPr lang="en-US" dirty="0"/>
              <a:t> </a:t>
            </a:r>
            <a:r>
              <a:rPr lang="en-US" dirty="0" err="1"/>
              <a:t>vježbača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vježbačica</a:t>
            </a:r>
            <a:r>
              <a:rPr lang="en-US" dirty="0"/>
              <a:t> po </a:t>
            </a:r>
            <a:r>
              <a:rPr lang="en-US" dirty="0" err="1"/>
              <a:t>ukupnim</a:t>
            </a:r>
            <a:r>
              <a:rPr lang="en-US" dirty="0"/>
              <a:t> </a:t>
            </a:r>
            <a:r>
              <a:rPr lang="en-US" dirty="0" err="1"/>
              <a:t>bodovima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sprava</a:t>
            </a:r>
            <a:r>
              <a:rPr lang="en-US" dirty="0"/>
              <a:t>. </a:t>
            </a:r>
          </a:p>
          <a:p>
            <a:r>
              <a:rPr lang="en-US" dirty="0"/>
              <a:t>U </a:t>
            </a:r>
            <a:r>
              <a:rPr lang="en-US" dirty="0" err="1"/>
              <a:t>finalu</a:t>
            </a:r>
            <a:r>
              <a:rPr lang="en-US" dirty="0"/>
              <a:t> po </a:t>
            </a:r>
            <a:r>
              <a:rPr lang="en-US" dirty="0" err="1"/>
              <a:t>spravama</a:t>
            </a:r>
            <a:r>
              <a:rPr lang="en-US" dirty="0"/>
              <a:t> za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spravu</a:t>
            </a:r>
            <a:r>
              <a:rPr lang="en-US" dirty="0"/>
              <a:t> se </a:t>
            </a:r>
            <a:r>
              <a:rPr lang="en-US" dirty="0" err="1"/>
              <a:t>plasira</a:t>
            </a:r>
            <a:r>
              <a:rPr lang="en-US" dirty="0"/>
              <a:t> 8 </a:t>
            </a:r>
            <a:r>
              <a:rPr lang="en-US" dirty="0" err="1"/>
              <a:t>najboljih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spravi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prednatjecanja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046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7EE5-311E-4827-A98B-E0AEE4C9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8083" y="489109"/>
            <a:ext cx="5411153" cy="644525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rgbClr val="0070C0"/>
                </a:solidFill>
              </a:rPr>
              <a:t>Muška sportska gimnastika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779B-D21B-4A50-8723-B276EB34D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321" y="1351372"/>
            <a:ext cx="9484359" cy="5415188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err="1"/>
              <a:t>Natjecateljski</a:t>
            </a:r>
            <a:r>
              <a:rPr lang="en-US" sz="1900" dirty="0"/>
              <a:t> program za </a:t>
            </a:r>
            <a:r>
              <a:rPr lang="en-US" sz="1900" dirty="0" err="1"/>
              <a:t>muškarce</a:t>
            </a:r>
            <a:r>
              <a:rPr lang="en-US" sz="1900" dirty="0"/>
              <a:t> </a:t>
            </a:r>
            <a:r>
              <a:rPr lang="en-US" sz="1900" dirty="0" err="1"/>
              <a:t>sastoji</a:t>
            </a:r>
            <a:r>
              <a:rPr lang="en-US" sz="1900" dirty="0"/>
              <a:t> se od 6 </a:t>
            </a:r>
            <a:r>
              <a:rPr lang="en-US" sz="1900" dirty="0" err="1"/>
              <a:t>izvedbi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6 </a:t>
            </a:r>
            <a:r>
              <a:rPr lang="en-US" sz="1900" dirty="0" err="1"/>
              <a:t>sprava</a:t>
            </a:r>
            <a:r>
              <a:rPr lang="en-US" sz="1900" dirty="0"/>
              <a:t>: </a:t>
            </a:r>
            <a:r>
              <a:rPr lang="en-US" sz="1900" dirty="0" err="1"/>
              <a:t>vježbe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tlu</a:t>
            </a:r>
            <a:r>
              <a:rPr lang="en-US" sz="1900" dirty="0"/>
              <a:t>, </a:t>
            </a:r>
            <a:r>
              <a:rPr lang="hr-HR" sz="1900" dirty="0"/>
              <a:t>vježbe na </a:t>
            </a:r>
            <a:r>
              <a:rPr lang="en-US" sz="1900" dirty="0" err="1"/>
              <a:t>konju</a:t>
            </a:r>
            <a:r>
              <a:rPr lang="en-US" sz="1900" dirty="0"/>
              <a:t> s </a:t>
            </a:r>
            <a:r>
              <a:rPr lang="en-US" sz="1900" dirty="0" err="1"/>
              <a:t>hvataljkama</a:t>
            </a:r>
            <a:r>
              <a:rPr lang="en-US" sz="1900" dirty="0"/>
              <a:t>, </a:t>
            </a:r>
            <a:r>
              <a:rPr lang="hr-HR" sz="1900" dirty="0"/>
              <a:t>vježbe na </a:t>
            </a:r>
            <a:r>
              <a:rPr lang="en-US" sz="1900" dirty="0" err="1"/>
              <a:t>karikama</a:t>
            </a:r>
            <a:r>
              <a:rPr lang="en-US" sz="1900" dirty="0"/>
              <a:t>, </a:t>
            </a:r>
            <a:r>
              <a:rPr lang="en-US" sz="1900" dirty="0" err="1"/>
              <a:t>preskok</a:t>
            </a:r>
            <a:r>
              <a:rPr lang="hr-HR" sz="1900" dirty="0"/>
              <a:t>a</a:t>
            </a:r>
            <a:r>
              <a:rPr lang="en-US" sz="1900" dirty="0"/>
              <a:t>, </a:t>
            </a:r>
            <a:r>
              <a:rPr lang="hr-HR" sz="1900" dirty="0"/>
              <a:t>vježbe na </a:t>
            </a:r>
            <a:r>
              <a:rPr lang="en-US" sz="1900" dirty="0" err="1"/>
              <a:t>ručama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hr-HR" sz="1900" dirty="0"/>
              <a:t>vježbe na </a:t>
            </a:r>
            <a:r>
              <a:rPr lang="en-US" sz="1900" dirty="0" err="1"/>
              <a:t>preči</a:t>
            </a:r>
            <a:r>
              <a:rPr lang="en-US" sz="1900" dirty="0"/>
              <a:t>. </a:t>
            </a:r>
          </a:p>
          <a:p>
            <a:r>
              <a:rPr lang="en-US" sz="1900" b="1" dirty="0" err="1">
                <a:solidFill>
                  <a:srgbClr val="0070C0"/>
                </a:solidFill>
              </a:rPr>
              <a:t>Vježbe</a:t>
            </a:r>
            <a:r>
              <a:rPr lang="en-US" sz="1900" b="1" dirty="0">
                <a:solidFill>
                  <a:srgbClr val="0070C0"/>
                </a:solidFill>
              </a:rPr>
              <a:t> </a:t>
            </a:r>
            <a:r>
              <a:rPr lang="en-US" sz="1900" b="1" dirty="0" err="1">
                <a:solidFill>
                  <a:srgbClr val="0070C0"/>
                </a:solidFill>
              </a:rPr>
              <a:t>na</a:t>
            </a:r>
            <a:r>
              <a:rPr lang="en-US" sz="1900" b="1" dirty="0">
                <a:solidFill>
                  <a:srgbClr val="0070C0"/>
                </a:solidFill>
              </a:rPr>
              <a:t> </a:t>
            </a:r>
            <a:r>
              <a:rPr lang="en-US" sz="1900" b="1" dirty="0" err="1">
                <a:solidFill>
                  <a:srgbClr val="0070C0"/>
                </a:solidFill>
              </a:rPr>
              <a:t>tlu</a:t>
            </a:r>
            <a:r>
              <a:rPr lang="en-US" sz="1900" b="1" dirty="0">
                <a:solidFill>
                  <a:srgbClr val="0070C0"/>
                </a:solidFill>
              </a:rPr>
              <a:t> </a:t>
            </a:r>
            <a:r>
              <a:rPr lang="en-US" sz="1900" dirty="0"/>
              <a:t>se </a:t>
            </a:r>
            <a:r>
              <a:rPr lang="en-US" sz="1900" dirty="0" err="1"/>
              <a:t>izvode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parteru</a:t>
            </a:r>
            <a:r>
              <a:rPr lang="en-US" sz="1900" dirty="0"/>
              <a:t> </a:t>
            </a:r>
            <a:r>
              <a:rPr lang="en-US" sz="1900" dirty="0" err="1"/>
              <a:t>veličine</a:t>
            </a:r>
            <a:r>
              <a:rPr lang="en-US" sz="1900" dirty="0"/>
              <a:t> 12×12 </a:t>
            </a:r>
            <a:r>
              <a:rPr lang="hr-HR" sz="1900" dirty="0"/>
              <a:t>m </a:t>
            </a:r>
            <a:r>
              <a:rPr lang="en-US" sz="1900" dirty="0"/>
              <a:t>bez </a:t>
            </a:r>
            <a:r>
              <a:rPr lang="en-US" sz="1900" dirty="0" err="1"/>
              <a:t>glazbene</a:t>
            </a:r>
            <a:r>
              <a:rPr lang="en-US" sz="1900" dirty="0"/>
              <a:t> </a:t>
            </a:r>
            <a:r>
              <a:rPr lang="en-US" sz="1900" dirty="0" err="1"/>
              <a:t>pratnje</a:t>
            </a:r>
            <a:r>
              <a:rPr lang="en-US" sz="1900" dirty="0"/>
              <a:t>, a </a:t>
            </a:r>
            <a:r>
              <a:rPr lang="en-US" sz="1900" dirty="0" err="1"/>
              <a:t>sastoje</a:t>
            </a:r>
            <a:r>
              <a:rPr lang="en-US" sz="1900" dirty="0"/>
              <a:t> od </a:t>
            </a:r>
            <a:r>
              <a:rPr lang="en-US" sz="1900" dirty="0" err="1"/>
              <a:t>pokreta</a:t>
            </a:r>
            <a:r>
              <a:rPr lang="en-US" sz="1900" dirty="0"/>
              <a:t> </a:t>
            </a:r>
            <a:r>
              <a:rPr lang="en-US" sz="1900" dirty="0" err="1"/>
              <a:t>koji</a:t>
            </a:r>
            <a:r>
              <a:rPr lang="en-US" sz="1900" dirty="0"/>
              <a:t> </a:t>
            </a:r>
            <a:r>
              <a:rPr lang="en-US" sz="1900" dirty="0" err="1"/>
              <a:t>kombiniraju</a:t>
            </a:r>
            <a:r>
              <a:rPr lang="en-US" sz="1900" dirty="0"/>
              <a:t> </a:t>
            </a:r>
            <a:r>
              <a:rPr lang="en-US" sz="1900" dirty="0" err="1"/>
              <a:t>brojne</a:t>
            </a:r>
            <a:r>
              <a:rPr lang="en-US" sz="1900" dirty="0"/>
              <a:t> </a:t>
            </a:r>
            <a:r>
              <a:rPr lang="en-US" sz="1900" dirty="0" err="1"/>
              <a:t>elemente</a:t>
            </a:r>
            <a:r>
              <a:rPr lang="en-US" sz="1900" dirty="0"/>
              <a:t>, </a:t>
            </a:r>
            <a:r>
              <a:rPr lang="en-US" sz="1900" dirty="0" err="1"/>
              <a:t>kao</a:t>
            </a:r>
            <a:r>
              <a:rPr lang="en-US" sz="1900" dirty="0"/>
              <a:t> </a:t>
            </a:r>
            <a:r>
              <a:rPr lang="en-US" sz="1900" dirty="0" err="1"/>
              <a:t>što</a:t>
            </a:r>
            <a:r>
              <a:rPr lang="en-US" sz="1900" dirty="0"/>
              <a:t> </a:t>
            </a:r>
            <a:r>
              <a:rPr lang="en-US" sz="1900" dirty="0" err="1"/>
              <a:t>su</a:t>
            </a:r>
            <a:r>
              <a:rPr lang="en-US" sz="1900" dirty="0"/>
              <a:t> </a:t>
            </a:r>
            <a:r>
              <a:rPr lang="en-US" sz="1900" dirty="0" err="1"/>
              <a:t>salta</a:t>
            </a:r>
            <a:r>
              <a:rPr lang="en-US" sz="1900" dirty="0"/>
              <a:t>, </a:t>
            </a:r>
            <a:r>
              <a:rPr lang="en-US" sz="1900" dirty="0" err="1"/>
              <a:t>stojevi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rukama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različite</a:t>
            </a:r>
            <a:r>
              <a:rPr lang="en-US" sz="1900" dirty="0"/>
              <a:t> </a:t>
            </a:r>
            <a:r>
              <a:rPr lang="en-US" sz="1900" dirty="0" err="1"/>
              <a:t>rotacije</a:t>
            </a:r>
            <a:r>
              <a:rPr lang="en-US" sz="1900" dirty="0"/>
              <a:t>. </a:t>
            </a:r>
            <a:r>
              <a:rPr lang="en-US" sz="1900" dirty="0" err="1"/>
              <a:t>Gimnastičar</a:t>
            </a:r>
            <a:r>
              <a:rPr lang="en-US" sz="1900" dirty="0"/>
              <a:t> mora </a:t>
            </a:r>
            <a:r>
              <a:rPr lang="en-US" sz="1900" dirty="0" err="1"/>
              <a:t>koristiti</a:t>
            </a:r>
            <a:r>
              <a:rPr lang="en-US" sz="1900" dirty="0"/>
              <a:t> </a:t>
            </a:r>
            <a:r>
              <a:rPr lang="en-US" sz="1900" dirty="0" err="1"/>
              <a:t>cijelu</a:t>
            </a:r>
            <a:r>
              <a:rPr lang="en-US" sz="1900" dirty="0"/>
              <a:t> </a:t>
            </a:r>
            <a:r>
              <a:rPr lang="en-US" sz="1900" dirty="0" err="1"/>
              <a:t>površinu</a:t>
            </a:r>
            <a:r>
              <a:rPr lang="en-US" sz="1900" dirty="0"/>
              <a:t> </a:t>
            </a:r>
            <a:r>
              <a:rPr lang="en-US" sz="1900" dirty="0" err="1"/>
              <a:t>tla</a:t>
            </a:r>
            <a:r>
              <a:rPr lang="en-US" sz="1900" dirty="0"/>
              <a:t>, a </a:t>
            </a:r>
            <a:r>
              <a:rPr lang="en-US" sz="1900" dirty="0" err="1"/>
              <a:t>dozvoljeno</a:t>
            </a:r>
            <a:r>
              <a:rPr lang="en-US" sz="1900" dirty="0"/>
              <a:t> </a:t>
            </a:r>
            <a:r>
              <a:rPr lang="en-US" sz="1900" dirty="0" err="1"/>
              <a:t>vrijeme</a:t>
            </a:r>
            <a:r>
              <a:rPr lang="en-US" sz="1900" dirty="0"/>
              <a:t> </a:t>
            </a:r>
            <a:r>
              <a:rPr lang="en-US" sz="1900" dirty="0" err="1"/>
              <a:t>trajanja</a:t>
            </a:r>
            <a:r>
              <a:rPr lang="en-US" sz="1900" dirty="0"/>
              <a:t> </a:t>
            </a:r>
            <a:r>
              <a:rPr lang="en-US" sz="1900" dirty="0" err="1"/>
              <a:t>vježbe</a:t>
            </a:r>
            <a:r>
              <a:rPr lang="en-US" sz="1900" dirty="0"/>
              <a:t> </a:t>
            </a:r>
            <a:r>
              <a:rPr lang="en-US" sz="1900" dirty="0" err="1"/>
              <a:t>iznosi</a:t>
            </a:r>
            <a:r>
              <a:rPr lang="en-US" sz="1900" dirty="0"/>
              <a:t> 1 </a:t>
            </a:r>
            <a:r>
              <a:rPr lang="en-US" sz="1900" dirty="0" err="1"/>
              <a:t>minutu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10 </a:t>
            </a:r>
            <a:r>
              <a:rPr lang="en-US" sz="1900" dirty="0" err="1"/>
              <a:t>sekundi</a:t>
            </a:r>
            <a:r>
              <a:rPr lang="en-US" sz="1900" dirty="0"/>
              <a:t>.</a:t>
            </a:r>
          </a:p>
          <a:p>
            <a:r>
              <a:rPr lang="en-US" sz="1900" b="1" dirty="0" err="1">
                <a:solidFill>
                  <a:srgbClr val="0070C0"/>
                </a:solidFill>
              </a:rPr>
              <a:t>Konj</a:t>
            </a:r>
            <a:r>
              <a:rPr lang="en-US" sz="1900" b="1" dirty="0">
                <a:solidFill>
                  <a:srgbClr val="0070C0"/>
                </a:solidFill>
              </a:rPr>
              <a:t> s </a:t>
            </a:r>
            <a:r>
              <a:rPr lang="en-US" sz="1900" b="1" dirty="0" err="1">
                <a:solidFill>
                  <a:srgbClr val="0070C0"/>
                </a:solidFill>
              </a:rPr>
              <a:t>hvataljkama</a:t>
            </a:r>
            <a:r>
              <a:rPr lang="en-US" sz="1900" b="1" dirty="0">
                <a:solidFill>
                  <a:srgbClr val="0070C0"/>
                </a:solidFill>
              </a:rPr>
              <a:t> </a:t>
            </a:r>
            <a:r>
              <a:rPr lang="en-US" sz="1900" dirty="0" err="1"/>
              <a:t>visine</a:t>
            </a:r>
            <a:r>
              <a:rPr lang="en-US" sz="1900" dirty="0"/>
              <a:t> je 115 cm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ima</a:t>
            </a:r>
            <a:r>
              <a:rPr lang="en-US" sz="1900" dirty="0"/>
              <a:t> </a:t>
            </a:r>
            <a:r>
              <a:rPr lang="en-US" sz="1900" dirty="0" err="1"/>
              <a:t>dvije</a:t>
            </a:r>
            <a:r>
              <a:rPr lang="en-US" sz="1900" dirty="0"/>
              <a:t> </a:t>
            </a:r>
            <a:r>
              <a:rPr lang="en-US" sz="1900" dirty="0" err="1"/>
              <a:t>ručke</a:t>
            </a:r>
            <a:r>
              <a:rPr lang="en-US" sz="1900" dirty="0"/>
              <a:t> (</a:t>
            </a:r>
            <a:r>
              <a:rPr lang="en-US" sz="1900" dirty="0" err="1"/>
              <a:t>hvataljke</a:t>
            </a:r>
            <a:r>
              <a:rPr lang="en-US" sz="1900" dirty="0"/>
              <a:t> od 12 cm) </a:t>
            </a:r>
            <a:r>
              <a:rPr lang="en-US" sz="1900" dirty="0" err="1"/>
              <a:t>pričvršćene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tijelo</a:t>
            </a:r>
            <a:r>
              <a:rPr lang="en-US" sz="1900" dirty="0"/>
              <a:t> </a:t>
            </a:r>
            <a:r>
              <a:rPr lang="en-US" sz="1900" dirty="0" err="1"/>
              <a:t>sprave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udaljene</a:t>
            </a:r>
            <a:r>
              <a:rPr lang="en-US" sz="1900" dirty="0"/>
              <a:t>, </a:t>
            </a:r>
            <a:r>
              <a:rPr lang="en-US" sz="1900" dirty="0" err="1"/>
              <a:t>jedna</a:t>
            </a:r>
            <a:r>
              <a:rPr lang="en-US" sz="1900" dirty="0"/>
              <a:t> od </a:t>
            </a:r>
            <a:r>
              <a:rPr lang="en-US" sz="1900" dirty="0" err="1"/>
              <a:t>druge</a:t>
            </a:r>
            <a:r>
              <a:rPr lang="en-US" sz="1900" dirty="0"/>
              <a:t>, od 40 do 45 cm. </a:t>
            </a:r>
            <a:r>
              <a:rPr lang="en-US" sz="1900" dirty="0" err="1"/>
              <a:t>Vježbe</a:t>
            </a:r>
            <a:r>
              <a:rPr lang="en-US" sz="1900" dirty="0"/>
              <a:t> </a:t>
            </a:r>
            <a:r>
              <a:rPr lang="en-US" sz="1900" dirty="0" err="1"/>
              <a:t>moraju</a:t>
            </a:r>
            <a:r>
              <a:rPr lang="en-US" sz="1900" dirty="0"/>
              <a:t> </a:t>
            </a:r>
            <a:r>
              <a:rPr lang="en-US" sz="1900" dirty="0" err="1"/>
              <a:t>biti</a:t>
            </a:r>
            <a:r>
              <a:rPr lang="en-US" sz="1900" dirty="0"/>
              <a:t> </a:t>
            </a:r>
            <a:r>
              <a:rPr lang="en-US" sz="1900" dirty="0" err="1"/>
              <a:t>elegantne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ritmične</a:t>
            </a:r>
            <a:r>
              <a:rPr lang="en-US" sz="1900" dirty="0"/>
              <a:t>, s </a:t>
            </a:r>
            <a:r>
              <a:rPr lang="en-US" sz="1900" dirty="0" err="1"/>
              <a:t>elementima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hvataljkama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ostalim</a:t>
            </a:r>
            <a:r>
              <a:rPr lang="en-US" sz="1900" dirty="0"/>
              <a:t> </a:t>
            </a:r>
            <a:r>
              <a:rPr lang="en-US" sz="1900" dirty="0" err="1"/>
              <a:t>dijelovima</a:t>
            </a:r>
            <a:r>
              <a:rPr lang="en-US" sz="1900" dirty="0"/>
              <a:t> </a:t>
            </a:r>
            <a:r>
              <a:rPr lang="en-US" sz="1900" dirty="0" err="1"/>
              <a:t>konja</a:t>
            </a:r>
            <a:r>
              <a:rPr lang="en-US" sz="1900" dirty="0"/>
              <a:t>. </a:t>
            </a:r>
            <a:r>
              <a:rPr lang="en-US" sz="1900" dirty="0" err="1"/>
              <a:t>Vježbu</a:t>
            </a:r>
            <a:r>
              <a:rPr lang="en-US" sz="1900" dirty="0"/>
              <a:t> </a:t>
            </a:r>
            <a:r>
              <a:rPr lang="en-US" sz="1900" dirty="0" err="1"/>
              <a:t>čine</a:t>
            </a:r>
            <a:r>
              <a:rPr lang="en-US" sz="1900" dirty="0"/>
              <a:t> </a:t>
            </a:r>
            <a:r>
              <a:rPr lang="en-US" sz="1900" dirty="0" err="1"/>
              <a:t>brojni</a:t>
            </a:r>
            <a:r>
              <a:rPr lang="hr-HR" sz="1900" dirty="0"/>
              <a:t> zamasi: kružni (kola) i klatnasti (premasi, striževi).</a:t>
            </a:r>
            <a:endParaRPr lang="en-US" sz="1900" dirty="0"/>
          </a:p>
          <a:p>
            <a:r>
              <a:rPr lang="en-US" sz="1900" b="1" dirty="0" err="1">
                <a:solidFill>
                  <a:srgbClr val="0070C0"/>
                </a:solidFill>
              </a:rPr>
              <a:t>Karike</a:t>
            </a:r>
            <a:r>
              <a:rPr lang="en-US" sz="1900" dirty="0"/>
              <a:t> vise </a:t>
            </a:r>
            <a:r>
              <a:rPr lang="en-US" sz="1900" dirty="0" err="1"/>
              <a:t>sa</a:t>
            </a:r>
            <a:r>
              <a:rPr lang="en-US" sz="1900" dirty="0"/>
              <a:t> </a:t>
            </a:r>
            <a:r>
              <a:rPr lang="en-US" sz="1900" dirty="0" err="1"/>
              <a:t>strukture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visini</a:t>
            </a:r>
            <a:r>
              <a:rPr lang="en-US" sz="1900" dirty="0"/>
              <a:t> od 2.75 m od </a:t>
            </a:r>
            <a:r>
              <a:rPr lang="en-US" sz="1900" dirty="0" err="1"/>
              <a:t>tla</a:t>
            </a:r>
            <a:r>
              <a:rPr lang="en-US" sz="1900" dirty="0"/>
              <a:t>. </a:t>
            </a:r>
            <a:r>
              <a:rPr lang="en-US" sz="1900" dirty="0" err="1"/>
              <a:t>Vježbe</a:t>
            </a:r>
            <a:r>
              <a:rPr lang="en-US" sz="1900" dirty="0"/>
              <a:t> </a:t>
            </a:r>
            <a:r>
              <a:rPr lang="en-US" sz="1900" dirty="0" err="1"/>
              <a:t>uključuju</a:t>
            </a:r>
            <a:r>
              <a:rPr lang="en-US" sz="1900" dirty="0"/>
              <a:t> </a:t>
            </a:r>
            <a:r>
              <a:rPr lang="en-US" sz="1900" dirty="0" err="1"/>
              <a:t>njihove</a:t>
            </a:r>
            <a:r>
              <a:rPr lang="en-US" sz="1900" dirty="0"/>
              <a:t>, </a:t>
            </a:r>
            <a:r>
              <a:rPr lang="en-US" sz="1900" dirty="0" err="1"/>
              <a:t>okrete</a:t>
            </a:r>
            <a:r>
              <a:rPr lang="en-US" sz="1900" dirty="0"/>
              <a:t>, </a:t>
            </a:r>
            <a:r>
              <a:rPr lang="en-US" sz="1900" dirty="0" err="1"/>
              <a:t>upore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stojeve</a:t>
            </a:r>
            <a:r>
              <a:rPr lang="en-US" sz="1900" dirty="0"/>
              <a:t>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rukama</a:t>
            </a:r>
            <a:r>
              <a:rPr lang="en-US" sz="1900" dirty="0"/>
              <a:t>, </a:t>
            </a:r>
            <a:r>
              <a:rPr lang="en-US" sz="1900" dirty="0" err="1"/>
              <a:t>kako</a:t>
            </a:r>
            <a:r>
              <a:rPr lang="en-US" sz="1900" dirty="0"/>
              <a:t> bi se </a:t>
            </a:r>
            <a:r>
              <a:rPr lang="en-US" sz="1900" dirty="0" err="1"/>
              <a:t>naglasila</a:t>
            </a:r>
            <a:r>
              <a:rPr lang="en-US" sz="1900" dirty="0"/>
              <a:t> </a:t>
            </a:r>
            <a:r>
              <a:rPr lang="en-US" sz="1900" dirty="0" err="1"/>
              <a:t>snaga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izdržljivost</a:t>
            </a:r>
            <a:r>
              <a:rPr lang="en-US" sz="1900" dirty="0"/>
              <a:t>, a </a:t>
            </a:r>
            <a:r>
              <a:rPr lang="en-US" sz="1900" dirty="0" err="1"/>
              <a:t>na</a:t>
            </a:r>
            <a:r>
              <a:rPr lang="en-US" sz="1900" dirty="0"/>
              <a:t> </a:t>
            </a:r>
            <a:r>
              <a:rPr lang="en-US" sz="1900" dirty="0" err="1"/>
              <a:t>kraju</a:t>
            </a:r>
            <a:r>
              <a:rPr lang="en-US" sz="1900" dirty="0"/>
              <a:t> </a:t>
            </a:r>
            <a:r>
              <a:rPr lang="en-US" sz="1900" dirty="0" err="1"/>
              <a:t>vježbe</a:t>
            </a:r>
            <a:r>
              <a:rPr lang="en-US" sz="1900" dirty="0"/>
              <a:t> </a:t>
            </a:r>
            <a:r>
              <a:rPr lang="en-US" sz="1900" dirty="0" err="1"/>
              <a:t>najčešće</a:t>
            </a:r>
            <a:r>
              <a:rPr lang="en-US" sz="1900" dirty="0"/>
              <a:t> je </a:t>
            </a:r>
            <a:r>
              <a:rPr lang="en-US" sz="1900" dirty="0" err="1"/>
              <a:t>akrobatski</a:t>
            </a:r>
            <a:r>
              <a:rPr lang="en-US" sz="1900" dirty="0"/>
              <a:t> (</a:t>
            </a:r>
            <a:r>
              <a:rPr lang="en-US" sz="1900" dirty="0" err="1"/>
              <a:t>sa</a:t>
            </a:r>
            <a:r>
              <a:rPr lang="en-US" sz="1900" dirty="0"/>
              <a:t>)</a:t>
            </a:r>
            <a:r>
              <a:rPr lang="en-US" sz="1900" dirty="0" err="1"/>
              <a:t>skok</a:t>
            </a:r>
            <a:r>
              <a:rPr lang="en-US" sz="1900" dirty="0"/>
              <a:t>. </a:t>
            </a:r>
          </a:p>
          <a:p>
            <a:r>
              <a:rPr lang="en-US" sz="1900" b="1" dirty="0" err="1">
                <a:solidFill>
                  <a:srgbClr val="0070C0"/>
                </a:solidFill>
              </a:rPr>
              <a:t>Preskok</a:t>
            </a:r>
            <a:r>
              <a:rPr lang="en-US" sz="1900" dirty="0"/>
              <a:t> </a:t>
            </a:r>
            <a:r>
              <a:rPr lang="en-US" sz="1900" dirty="0" err="1"/>
              <a:t>zahtijeva</a:t>
            </a:r>
            <a:r>
              <a:rPr lang="en-US" sz="1900" dirty="0"/>
              <a:t> </a:t>
            </a:r>
            <a:r>
              <a:rPr lang="en-US" sz="1900" dirty="0" err="1"/>
              <a:t>čiste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snažne</a:t>
            </a:r>
            <a:r>
              <a:rPr lang="en-US" sz="1900" dirty="0"/>
              <a:t> </a:t>
            </a:r>
            <a:r>
              <a:rPr lang="en-US" sz="1900" dirty="0" err="1"/>
              <a:t>pokrete</a:t>
            </a:r>
            <a:r>
              <a:rPr lang="en-US" sz="1900" dirty="0"/>
              <a:t> </a:t>
            </a:r>
            <a:r>
              <a:rPr lang="en-US" sz="1900" dirty="0" err="1"/>
              <a:t>koji</a:t>
            </a:r>
            <a:r>
              <a:rPr lang="en-US" sz="1900" dirty="0"/>
              <a:t> </a:t>
            </a:r>
            <a:r>
              <a:rPr lang="en-US" sz="1900" dirty="0" err="1"/>
              <a:t>kombiniraju</a:t>
            </a:r>
            <a:r>
              <a:rPr lang="en-US" sz="1900" dirty="0"/>
              <a:t> </a:t>
            </a:r>
            <a:r>
              <a:rPr lang="en-US" sz="1900" dirty="0" err="1"/>
              <a:t>visinu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dužinu</a:t>
            </a:r>
            <a:r>
              <a:rPr lang="en-US" sz="1900" dirty="0"/>
              <a:t> </a:t>
            </a:r>
            <a:r>
              <a:rPr lang="en-US" sz="1900" dirty="0" err="1"/>
              <a:t>uz</a:t>
            </a:r>
            <a:r>
              <a:rPr lang="en-US" sz="1900" dirty="0"/>
              <a:t> </a:t>
            </a:r>
            <a:r>
              <a:rPr lang="en-US" sz="1900" dirty="0" err="1"/>
              <a:t>pomoć</a:t>
            </a:r>
            <a:r>
              <a:rPr lang="en-US" sz="1900" dirty="0"/>
              <a:t> </a:t>
            </a:r>
            <a:r>
              <a:rPr lang="en-US" sz="1900" dirty="0" err="1"/>
              <a:t>jednog</a:t>
            </a:r>
            <a:r>
              <a:rPr lang="en-US" sz="1900" dirty="0"/>
              <a:t> </a:t>
            </a:r>
            <a:r>
              <a:rPr lang="en-US" sz="1900" dirty="0" err="1"/>
              <a:t>ili</a:t>
            </a:r>
            <a:r>
              <a:rPr lang="en-US" sz="1900" dirty="0"/>
              <a:t> </a:t>
            </a:r>
            <a:r>
              <a:rPr lang="en-US" sz="1900" dirty="0" err="1"/>
              <a:t>više</a:t>
            </a:r>
            <a:r>
              <a:rPr lang="en-US" sz="1900" dirty="0"/>
              <a:t> </a:t>
            </a:r>
            <a:r>
              <a:rPr lang="en-US" sz="1900" dirty="0" err="1"/>
              <a:t>okretaja</a:t>
            </a:r>
            <a:r>
              <a:rPr lang="en-US" sz="1900" dirty="0"/>
              <a:t>, </a:t>
            </a:r>
            <a:r>
              <a:rPr lang="en-US" sz="1900" dirty="0" err="1"/>
              <a:t>završavajući</a:t>
            </a:r>
            <a:r>
              <a:rPr lang="en-US" sz="1900" dirty="0"/>
              <a:t> s dobro </a:t>
            </a:r>
            <a:r>
              <a:rPr lang="en-US" sz="1900" dirty="0" err="1"/>
              <a:t>kontroliranim</a:t>
            </a:r>
            <a:r>
              <a:rPr lang="en-US" sz="1900" dirty="0"/>
              <a:t> </a:t>
            </a:r>
            <a:r>
              <a:rPr lang="en-US" sz="1900" dirty="0" err="1"/>
              <a:t>doskokom</a:t>
            </a:r>
            <a:r>
              <a:rPr lang="en-US" sz="1900" dirty="0"/>
              <a:t>. </a:t>
            </a:r>
            <a:r>
              <a:rPr lang="en-US" sz="1900" dirty="0" err="1"/>
              <a:t>Dozvoljeni</a:t>
            </a:r>
            <a:r>
              <a:rPr lang="en-US" sz="1900" dirty="0"/>
              <a:t> </a:t>
            </a:r>
            <a:r>
              <a:rPr lang="en-US" sz="1900" dirty="0" err="1"/>
              <a:t>zalet</a:t>
            </a:r>
            <a:r>
              <a:rPr lang="en-US" sz="1900" dirty="0"/>
              <a:t> za </a:t>
            </a:r>
            <a:r>
              <a:rPr lang="en-US" sz="1900" dirty="0" err="1"/>
              <a:t>preskok</a:t>
            </a:r>
            <a:r>
              <a:rPr lang="en-US" sz="1900" dirty="0"/>
              <a:t> je</a:t>
            </a:r>
            <a:r>
              <a:rPr lang="hr-HR" sz="1900" dirty="0"/>
              <a:t> </a:t>
            </a:r>
            <a:r>
              <a:rPr lang="en-US" sz="1900" dirty="0"/>
              <a:t>25 </a:t>
            </a:r>
            <a:r>
              <a:rPr lang="en-US" sz="1900" dirty="0" err="1"/>
              <a:t>metara</a:t>
            </a:r>
            <a:r>
              <a:rPr lang="en-US" sz="1900" dirty="0"/>
              <a:t>; </a:t>
            </a:r>
            <a:r>
              <a:rPr lang="en-US" sz="1900" dirty="0" err="1"/>
              <a:t>visina</a:t>
            </a:r>
            <a:r>
              <a:rPr lang="en-US" sz="1900" dirty="0"/>
              <a:t> </a:t>
            </a:r>
            <a:r>
              <a:rPr lang="en-US" sz="1900" dirty="0" err="1"/>
              <a:t>konja</a:t>
            </a:r>
            <a:r>
              <a:rPr lang="en-US" sz="1900" dirty="0"/>
              <a:t> je 135 cm; a </a:t>
            </a:r>
            <a:r>
              <a:rPr lang="en-US" sz="1900" dirty="0" err="1"/>
              <a:t>izvode</a:t>
            </a:r>
            <a:r>
              <a:rPr lang="en-US" sz="1900" dirty="0"/>
              <a:t> se </a:t>
            </a:r>
            <a:r>
              <a:rPr lang="en-US" sz="1900" dirty="0" err="1"/>
              <a:t>dva</a:t>
            </a:r>
            <a:r>
              <a:rPr lang="en-US" sz="1900" dirty="0"/>
              <a:t> </a:t>
            </a:r>
            <a:r>
              <a:rPr lang="en-US" sz="1900" dirty="0" err="1"/>
              <a:t>skoka</a:t>
            </a:r>
            <a:r>
              <a:rPr lang="en-US" sz="1900" dirty="0"/>
              <a:t>.</a:t>
            </a:r>
            <a:r>
              <a:rPr lang="hr-HR" sz="1900" dirty="0"/>
              <a:t> </a:t>
            </a:r>
            <a:r>
              <a:rPr lang="en-US" sz="1900" dirty="0" err="1"/>
              <a:t>Konj</a:t>
            </a:r>
            <a:r>
              <a:rPr lang="en-US" sz="1900" dirty="0"/>
              <a:t> za </a:t>
            </a:r>
            <a:r>
              <a:rPr lang="en-US" sz="1900" dirty="0" err="1"/>
              <a:t>preskok</a:t>
            </a:r>
            <a:r>
              <a:rPr lang="en-US" sz="1900" dirty="0"/>
              <a:t> </a:t>
            </a:r>
            <a:r>
              <a:rPr lang="en-US" sz="1900" dirty="0" err="1"/>
              <a:t>zamijenjen</a:t>
            </a:r>
            <a:r>
              <a:rPr lang="en-US" sz="1900" dirty="0"/>
              <a:t> je 2001. </a:t>
            </a:r>
            <a:r>
              <a:rPr lang="en-US" sz="1900" dirty="0" err="1"/>
              <a:t>godine</a:t>
            </a:r>
            <a:r>
              <a:rPr lang="en-US" sz="1900" dirty="0"/>
              <a:t> </a:t>
            </a:r>
            <a:r>
              <a:rPr lang="en-US" sz="1900" dirty="0" err="1"/>
              <a:t>nakon</a:t>
            </a:r>
            <a:r>
              <a:rPr lang="en-US" sz="1900" dirty="0"/>
              <a:t> </a:t>
            </a:r>
            <a:r>
              <a:rPr lang="en-US" sz="1900" dirty="0" err="1"/>
              <a:t>više</a:t>
            </a:r>
            <a:r>
              <a:rPr lang="en-US" sz="1900" dirty="0"/>
              <a:t> od </a:t>
            </a:r>
            <a:r>
              <a:rPr lang="en-US" sz="1900" dirty="0" err="1"/>
              <a:t>sto</a:t>
            </a:r>
            <a:r>
              <a:rPr lang="en-US" sz="1900" dirty="0"/>
              <a:t> </a:t>
            </a:r>
            <a:r>
              <a:rPr lang="en-US" sz="1900" dirty="0" err="1"/>
              <a:t>godina</a:t>
            </a:r>
            <a:r>
              <a:rPr lang="en-US" sz="1900" dirty="0"/>
              <a:t>, s </a:t>
            </a:r>
            <a:r>
              <a:rPr lang="en-US" sz="1900" dirty="0" err="1"/>
              <a:t>duljom</a:t>
            </a:r>
            <a:r>
              <a:rPr lang="en-US" sz="1900" dirty="0"/>
              <a:t> </a:t>
            </a:r>
            <a:r>
              <a:rPr lang="en-US" sz="1900" dirty="0" err="1"/>
              <a:t>i</a:t>
            </a:r>
            <a:r>
              <a:rPr lang="en-US" sz="1900" dirty="0"/>
              <a:t> </a:t>
            </a:r>
            <a:r>
              <a:rPr lang="en-US" sz="1900" dirty="0" err="1"/>
              <a:t>stabilnijom</a:t>
            </a:r>
            <a:r>
              <a:rPr lang="en-US" sz="1900" dirty="0"/>
              <a:t> </a:t>
            </a:r>
            <a:r>
              <a:rPr lang="en-US" sz="1900" dirty="0" err="1"/>
              <a:t>spravom</a:t>
            </a:r>
            <a:r>
              <a:rPr lang="en-US" sz="1900" dirty="0"/>
              <a:t>.  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297286-3A15-4744-BC7C-EAE14B2B7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1" y="271372"/>
            <a:ext cx="175357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6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779B-D21B-4A50-8723-B276EB34D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61" y="406492"/>
            <a:ext cx="9260839" cy="2722788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Ruče</a:t>
            </a:r>
            <a:r>
              <a:rPr lang="en-US" dirty="0"/>
              <a:t> </a:t>
            </a:r>
            <a:r>
              <a:rPr lang="hr-HR" dirty="0"/>
              <a:t>(</a:t>
            </a:r>
            <a:r>
              <a:rPr lang="en-US" dirty="0" err="1"/>
              <a:t>razboj</a:t>
            </a:r>
            <a:r>
              <a:rPr lang="hr-HR" dirty="0"/>
              <a:t>)</a:t>
            </a:r>
            <a:r>
              <a:rPr lang="en-US" dirty="0"/>
              <a:t> se</a:t>
            </a:r>
            <a:r>
              <a:rPr lang="hr-HR" dirty="0"/>
              <a:t> sastoje</a:t>
            </a:r>
            <a:r>
              <a:rPr lang="en-US" dirty="0"/>
              <a:t> od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paralelne</a:t>
            </a:r>
            <a:r>
              <a:rPr lang="en-US" dirty="0"/>
              <a:t> </a:t>
            </a:r>
            <a:r>
              <a:rPr lang="en-US" dirty="0" err="1"/>
              <a:t>pritke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od 195 cm</a:t>
            </a:r>
            <a:r>
              <a:rPr lang="hr-HR" dirty="0"/>
              <a:t>, </a:t>
            </a:r>
            <a:r>
              <a:rPr lang="en-US" dirty="0" err="1"/>
              <a:t>dužine</a:t>
            </a:r>
            <a:r>
              <a:rPr lang="en-US" dirty="0"/>
              <a:t> 350 cm. </a:t>
            </a:r>
            <a:r>
              <a:rPr lang="en-US" dirty="0" err="1"/>
              <a:t>Gimnastičar</a:t>
            </a:r>
            <a:r>
              <a:rPr lang="en-US" dirty="0"/>
              <a:t> </a:t>
            </a:r>
            <a:r>
              <a:rPr lang="en-US" dirty="0" err="1"/>
              <a:t>izvodi</a:t>
            </a:r>
            <a:r>
              <a:rPr lang="en-US" dirty="0"/>
              <a:t> </a:t>
            </a:r>
            <a:r>
              <a:rPr lang="en-US" dirty="0" err="1"/>
              <a:t>vježbu</a:t>
            </a:r>
            <a:r>
              <a:rPr lang="en-US" dirty="0"/>
              <a:t> </a:t>
            </a:r>
            <a:r>
              <a:rPr lang="en-US" dirty="0" err="1"/>
              <a:t>cijelom</a:t>
            </a:r>
            <a:r>
              <a:rPr lang="en-US" dirty="0"/>
              <a:t> </a:t>
            </a:r>
            <a:r>
              <a:rPr lang="en-US" dirty="0" err="1"/>
              <a:t>dužinom</a:t>
            </a:r>
            <a:r>
              <a:rPr lang="en-US" dirty="0"/>
              <a:t> </a:t>
            </a:r>
            <a:r>
              <a:rPr lang="en-US" dirty="0" err="1"/>
              <a:t>ruča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pritki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kombinira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hr-HR" dirty="0"/>
              <a:t>njihanja</a:t>
            </a:r>
            <a:r>
              <a:rPr lang="en-US" dirty="0"/>
              <a:t>, </a:t>
            </a:r>
            <a:r>
              <a:rPr lang="en-US" dirty="0" err="1"/>
              <a:t>stojevi</a:t>
            </a:r>
            <a:r>
              <a:rPr lang="en-US" dirty="0"/>
              <a:t>, </a:t>
            </a:r>
            <a:r>
              <a:rPr lang="en-US" dirty="0" err="1"/>
              <a:t>salta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okreti</a:t>
            </a:r>
            <a:r>
              <a:rPr lang="en-US" dirty="0"/>
              <a:t>, a </a:t>
            </a:r>
            <a:r>
              <a:rPr lang="en-US" dirty="0" err="1"/>
              <a:t>vježba</a:t>
            </a:r>
            <a:r>
              <a:rPr lang="en-US" dirty="0"/>
              <a:t> mora </a:t>
            </a:r>
            <a:r>
              <a:rPr lang="en-US" dirty="0" err="1"/>
              <a:t>završiti</a:t>
            </a:r>
            <a:r>
              <a:rPr lang="en-US" dirty="0"/>
              <a:t> </a:t>
            </a:r>
            <a:r>
              <a:rPr lang="en-US" dirty="0" err="1"/>
              <a:t>akrobatskim</a:t>
            </a:r>
            <a:r>
              <a:rPr lang="en-US" dirty="0"/>
              <a:t> </a:t>
            </a:r>
            <a:r>
              <a:rPr lang="en-US" dirty="0" err="1"/>
              <a:t>saskokom</a:t>
            </a:r>
            <a:r>
              <a:rPr lang="en-US" dirty="0"/>
              <a:t> s </a:t>
            </a:r>
            <a:r>
              <a:rPr lang="en-US" dirty="0" err="1"/>
              <a:t>razboja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doskokom</a:t>
            </a:r>
            <a:r>
              <a:rPr lang="en-US" dirty="0"/>
              <a:t>.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Preč</a:t>
            </a:r>
            <a:r>
              <a:rPr lang="hr-HR" b="1" dirty="0">
                <a:solidFill>
                  <a:srgbClr val="0070C0"/>
                </a:solidFill>
              </a:rPr>
              <a:t>a</a:t>
            </a:r>
            <a:r>
              <a:rPr lang="en-US" dirty="0"/>
              <a:t> </a:t>
            </a:r>
            <a:r>
              <a:rPr lang="hr-HR" dirty="0"/>
              <a:t>(</a:t>
            </a:r>
            <a:r>
              <a:rPr lang="en-US" dirty="0" err="1"/>
              <a:t>vratilo</a:t>
            </a:r>
            <a:r>
              <a:rPr lang="hr-HR" dirty="0"/>
              <a:t>)</a:t>
            </a:r>
            <a:r>
              <a:rPr lang="en-US" dirty="0"/>
              <a:t> </a:t>
            </a:r>
            <a:r>
              <a:rPr lang="hr-HR" dirty="0"/>
              <a:t>je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hr-HR" dirty="0"/>
              <a:t>metalna </a:t>
            </a:r>
            <a:r>
              <a:rPr lang="en-US" dirty="0" err="1"/>
              <a:t>pritk</a:t>
            </a:r>
            <a:r>
              <a:rPr lang="hr-HR" dirty="0"/>
              <a:t>a</a:t>
            </a:r>
            <a:r>
              <a:rPr lang="en-US" dirty="0"/>
              <a:t> </a:t>
            </a:r>
            <a:r>
              <a:rPr lang="en-US" dirty="0" err="1"/>
              <a:t>postavljena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od 275 cm, </a:t>
            </a:r>
            <a:r>
              <a:rPr lang="hr-HR" dirty="0"/>
              <a:t>širine</a:t>
            </a:r>
            <a:r>
              <a:rPr lang="en-US" dirty="0"/>
              <a:t> 240 cm. </a:t>
            </a:r>
            <a:r>
              <a:rPr lang="en-US" dirty="0" err="1"/>
              <a:t>Gimnastičar</a:t>
            </a:r>
            <a:r>
              <a:rPr lang="en-US" dirty="0"/>
              <a:t> mora </a:t>
            </a:r>
            <a:r>
              <a:rPr lang="en-US" dirty="0" err="1"/>
              <a:t>pokazati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hvata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izvedbe</a:t>
            </a:r>
            <a:r>
              <a:rPr lang="en-US" dirty="0"/>
              <a:t>, </a:t>
            </a:r>
            <a:r>
              <a:rPr lang="en-US" dirty="0" err="1"/>
              <a:t>pokrete</a:t>
            </a:r>
            <a:r>
              <a:rPr lang="en-US" dirty="0"/>
              <a:t> </a:t>
            </a:r>
            <a:r>
              <a:rPr lang="en-US" dirty="0" err="1"/>
              <a:t>njihanja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naprijed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unazad</a:t>
            </a:r>
            <a:r>
              <a:rPr lang="en-US" dirty="0"/>
              <a:t>,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leta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pušta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/>
              <a:t>hvata</a:t>
            </a:r>
            <a:r>
              <a:rPr lang="en-US" dirty="0"/>
              <a:t> </a:t>
            </a:r>
            <a:r>
              <a:rPr lang="en-US" dirty="0" err="1"/>
              <a:t>preču</a:t>
            </a:r>
            <a:r>
              <a:rPr lang="en-US" dirty="0"/>
              <a:t>. </a:t>
            </a:r>
            <a:r>
              <a:rPr lang="en-US" dirty="0" err="1"/>
              <a:t>Saskok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sprave</a:t>
            </a:r>
            <a:r>
              <a:rPr lang="en-US" dirty="0"/>
              <a:t> je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cjelokupne</a:t>
            </a:r>
            <a:r>
              <a:rPr lang="en-US" dirty="0"/>
              <a:t> </a:t>
            </a:r>
            <a:r>
              <a:rPr lang="en-US" dirty="0" err="1"/>
              <a:t>izvedbe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je </a:t>
            </a:r>
            <a:r>
              <a:rPr lang="en-US" dirty="0" err="1"/>
              <a:t>akrobatski</a:t>
            </a:r>
            <a:r>
              <a:rPr lang="en-US" dirty="0"/>
              <a:t> element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izgleda</a:t>
            </a:r>
            <a:r>
              <a:rPr lang="en-US" dirty="0"/>
              <a:t> </a:t>
            </a:r>
            <a:r>
              <a:rPr lang="en-US" dirty="0" err="1"/>
              <a:t>spektakularno</a:t>
            </a:r>
            <a:r>
              <a:rPr lang="en-US" dirty="0"/>
              <a:t>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CE457E-12FF-4CCD-91DD-7D0CD56C9D1E}"/>
              </a:ext>
            </a:extLst>
          </p:cNvPr>
          <p:cNvSpPr txBox="1">
            <a:spLocks/>
          </p:cNvSpPr>
          <p:nvPr/>
        </p:nvSpPr>
        <p:spPr>
          <a:xfrm>
            <a:off x="391161" y="3129280"/>
            <a:ext cx="9260839" cy="3322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Hrvatski gimnastičari ostvarili su vrlo </a:t>
            </a:r>
            <a:r>
              <a:rPr lang="en-US" dirty="0" err="1"/>
              <a:t>značajn</a:t>
            </a:r>
            <a:r>
              <a:rPr lang="hr-HR" dirty="0"/>
              <a:t>e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hr-HR" dirty="0"/>
              <a:t>e</a:t>
            </a:r>
            <a:r>
              <a:rPr lang="en-US" dirty="0"/>
              <a:t>.</a:t>
            </a:r>
            <a:endParaRPr lang="hr-HR" dirty="0"/>
          </a:p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Filip </a:t>
            </a:r>
            <a:r>
              <a:rPr lang="en-US" dirty="0" err="1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je u </a:t>
            </a:r>
            <a:r>
              <a:rPr lang="en-US" dirty="0" err="1"/>
              <a:t>disciplini</a:t>
            </a:r>
            <a:r>
              <a:rPr lang="en-US" dirty="0"/>
              <a:t> </a:t>
            </a:r>
            <a:r>
              <a:rPr lang="en-US" dirty="0" err="1"/>
              <a:t>konj</a:t>
            </a:r>
            <a:r>
              <a:rPr lang="en-US" dirty="0"/>
              <a:t> s </a:t>
            </a:r>
            <a:r>
              <a:rPr lang="en-US" dirty="0" err="1"/>
              <a:t>hvataljkama</a:t>
            </a:r>
            <a:r>
              <a:rPr lang="en-US" dirty="0"/>
              <a:t> </a:t>
            </a:r>
            <a:r>
              <a:rPr lang="en-US" dirty="0" err="1"/>
              <a:t>osvojio</a:t>
            </a:r>
            <a:r>
              <a:rPr lang="en-US" dirty="0"/>
              <a:t> tri </a:t>
            </a:r>
            <a:r>
              <a:rPr lang="en-US" dirty="0" err="1"/>
              <a:t>srebrne</a:t>
            </a:r>
            <a:r>
              <a:rPr lang="en-US" dirty="0"/>
              <a:t> </a:t>
            </a:r>
            <a:r>
              <a:rPr lang="en-US" dirty="0" err="1"/>
              <a:t>medalje</a:t>
            </a:r>
            <a:r>
              <a:rPr lang="en-US" dirty="0"/>
              <a:t> (</a:t>
            </a:r>
            <a:r>
              <a:rPr lang="hr-HR" dirty="0"/>
              <a:t>E</a:t>
            </a:r>
            <a:r>
              <a:rPr lang="en-US" dirty="0" err="1"/>
              <a:t>uropsko</a:t>
            </a:r>
            <a:r>
              <a:rPr lang="en-US" dirty="0"/>
              <a:t> </a:t>
            </a:r>
            <a:r>
              <a:rPr lang="en-US" dirty="0" err="1"/>
              <a:t>prvenstvo</a:t>
            </a:r>
            <a:r>
              <a:rPr lang="en-US" dirty="0"/>
              <a:t> 2008., OI 2008., </a:t>
            </a:r>
            <a:r>
              <a:rPr lang="hr-HR" dirty="0"/>
              <a:t>S</a:t>
            </a:r>
            <a:r>
              <a:rPr lang="en-US" dirty="0" err="1"/>
              <a:t>vjetsko</a:t>
            </a:r>
            <a:r>
              <a:rPr lang="en-US" dirty="0"/>
              <a:t> </a:t>
            </a:r>
            <a:r>
              <a:rPr lang="en-US" dirty="0" err="1"/>
              <a:t>prvenstvo</a:t>
            </a:r>
            <a:r>
              <a:rPr lang="en-US" dirty="0"/>
              <a:t> 2014.)</a:t>
            </a:r>
            <a:r>
              <a:rPr lang="hr-HR" dirty="0"/>
              <a:t>;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srebrnu</a:t>
            </a:r>
            <a:r>
              <a:rPr lang="en-US" dirty="0"/>
              <a:t> </a:t>
            </a:r>
            <a:r>
              <a:rPr lang="en-US" dirty="0" err="1"/>
              <a:t>medalju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parteru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Mediteranskim</a:t>
            </a:r>
            <a:r>
              <a:rPr lang="en-US" dirty="0"/>
              <a:t> </a:t>
            </a:r>
            <a:r>
              <a:rPr lang="en-US" dirty="0" err="1"/>
              <a:t>igrama</a:t>
            </a:r>
            <a:r>
              <a:rPr lang="en-US" dirty="0"/>
              <a:t> 2009.</a:t>
            </a:r>
            <a:r>
              <a:rPr lang="hr-HR" dirty="0"/>
              <a:t> godine.</a:t>
            </a:r>
          </a:p>
          <a:p>
            <a:r>
              <a:rPr lang="en-US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Marijo</a:t>
            </a:r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 err="1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Možnik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hr-HR" dirty="0"/>
              <a:t>osvojio je </a:t>
            </a:r>
            <a:r>
              <a:rPr lang="en-US" dirty="0" err="1"/>
              <a:t>srebrnu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zlatnu</a:t>
            </a:r>
            <a:r>
              <a:rPr lang="en-US" dirty="0"/>
              <a:t> </a:t>
            </a:r>
            <a:r>
              <a:rPr lang="en-US" dirty="0" err="1"/>
              <a:t>medalju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hr-HR" dirty="0"/>
              <a:t>E</a:t>
            </a:r>
            <a:r>
              <a:rPr lang="en-US" dirty="0" err="1"/>
              <a:t>uropskim</a:t>
            </a:r>
            <a:r>
              <a:rPr lang="en-US" dirty="0"/>
              <a:t> </a:t>
            </a:r>
            <a:r>
              <a:rPr lang="en-US" dirty="0" err="1"/>
              <a:t>prvenstvima</a:t>
            </a:r>
            <a:r>
              <a:rPr lang="en-US" dirty="0"/>
              <a:t> 2012. </a:t>
            </a:r>
            <a:r>
              <a:rPr lang="en-US" dirty="0" err="1"/>
              <a:t>i</a:t>
            </a:r>
            <a:r>
              <a:rPr lang="en-US" dirty="0"/>
              <a:t> 2015. </a:t>
            </a:r>
            <a:r>
              <a:rPr lang="hr-HR" dirty="0"/>
              <a:t>godine </a:t>
            </a:r>
            <a:r>
              <a:rPr lang="en-US" dirty="0"/>
              <a:t>u </a:t>
            </a:r>
            <a:r>
              <a:rPr lang="en-US" dirty="0" err="1"/>
              <a:t>vježbi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preči</a:t>
            </a:r>
            <a:r>
              <a:rPr lang="hr-HR" dirty="0"/>
              <a:t>;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broncu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svjetskom</a:t>
            </a:r>
            <a:r>
              <a:rPr lang="en-US" dirty="0"/>
              <a:t> </a:t>
            </a:r>
            <a:r>
              <a:rPr lang="en-US" dirty="0" err="1"/>
              <a:t>prvenstvu</a:t>
            </a:r>
            <a:r>
              <a:rPr lang="en-US" dirty="0"/>
              <a:t> 2014. </a:t>
            </a:r>
            <a:r>
              <a:rPr lang="hr-HR" dirty="0"/>
              <a:t>godine.</a:t>
            </a:r>
          </a:p>
          <a:p>
            <a:r>
              <a:rPr lang="hr-HR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 </a:t>
            </a:r>
            <a:r>
              <a:rPr lang="hr-HR" u="sng" dirty="0">
                <a:solidFill>
                  <a:srgbClr val="0070C0"/>
                </a:solidFill>
              </a:rPr>
              <a:t>Seligman </a:t>
            </a:r>
            <a:r>
              <a:rPr lang="en-US" dirty="0"/>
              <a:t>je u </a:t>
            </a:r>
            <a:r>
              <a:rPr lang="en-US" dirty="0" err="1"/>
              <a:t>disciplini</a:t>
            </a:r>
            <a:r>
              <a:rPr lang="en-US" dirty="0"/>
              <a:t> </a:t>
            </a:r>
            <a:r>
              <a:rPr lang="en-US" dirty="0" err="1"/>
              <a:t>konj</a:t>
            </a:r>
            <a:r>
              <a:rPr lang="en-US" dirty="0"/>
              <a:t> s </a:t>
            </a:r>
            <a:r>
              <a:rPr lang="en-US" dirty="0" err="1"/>
              <a:t>hvataljkama</a:t>
            </a:r>
            <a:r>
              <a:rPr lang="en-US" dirty="0"/>
              <a:t> </a:t>
            </a:r>
            <a:r>
              <a:rPr lang="en-US" dirty="0" err="1"/>
              <a:t>osvojio</a:t>
            </a:r>
            <a:r>
              <a:rPr lang="en-US" dirty="0"/>
              <a:t> </a:t>
            </a:r>
            <a:r>
              <a:rPr lang="en-US" dirty="0" err="1"/>
              <a:t>srebrn</a:t>
            </a:r>
            <a:r>
              <a:rPr lang="hr-HR" dirty="0"/>
              <a:t>u</a:t>
            </a:r>
            <a:r>
              <a:rPr lang="en-US" dirty="0"/>
              <a:t> </a:t>
            </a:r>
            <a:r>
              <a:rPr lang="en-US" dirty="0" err="1"/>
              <a:t>medalj</a:t>
            </a:r>
            <a:r>
              <a:rPr lang="hr-HR" dirty="0"/>
              <a:t>u na E</a:t>
            </a:r>
            <a:r>
              <a:rPr lang="en-US" dirty="0" err="1"/>
              <a:t>uropsko</a:t>
            </a:r>
            <a:r>
              <a:rPr lang="hr-HR" dirty="0"/>
              <a:t>m</a:t>
            </a:r>
            <a:r>
              <a:rPr lang="en-US" dirty="0"/>
              <a:t> </a:t>
            </a:r>
            <a:r>
              <a:rPr lang="en-US" dirty="0" err="1"/>
              <a:t>prvenstv</a:t>
            </a:r>
            <a:r>
              <a:rPr lang="hr-HR" dirty="0"/>
              <a:t>u</a:t>
            </a:r>
            <a:r>
              <a:rPr lang="en-US" dirty="0"/>
              <a:t> 20</a:t>
            </a:r>
            <a:r>
              <a:rPr lang="hr-HR" dirty="0"/>
              <a:t>1</a:t>
            </a:r>
            <a:r>
              <a:rPr lang="en-US" dirty="0"/>
              <a:t>8.</a:t>
            </a:r>
            <a:r>
              <a:rPr lang="hr-HR" dirty="0"/>
              <a:t> godine.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Tin </a:t>
            </a:r>
            <a:r>
              <a:rPr lang="en-US" dirty="0" err="1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Srbić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hr-HR" dirty="0"/>
              <a:t>je osvojio </a:t>
            </a:r>
            <a:r>
              <a:rPr lang="en-US" dirty="0" err="1"/>
              <a:t>zlatnu</a:t>
            </a:r>
            <a:r>
              <a:rPr lang="hr-HR" dirty="0"/>
              <a:t> medalju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hr-HR" dirty="0"/>
              <a:t>S</a:t>
            </a:r>
            <a:r>
              <a:rPr lang="en-US" dirty="0" err="1"/>
              <a:t>vjetskom</a:t>
            </a:r>
            <a:r>
              <a:rPr lang="en-US" dirty="0"/>
              <a:t> </a:t>
            </a:r>
            <a:r>
              <a:rPr lang="en-US" dirty="0" err="1"/>
              <a:t>prvenstvu</a:t>
            </a:r>
            <a:r>
              <a:rPr lang="en-US" dirty="0"/>
              <a:t> 2017. </a:t>
            </a:r>
            <a:r>
              <a:rPr lang="hr-HR" dirty="0"/>
              <a:t>i </a:t>
            </a:r>
            <a:r>
              <a:rPr lang="en-US" dirty="0" err="1"/>
              <a:t>srebrnu</a:t>
            </a:r>
            <a:r>
              <a:rPr lang="hr-HR" dirty="0"/>
              <a:t> medalju </a:t>
            </a:r>
            <a:r>
              <a:rPr lang="en-US" dirty="0"/>
              <a:t>2019.</a:t>
            </a:r>
            <a:r>
              <a:rPr lang="hr-HR" dirty="0"/>
              <a:t>;</a:t>
            </a:r>
            <a:r>
              <a:rPr lang="en-US" dirty="0"/>
              <a:t> </a:t>
            </a:r>
            <a:r>
              <a:rPr lang="hr-HR" dirty="0"/>
              <a:t>te</a:t>
            </a:r>
            <a:r>
              <a:rPr lang="en-US" dirty="0"/>
              <a:t> </a:t>
            </a:r>
            <a:r>
              <a:rPr lang="en-US" dirty="0" err="1"/>
              <a:t>srebro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hr-HR" dirty="0"/>
              <a:t>E</a:t>
            </a:r>
            <a:r>
              <a:rPr lang="en-US" dirty="0" err="1"/>
              <a:t>uropskome</a:t>
            </a:r>
            <a:r>
              <a:rPr lang="en-US" dirty="0"/>
              <a:t> </a:t>
            </a:r>
            <a:r>
              <a:rPr lang="en-US" dirty="0" err="1"/>
              <a:t>prvenstvu</a:t>
            </a:r>
            <a:r>
              <a:rPr lang="en-US" dirty="0"/>
              <a:t> 2019.</a:t>
            </a:r>
            <a:r>
              <a:rPr lang="hr-HR" dirty="0"/>
              <a:t> godine u vježbi na preči.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2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7EE5-311E-4827-A98B-E0AEE4C9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87" y="398383"/>
            <a:ext cx="5411153" cy="644525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rgbClr val="00B0F0"/>
                </a:solidFill>
              </a:rPr>
              <a:t>Ženska sportska gimnastika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779B-D21B-4A50-8723-B276EB34D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89092"/>
            <a:ext cx="9498330" cy="538333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Natjecateljski</a:t>
            </a:r>
            <a:r>
              <a:rPr lang="en-US" dirty="0"/>
              <a:t> program za </a:t>
            </a:r>
            <a:r>
              <a:rPr lang="hr-HR" dirty="0"/>
              <a:t>žene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hr-HR" dirty="0"/>
              <a:t>4</a:t>
            </a:r>
            <a:r>
              <a:rPr lang="en-US" dirty="0"/>
              <a:t> </a:t>
            </a:r>
            <a:r>
              <a:rPr lang="en-US" dirty="0" err="1"/>
              <a:t>izvedb</a:t>
            </a:r>
            <a:r>
              <a:rPr lang="hr-HR" dirty="0"/>
              <a:t>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hr-HR" dirty="0"/>
              <a:t>4</a:t>
            </a:r>
            <a:r>
              <a:rPr lang="en-US" dirty="0"/>
              <a:t> </a:t>
            </a:r>
            <a:r>
              <a:rPr lang="en-US" dirty="0" err="1"/>
              <a:t>sprav</a:t>
            </a:r>
            <a:r>
              <a:rPr lang="hr-HR" dirty="0"/>
              <a:t>e:</a:t>
            </a:r>
            <a:r>
              <a:rPr lang="en-US" dirty="0"/>
              <a:t> </a:t>
            </a:r>
            <a:r>
              <a:rPr lang="hr-HR" dirty="0"/>
              <a:t>preskoka</a:t>
            </a:r>
            <a:r>
              <a:rPr lang="en-US" dirty="0"/>
              <a:t>,</a:t>
            </a:r>
            <a:r>
              <a:rPr lang="hr-HR" dirty="0"/>
              <a:t> vježbe na </a:t>
            </a:r>
            <a:r>
              <a:rPr lang="en-US" dirty="0" err="1"/>
              <a:t>dvovisinsk</a:t>
            </a:r>
            <a:r>
              <a:rPr lang="hr-HR" dirty="0"/>
              <a:t>im ručama</a:t>
            </a:r>
            <a:r>
              <a:rPr lang="en-US" dirty="0"/>
              <a:t>, </a:t>
            </a:r>
            <a:r>
              <a:rPr lang="hr-HR" dirty="0"/>
              <a:t>vježbe na </a:t>
            </a:r>
            <a:r>
              <a:rPr lang="en-US" dirty="0" err="1"/>
              <a:t>gred</a:t>
            </a:r>
            <a:r>
              <a:rPr lang="hr-HR" dirty="0"/>
              <a:t>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hr-HR" dirty="0"/>
              <a:t>vježbe na tlu.</a:t>
            </a:r>
            <a:r>
              <a:rPr lang="en-US" dirty="0"/>
              <a:t> </a:t>
            </a:r>
            <a:endParaRPr lang="hr-HR" dirty="0"/>
          </a:p>
          <a:p>
            <a:r>
              <a:rPr lang="hr-HR" b="1" dirty="0">
                <a:solidFill>
                  <a:srgbClr val="00B0F0"/>
                </a:solidFill>
              </a:rPr>
              <a:t>P</a:t>
            </a:r>
            <a:r>
              <a:rPr lang="en-US" b="1" dirty="0" err="1">
                <a:solidFill>
                  <a:srgbClr val="00B0F0"/>
                </a:solidFill>
              </a:rPr>
              <a:t>reskok</a:t>
            </a:r>
            <a:r>
              <a:rPr lang="en-US" b="1" dirty="0"/>
              <a:t> </a:t>
            </a:r>
            <a:r>
              <a:rPr lang="en-US" dirty="0"/>
              <a:t>je 1.25 </a:t>
            </a:r>
            <a:r>
              <a:rPr lang="en-US" dirty="0" err="1"/>
              <a:t>metera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; </a:t>
            </a:r>
            <a:r>
              <a:rPr lang="en-US" dirty="0" err="1"/>
              <a:t>postavljen</a:t>
            </a:r>
            <a:r>
              <a:rPr lang="en-US" dirty="0"/>
              <a:t> je </a:t>
            </a:r>
            <a:r>
              <a:rPr lang="en-US" dirty="0" err="1"/>
              <a:t>okomito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tlo</a:t>
            </a:r>
            <a:r>
              <a:rPr lang="en-US" dirty="0"/>
              <a:t>, </a:t>
            </a:r>
            <a:r>
              <a:rPr lang="en-US" dirty="0" err="1"/>
              <a:t>odskočna</a:t>
            </a:r>
            <a:r>
              <a:rPr lang="en-US" dirty="0"/>
              <a:t> </a:t>
            </a:r>
            <a:r>
              <a:rPr lang="en-US" dirty="0" err="1"/>
              <a:t>daska</a:t>
            </a:r>
            <a:r>
              <a:rPr lang="en-US" dirty="0"/>
              <a:t> </a:t>
            </a:r>
            <a:r>
              <a:rPr lang="en-US" dirty="0" err="1"/>
              <a:t>smještena</a:t>
            </a:r>
            <a:r>
              <a:rPr lang="en-US" dirty="0"/>
              <a:t> je </a:t>
            </a:r>
            <a:r>
              <a:rPr lang="en-US" dirty="0" err="1"/>
              <a:t>ispred</a:t>
            </a:r>
            <a:r>
              <a:rPr lang="en-US" dirty="0"/>
              <a:t> </a:t>
            </a:r>
            <a:r>
              <a:rPr lang="hr-HR" dirty="0"/>
              <a:t>sprave</a:t>
            </a:r>
            <a:r>
              <a:rPr lang="en-US" dirty="0"/>
              <a:t>. </a:t>
            </a:r>
            <a:r>
              <a:rPr lang="en-US" dirty="0" err="1"/>
              <a:t>Gimnastičarka</a:t>
            </a:r>
            <a:r>
              <a:rPr lang="en-US" dirty="0"/>
              <a:t> </a:t>
            </a:r>
            <a:r>
              <a:rPr lang="en-US" dirty="0" err="1"/>
              <a:t>izvodi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preskoka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ocjenjuju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prosjek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skoka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konačnu</a:t>
            </a:r>
            <a:r>
              <a:rPr lang="en-US" dirty="0"/>
              <a:t> </a:t>
            </a:r>
            <a:r>
              <a:rPr lang="en-US" dirty="0" err="1"/>
              <a:t>ocijenu</a:t>
            </a:r>
            <a:r>
              <a:rPr lang="en-US" dirty="0"/>
              <a:t>. </a:t>
            </a:r>
            <a:endParaRPr lang="hr-HR" dirty="0"/>
          </a:p>
          <a:p>
            <a:r>
              <a:rPr lang="en-US" b="1" dirty="0" err="1">
                <a:solidFill>
                  <a:srgbClr val="00B0F0"/>
                </a:solidFill>
              </a:rPr>
              <a:t>Dvovisinske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ruče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dirty="0" err="1"/>
              <a:t>sastoje</a:t>
            </a:r>
            <a:r>
              <a:rPr lang="en-US" dirty="0"/>
              <a:t> se od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drvene</a:t>
            </a:r>
            <a:r>
              <a:rPr lang="en-US" dirty="0"/>
              <a:t> </a:t>
            </a:r>
            <a:r>
              <a:rPr lang="en-US" dirty="0" err="1"/>
              <a:t>pritke</a:t>
            </a:r>
            <a:r>
              <a:rPr lang="en-US" dirty="0"/>
              <a:t>, </a:t>
            </a:r>
            <a:r>
              <a:rPr lang="en-US" dirty="0" err="1"/>
              <a:t>učvršćene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vertikalnim</a:t>
            </a:r>
            <a:r>
              <a:rPr lang="en-US" dirty="0"/>
              <a:t> </a:t>
            </a:r>
            <a:r>
              <a:rPr lang="en-US" dirty="0" err="1"/>
              <a:t>metalnim</a:t>
            </a:r>
            <a:r>
              <a:rPr lang="en-US" dirty="0"/>
              <a:t> </a:t>
            </a:r>
            <a:r>
              <a:rPr lang="en-US" dirty="0" err="1"/>
              <a:t>potporama</a:t>
            </a:r>
            <a:r>
              <a:rPr lang="en-US" dirty="0"/>
              <a:t>. </a:t>
            </a:r>
            <a:r>
              <a:rPr lang="en-US" dirty="0" err="1"/>
              <a:t>Donja</a:t>
            </a:r>
            <a:r>
              <a:rPr lang="en-US" dirty="0"/>
              <a:t> </a:t>
            </a:r>
            <a:r>
              <a:rPr lang="en-US" dirty="0" err="1"/>
              <a:t>pritka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od 1.61 m, a </a:t>
            </a:r>
            <a:r>
              <a:rPr lang="en-US" dirty="0" err="1"/>
              <a:t>gornja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2.41 m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tla</a:t>
            </a:r>
            <a:r>
              <a:rPr lang="en-US" dirty="0"/>
              <a:t>. </a:t>
            </a:r>
            <a:r>
              <a:rPr lang="en-US" dirty="0" err="1"/>
              <a:t>Pritke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udaljene</a:t>
            </a:r>
            <a:r>
              <a:rPr lang="en-US" dirty="0"/>
              <a:t> od 130 do 180 cm</a:t>
            </a:r>
            <a:r>
              <a:rPr lang="hr-HR" dirty="0"/>
              <a:t>, a</a:t>
            </a:r>
            <a:r>
              <a:rPr lang="en-US" dirty="0"/>
              <a:t> </a:t>
            </a:r>
            <a:r>
              <a:rPr lang="en-US" dirty="0" err="1"/>
              <a:t>dužina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240 cm. </a:t>
            </a:r>
            <a:r>
              <a:rPr lang="en-US" dirty="0" err="1"/>
              <a:t>Izvode</a:t>
            </a:r>
            <a:r>
              <a:rPr lang="en-US" dirty="0"/>
              <a:t> se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zamaha</a:t>
            </a:r>
            <a:r>
              <a:rPr lang="en-US" dirty="0"/>
              <a:t>, </a:t>
            </a:r>
            <a:r>
              <a:rPr lang="en-US" dirty="0" err="1"/>
              <a:t>kovrtljaji</a:t>
            </a:r>
            <a:r>
              <a:rPr lang="en-US" dirty="0"/>
              <a:t>, </a:t>
            </a:r>
            <a:r>
              <a:rPr lang="en-US" dirty="0" err="1"/>
              <a:t>stojevi</a:t>
            </a:r>
            <a:r>
              <a:rPr lang="en-US" dirty="0"/>
              <a:t>, </a:t>
            </a:r>
            <a:r>
              <a:rPr lang="en-US" dirty="0" err="1"/>
              <a:t>prelazi</a:t>
            </a:r>
            <a:r>
              <a:rPr lang="en-US" dirty="0"/>
              <a:t> s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pritke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,</a:t>
            </a:r>
            <a:r>
              <a:rPr lang="hr-HR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hr-HR" dirty="0"/>
              <a:t>i</a:t>
            </a:r>
            <a:r>
              <a:rPr lang="en-US" dirty="0"/>
              <a:t> element</a:t>
            </a:r>
            <a:r>
              <a:rPr lang="hr-HR" dirty="0"/>
              <a:t>i</a:t>
            </a:r>
            <a:r>
              <a:rPr lang="en-US" dirty="0"/>
              <a:t> </a:t>
            </a:r>
            <a:r>
              <a:rPr lang="en-US" dirty="0" err="1"/>
              <a:t>leta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</a:t>
            </a:r>
            <a:endParaRPr lang="hr-HR" dirty="0"/>
          </a:p>
          <a:p>
            <a:r>
              <a:rPr lang="en-US" b="1" dirty="0" err="1">
                <a:solidFill>
                  <a:srgbClr val="00B0F0"/>
                </a:solidFill>
              </a:rPr>
              <a:t>Greda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široka</a:t>
            </a:r>
            <a:r>
              <a:rPr lang="en-US" dirty="0">
                <a:solidFill>
                  <a:schemeClr val="tx1"/>
                </a:solidFill>
              </a:rPr>
              <a:t> 10 cm, </a:t>
            </a:r>
            <a:r>
              <a:rPr lang="en-US" dirty="0" err="1">
                <a:solidFill>
                  <a:schemeClr val="tx1"/>
                </a:solidFill>
              </a:rPr>
              <a:t>dugačka</a:t>
            </a:r>
            <a:r>
              <a:rPr lang="en-US" dirty="0">
                <a:solidFill>
                  <a:schemeClr val="tx1"/>
                </a:solidFill>
              </a:rPr>
              <a:t> 5 m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visoka</a:t>
            </a:r>
            <a:r>
              <a:rPr lang="en-US" dirty="0">
                <a:solidFill>
                  <a:schemeClr val="tx1"/>
                </a:solidFill>
              </a:rPr>
              <a:t> 125 cm. </a:t>
            </a:r>
            <a:r>
              <a:rPr lang="en-US" dirty="0" err="1">
                <a:solidFill>
                  <a:schemeClr val="tx1"/>
                </a:solidFill>
              </a:rPr>
              <a:t>Vježbe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moraju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sadržavati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različite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akrobatske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ritmičke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elemente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izdržaje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itd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Gimnastičarka</a:t>
            </a:r>
            <a:r>
              <a:rPr lang="en-US" dirty="0">
                <a:solidFill>
                  <a:schemeClr val="tx1"/>
                </a:solidFill>
              </a:rPr>
              <a:t> mora </a:t>
            </a:r>
            <a:r>
              <a:rPr lang="en-US" dirty="0" err="1">
                <a:solidFill>
                  <a:schemeClr val="tx1"/>
                </a:solidFill>
              </a:rPr>
              <a:t>koristiti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čitavu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duljinu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sprave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istovremeno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pokazuje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eleganciju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gibljivost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sigurnost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izvedbi</a:t>
            </a:r>
            <a:r>
              <a:rPr lang="en-US" dirty="0">
                <a:solidFill>
                  <a:schemeClr val="tx1"/>
                </a:solidFill>
              </a:rPr>
              <a:t>, u </a:t>
            </a:r>
            <a:r>
              <a:rPr lang="en-US" dirty="0" err="1">
                <a:solidFill>
                  <a:schemeClr val="tx1"/>
                </a:solidFill>
              </a:rPr>
              <a:t>dozvoljenom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vremenu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iznosi</a:t>
            </a:r>
            <a:r>
              <a:rPr lang="en-US" dirty="0">
                <a:solidFill>
                  <a:schemeClr val="tx1"/>
                </a:solidFill>
              </a:rPr>
              <a:t> 1 </a:t>
            </a:r>
            <a:r>
              <a:rPr lang="en-US" dirty="0" err="1">
                <a:solidFill>
                  <a:schemeClr val="tx1"/>
                </a:solidFill>
              </a:rPr>
              <a:t>minutu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30 </a:t>
            </a:r>
            <a:r>
              <a:rPr lang="en-US" dirty="0" err="1">
                <a:solidFill>
                  <a:schemeClr val="tx1"/>
                </a:solidFill>
              </a:rPr>
              <a:t>sekundi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hr-HR" dirty="0">
                <a:solidFill>
                  <a:schemeClr val="tx1"/>
                </a:solidFill>
              </a:rPr>
              <a:t>U </a:t>
            </a:r>
            <a:r>
              <a:rPr lang="hr-HR" b="1" dirty="0">
                <a:solidFill>
                  <a:srgbClr val="00B0F0"/>
                </a:solidFill>
              </a:rPr>
              <a:t>vježi na tlu </a:t>
            </a:r>
            <a:r>
              <a:rPr lang="hr-HR" dirty="0">
                <a:solidFill>
                  <a:schemeClr val="tx1"/>
                </a:solidFill>
              </a:rPr>
              <a:t>g</a:t>
            </a:r>
            <a:r>
              <a:rPr lang="en-US" dirty="0" err="1">
                <a:solidFill>
                  <a:schemeClr val="tx1"/>
                </a:solidFill>
              </a:rPr>
              <a:t>imnastičarke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kombiniraju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plesne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pokrete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akrobatske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elemente</a:t>
            </a:r>
            <a:r>
              <a:rPr lang="hr-HR" dirty="0">
                <a:solidFill>
                  <a:schemeClr val="tx1"/>
                </a:solidFill>
              </a:rPr>
              <a:t> i </a:t>
            </a:r>
            <a:r>
              <a:rPr lang="en-US" dirty="0"/>
              <a:t>mora</a:t>
            </a:r>
            <a:r>
              <a:rPr lang="hr-HR" dirty="0"/>
              <a:t>ju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cijelu</a:t>
            </a:r>
            <a:r>
              <a:rPr lang="en-US" dirty="0"/>
              <a:t> </a:t>
            </a:r>
            <a:r>
              <a:rPr lang="en-US" dirty="0" err="1"/>
              <a:t>površinu</a:t>
            </a:r>
            <a:r>
              <a:rPr lang="en-US" dirty="0"/>
              <a:t> </a:t>
            </a:r>
            <a:r>
              <a:rPr lang="en-US" dirty="0" err="1"/>
              <a:t>tla</a:t>
            </a:r>
            <a:r>
              <a:rPr lang="hr-HR" dirty="0"/>
              <a:t>.</a:t>
            </a:r>
            <a:r>
              <a:rPr lang="hr-HR" dirty="0">
                <a:solidFill>
                  <a:schemeClr val="tx1"/>
                </a:solidFill>
              </a:rPr>
              <a:t> V</a:t>
            </a:r>
            <a:r>
              <a:rPr lang="en-US" dirty="0" err="1">
                <a:solidFill>
                  <a:schemeClr val="tx1"/>
                </a:solidFill>
              </a:rPr>
              <a:t>ježba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traj</a:t>
            </a:r>
            <a:r>
              <a:rPr lang="hr-HR" dirty="0">
                <a:solidFill>
                  <a:schemeClr val="tx1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od 70 do 90 </a:t>
            </a:r>
            <a:r>
              <a:rPr lang="en-US" dirty="0" err="1">
                <a:solidFill>
                  <a:schemeClr val="tx1"/>
                </a:solidFill>
              </a:rPr>
              <a:t>sekundi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glazbenu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pratnju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parteru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veličine</a:t>
            </a:r>
            <a:r>
              <a:rPr lang="en-US" dirty="0">
                <a:solidFill>
                  <a:schemeClr val="tx1"/>
                </a:solidFill>
              </a:rPr>
              <a:t> 12×12 m. </a:t>
            </a:r>
            <a:r>
              <a:rPr lang="en-US" dirty="0" err="1">
                <a:solidFill>
                  <a:schemeClr val="tx1"/>
                </a:solidFill>
              </a:rPr>
              <a:t>Individualnost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originalnost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sigurnost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izvedbi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artističnost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tokom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cijele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vježbe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ključni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faktori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utječu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visinu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konačne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ocijene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hr-HR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0D9EF-FB3F-4F2F-8B10-ADE81D0233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97332"/>
            <a:ext cx="175357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0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7EE5-311E-4827-A98B-E0AEE4C9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683" y="407499"/>
            <a:ext cx="5411153" cy="644525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rgbClr val="7030A0"/>
                </a:solidFill>
              </a:rPr>
              <a:t>Ritmička gimnastika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B1BA8F-5885-454D-8A4D-9D0B41BFB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1" y="179602"/>
            <a:ext cx="1753574" cy="1080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9F7A4E7-8F66-4F50-B29E-BACE6178F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17" y="1152287"/>
            <a:ext cx="9550400" cy="5541815"/>
          </a:xfrm>
        </p:spPr>
        <p:txBody>
          <a:bodyPr>
            <a:noAutofit/>
          </a:bodyPr>
          <a:lstStyle/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graciozni</a:t>
            </a:r>
            <a:r>
              <a:rPr lang="en-US" dirty="0"/>
              <a:t> </a:t>
            </a:r>
            <a:r>
              <a:rPr lang="en-US" dirty="0" err="1"/>
              <a:t>ob</a:t>
            </a:r>
            <a:r>
              <a:rPr lang="en-US" b="1" dirty="0" err="1"/>
              <a:t>l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gimnastike</a:t>
            </a:r>
            <a:r>
              <a:rPr lang="en-US" dirty="0"/>
              <a:t> </a:t>
            </a:r>
            <a:r>
              <a:rPr lang="en-US" dirty="0" err="1"/>
              <a:t>pojavio</a:t>
            </a:r>
            <a:r>
              <a:rPr lang="hr-HR" dirty="0"/>
              <a:t> se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19</a:t>
            </a:r>
            <a:r>
              <a:rPr lang="hr-HR" dirty="0"/>
              <a:t>.</a:t>
            </a:r>
            <a:r>
              <a:rPr lang="en-US" dirty="0"/>
              <a:t>-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početkom</a:t>
            </a:r>
            <a:r>
              <a:rPr lang="en-US" dirty="0"/>
              <a:t> 20</a:t>
            </a:r>
            <a:r>
              <a:rPr lang="hr-HR" dirty="0"/>
              <a:t>.</a:t>
            </a:r>
            <a:r>
              <a:rPr lang="en-US" dirty="0"/>
              <a:t>-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stoljeća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izražavanja</a:t>
            </a:r>
            <a:r>
              <a:rPr lang="en-US" dirty="0"/>
              <a:t> </a:t>
            </a:r>
            <a:r>
              <a:rPr lang="en-US" dirty="0" err="1"/>
              <a:t>pokreta</a:t>
            </a:r>
            <a:r>
              <a:rPr lang="en-US" dirty="0"/>
              <a:t>.</a:t>
            </a:r>
            <a:r>
              <a:rPr lang="hr-HR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olimpijske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odvojena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 </a:t>
            </a:r>
            <a:r>
              <a:rPr lang="en-US" dirty="0" err="1"/>
              <a:t>uvedena</a:t>
            </a:r>
            <a:r>
              <a:rPr lang="en-US" dirty="0"/>
              <a:t> </a:t>
            </a:r>
            <a:r>
              <a:rPr lang="en-US" dirty="0" err="1"/>
              <a:t>ritmička</a:t>
            </a:r>
            <a:r>
              <a:rPr lang="en-US" dirty="0"/>
              <a:t> </a:t>
            </a:r>
            <a:r>
              <a:rPr lang="en-US" dirty="0" err="1"/>
              <a:t>gimnastika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održane</a:t>
            </a:r>
            <a:r>
              <a:rPr lang="en-US" dirty="0"/>
              <a:t> 1984. u Los </a:t>
            </a:r>
            <a:r>
              <a:rPr lang="en-US" dirty="0" err="1"/>
              <a:t>Angelesu</a:t>
            </a:r>
            <a:r>
              <a:rPr lang="en-US" dirty="0"/>
              <a:t> (SAD).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se </a:t>
            </a:r>
            <a:r>
              <a:rPr lang="en-US" dirty="0" err="1"/>
              <a:t>natječu</a:t>
            </a:r>
            <a:r>
              <a:rPr lang="en-US" dirty="0"/>
              <a:t> u </a:t>
            </a:r>
            <a:r>
              <a:rPr lang="en-US" dirty="0" err="1"/>
              <a:t>ritmičkoj</a:t>
            </a:r>
            <a:r>
              <a:rPr lang="en-US" dirty="0"/>
              <a:t> </a:t>
            </a:r>
            <a:r>
              <a:rPr lang="en-US" dirty="0" err="1"/>
              <a:t>gimnastici</a:t>
            </a:r>
            <a:r>
              <a:rPr lang="en-US" dirty="0"/>
              <a:t>, </a:t>
            </a:r>
            <a:r>
              <a:rPr lang="en-US" dirty="0" err="1"/>
              <a:t>iako</a:t>
            </a:r>
            <a:r>
              <a:rPr lang="en-US" dirty="0"/>
              <a:t> u </a:t>
            </a:r>
            <a:r>
              <a:rPr lang="en-US" dirty="0" err="1"/>
              <a:t>Japanu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muškarci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prakticiraju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sport. </a:t>
            </a:r>
            <a:endParaRPr lang="hr-HR" dirty="0"/>
          </a:p>
          <a:p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rutine</a:t>
            </a:r>
            <a:r>
              <a:rPr lang="en-US" dirty="0"/>
              <a:t> </a:t>
            </a:r>
            <a:r>
              <a:rPr lang="en-US" dirty="0" err="1"/>
              <a:t>izvode</a:t>
            </a:r>
            <a:r>
              <a:rPr lang="en-US" dirty="0"/>
              <a:t> se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glazbenu</a:t>
            </a:r>
            <a:r>
              <a:rPr lang="en-US" dirty="0"/>
              <a:t> </a:t>
            </a:r>
            <a:r>
              <a:rPr lang="en-US" dirty="0" err="1"/>
              <a:t>pratnju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instumenata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tlu</a:t>
            </a:r>
            <a:r>
              <a:rPr lang="en-US" dirty="0"/>
              <a:t> s </a:t>
            </a:r>
            <a:r>
              <a:rPr lang="en-US" dirty="0" err="1"/>
              <a:t>tepihom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13x13 m. U </a:t>
            </a:r>
            <a:r>
              <a:rPr lang="en-US" dirty="0" err="1"/>
              <a:t>pravilu</a:t>
            </a:r>
            <a:r>
              <a:rPr lang="en-US" dirty="0"/>
              <a:t> se </a:t>
            </a:r>
            <a:r>
              <a:rPr lang="en-US" dirty="0" err="1"/>
              <a:t>vježba</a:t>
            </a:r>
            <a:r>
              <a:rPr lang="en-US" dirty="0"/>
              <a:t> s </a:t>
            </a:r>
            <a:r>
              <a:rPr lang="en-US" dirty="0" err="1"/>
              <a:t>rekvizitima</a:t>
            </a:r>
            <a:r>
              <a:rPr lang="en-US" dirty="0"/>
              <a:t> - </a:t>
            </a:r>
            <a:r>
              <a:rPr lang="en-US" dirty="0" err="1"/>
              <a:t>izuzetak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mlade</a:t>
            </a:r>
            <a:r>
              <a:rPr lang="en-US" dirty="0"/>
              <a:t> </a:t>
            </a:r>
            <a:r>
              <a:rPr lang="en-US" dirty="0" err="1"/>
              <a:t>vježbačice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grupne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vježbati</a:t>
            </a:r>
            <a:r>
              <a:rPr lang="en-US" dirty="0"/>
              <a:t> bez </a:t>
            </a:r>
            <a:r>
              <a:rPr lang="en-US" dirty="0" err="1"/>
              <a:t>rekvizita</a:t>
            </a:r>
            <a:r>
              <a:rPr lang="en-US" dirty="0"/>
              <a:t>. </a:t>
            </a:r>
            <a:r>
              <a:rPr lang="en-US" dirty="0" err="1"/>
              <a:t>Rekvizitom</a:t>
            </a:r>
            <a:r>
              <a:rPr lang="en-US" dirty="0"/>
              <a:t> se mora </a:t>
            </a:r>
            <a:r>
              <a:rPr lang="en-US" dirty="0" err="1"/>
              <a:t>upravljati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pokreta</a:t>
            </a:r>
            <a:r>
              <a:rPr lang="en-US" dirty="0"/>
              <a:t>, a </a:t>
            </a:r>
            <a:r>
              <a:rPr lang="en-US" dirty="0" err="1"/>
              <a:t>rekviziti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vijača</a:t>
            </a:r>
            <a:r>
              <a:rPr lang="en-US" dirty="0"/>
              <a:t>, </a:t>
            </a:r>
            <a:r>
              <a:rPr lang="en-US" dirty="0" err="1"/>
              <a:t>obruč</a:t>
            </a:r>
            <a:r>
              <a:rPr lang="en-US" dirty="0"/>
              <a:t>, </a:t>
            </a:r>
            <a:r>
              <a:rPr lang="en-US" dirty="0" err="1"/>
              <a:t>lopta</a:t>
            </a:r>
            <a:r>
              <a:rPr lang="en-US" dirty="0"/>
              <a:t>, </a:t>
            </a:r>
            <a:r>
              <a:rPr lang="en-US" dirty="0" err="1"/>
              <a:t>palice</a:t>
            </a:r>
            <a:r>
              <a:rPr lang="en-US" dirty="0"/>
              <a:t> (</a:t>
            </a:r>
            <a:r>
              <a:rPr lang="en-US" dirty="0" err="1"/>
              <a:t>čunjevi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traka</a:t>
            </a:r>
            <a:r>
              <a:rPr lang="en-US" dirty="0"/>
              <a:t>.</a:t>
            </a:r>
          </a:p>
          <a:p>
            <a:r>
              <a:rPr lang="en-US" b="1" dirty="0" err="1">
                <a:solidFill>
                  <a:srgbClr val="7030A0"/>
                </a:solidFill>
              </a:rPr>
              <a:t>Vijača</a:t>
            </a:r>
            <a:r>
              <a:rPr lang="en-US" dirty="0"/>
              <a:t> je </a:t>
            </a:r>
            <a:r>
              <a:rPr lang="en-US" dirty="0" err="1"/>
              <a:t>napravljeno</a:t>
            </a:r>
            <a:r>
              <a:rPr lang="en-US" dirty="0"/>
              <a:t> od </a:t>
            </a:r>
            <a:r>
              <a:rPr lang="en-US" dirty="0" err="1"/>
              <a:t>kudelje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sintetičkih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. </a:t>
            </a:r>
            <a:r>
              <a:rPr lang="en-US" dirty="0" err="1"/>
              <a:t>Njezina</a:t>
            </a:r>
            <a:r>
              <a:rPr lang="en-US" dirty="0"/>
              <a:t> </a:t>
            </a:r>
            <a:r>
              <a:rPr lang="en-US" dirty="0" err="1"/>
              <a:t>duljina</a:t>
            </a:r>
            <a:r>
              <a:rPr lang="en-US" dirty="0"/>
              <a:t> je </a:t>
            </a:r>
            <a:r>
              <a:rPr lang="en-US" dirty="0" err="1"/>
              <a:t>proporcionalna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ritmičarke</a:t>
            </a:r>
            <a:r>
              <a:rPr lang="en-US" dirty="0"/>
              <a:t>,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krajevima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čvorovi</a:t>
            </a:r>
            <a:r>
              <a:rPr lang="en-US" dirty="0"/>
              <a:t>.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izvode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skokovi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preskoci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vijače</a:t>
            </a:r>
            <a:r>
              <a:rPr lang="en-US" dirty="0"/>
              <a:t>, </a:t>
            </a:r>
            <a:r>
              <a:rPr lang="en-US" dirty="0" err="1"/>
              <a:t>rotacije</a:t>
            </a:r>
            <a:r>
              <a:rPr lang="en-US" dirty="0"/>
              <a:t>, </a:t>
            </a:r>
            <a:r>
              <a:rPr lang="en-US" dirty="0" err="1"/>
              <a:t>bacanja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hvatanja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zamasi</a:t>
            </a:r>
            <a:r>
              <a:rPr lang="en-US" dirty="0"/>
              <a:t>. </a:t>
            </a:r>
          </a:p>
          <a:p>
            <a:r>
              <a:rPr lang="en-US" b="1" dirty="0" err="1">
                <a:solidFill>
                  <a:srgbClr val="7030A0"/>
                </a:solidFill>
              </a:rPr>
              <a:t>Obruč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 od </a:t>
            </a:r>
            <a:r>
              <a:rPr lang="en-US" dirty="0" err="1"/>
              <a:t>plastike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drveta</a:t>
            </a:r>
            <a:r>
              <a:rPr lang="en-US" dirty="0"/>
              <a:t>. </a:t>
            </a:r>
            <a:r>
              <a:rPr lang="en-US" dirty="0" err="1"/>
              <a:t>Vanjski</a:t>
            </a:r>
            <a:r>
              <a:rPr lang="en-US" dirty="0"/>
              <a:t> </a:t>
            </a:r>
            <a:r>
              <a:rPr lang="en-US" dirty="0" err="1"/>
              <a:t>dijametar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od 80 do 90 cm, a </a:t>
            </a:r>
            <a:r>
              <a:rPr lang="en-US" dirty="0" err="1"/>
              <a:t>minimalna</a:t>
            </a:r>
            <a:r>
              <a:rPr lang="en-US" dirty="0"/>
              <a:t> </a:t>
            </a:r>
            <a:r>
              <a:rPr lang="en-US" dirty="0" err="1"/>
              <a:t>težina</a:t>
            </a:r>
            <a:r>
              <a:rPr lang="en-US" dirty="0"/>
              <a:t> je 300 g.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izvode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skokovi</a:t>
            </a:r>
            <a:r>
              <a:rPr lang="en-US" dirty="0"/>
              <a:t>, </a:t>
            </a:r>
            <a:r>
              <a:rPr lang="en-US" dirty="0" err="1"/>
              <a:t>okreti</a:t>
            </a:r>
            <a:r>
              <a:rPr lang="en-US" dirty="0"/>
              <a:t>, </a:t>
            </a:r>
            <a:r>
              <a:rPr lang="en-US" dirty="0" err="1"/>
              <a:t>ravnotežni</a:t>
            </a:r>
            <a:r>
              <a:rPr lang="en-US" dirty="0"/>
              <a:t> </a:t>
            </a:r>
            <a:r>
              <a:rPr lang="en-US" dirty="0" err="1"/>
              <a:t>položaji</a:t>
            </a:r>
            <a:r>
              <a:rPr lang="en-US" dirty="0"/>
              <a:t>; </a:t>
            </a:r>
            <a:r>
              <a:rPr lang="en-US" dirty="0" err="1"/>
              <a:t>rotacije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ruke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dijelova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, </a:t>
            </a:r>
            <a:r>
              <a:rPr lang="en-US" dirty="0" err="1"/>
              <a:t>bacanja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hvatanja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prolaženja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obruča</a:t>
            </a:r>
            <a:r>
              <a:rPr lang="en-US" dirty="0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422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DFA47CB-95A0-426A-92BD-B82A617C76C9}"/>
              </a:ext>
            </a:extLst>
          </p:cNvPr>
          <p:cNvSpPr txBox="1">
            <a:spLocks/>
          </p:cNvSpPr>
          <p:nvPr/>
        </p:nvSpPr>
        <p:spPr>
          <a:xfrm>
            <a:off x="2678324" y="3739338"/>
            <a:ext cx="7684876" cy="2935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z="1800" dirty="0"/>
              <a:t>Ne zaboravite pogledati o:</a:t>
            </a:r>
          </a:p>
          <a:p>
            <a:r>
              <a:rPr lang="hr-HR" sz="1600" dirty="0"/>
              <a:t>Muškoj sportskoj gimnastici: </a:t>
            </a:r>
            <a:r>
              <a:rPr lang="hr-HR" sz="1600" dirty="0">
                <a:hlinkClick r:id="rId2"/>
              </a:rPr>
              <a:t>https://youtu.be/UqpDN3dlCW0</a:t>
            </a:r>
            <a:endParaRPr lang="hr-HR" sz="1600" dirty="0"/>
          </a:p>
          <a:p>
            <a:r>
              <a:rPr lang="hr-HR" sz="1600" dirty="0"/>
              <a:t>Ženskoj sportskoj gimnastici: </a:t>
            </a:r>
            <a:r>
              <a:rPr lang="hr-HR" sz="1600" dirty="0">
                <a:hlinkClick r:id="rId3"/>
              </a:rPr>
              <a:t>https://youtu.be/Rr-NVhPJRJg</a:t>
            </a:r>
            <a:endParaRPr lang="hr-HR" sz="1600" dirty="0"/>
          </a:p>
          <a:p>
            <a:r>
              <a:rPr lang="hr-HR" sz="1600" dirty="0"/>
              <a:t>Ritmičkoj gimnastici: </a:t>
            </a:r>
            <a:r>
              <a:rPr lang="hr-HR" sz="1600" dirty="0">
                <a:hlinkClick r:id="rId4"/>
              </a:rPr>
              <a:t>https://youtu.be/ilUTe1xaJZw</a:t>
            </a:r>
            <a:endParaRPr lang="hr-HR" sz="1600" dirty="0"/>
          </a:p>
          <a:p>
            <a:r>
              <a:rPr lang="hr-HR" sz="1600" dirty="0"/>
              <a:t>Aerobik gimnastici: </a:t>
            </a:r>
            <a:r>
              <a:rPr lang="hr-HR" sz="1600" dirty="0">
                <a:hlinkClick r:id="rId5"/>
              </a:rPr>
              <a:t>https://youtu.be/c48YR8DG2q8</a:t>
            </a:r>
            <a:endParaRPr lang="hr-HR" sz="1600" dirty="0"/>
          </a:p>
          <a:p>
            <a:r>
              <a:rPr lang="hr-HR" sz="1600" dirty="0"/>
              <a:t>Akrobatskoj gimnastici: </a:t>
            </a:r>
            <a:r>
              <a:rPr lang="hr-HR" sz="1600" dirty="0">
                <a:hlinkClick r:id="rId6"/>
              </a:rPr>
              <a:t>https://youtu.be/dLZi7s1mJYc</a:t>
            </a:r>
            <a:endParaRPr lang="hr-HR" sz="1600" dirty="0"/>
          </a:p>
          <a:p>
            <a:r>
              <a:rPr lang="hr-HR" sz="1600" dirty="0"/>
              <a:t>Trampolin: </a:t>
            </a:r>
            <a:r>
              <a:rPr lang="hr-HR" sz="1600" dirty="0">
                <a:hlinkClick r:id="rId7"/>
              </a:rPr>
              <a:t>https://youtu.be/u7-IC1Wb0ZU</a:t>
            </a:r>
            <a:endParaRPr lang="hr-HR" sz="1600" dirty="0"/>
          </a:p>
          <a:p>
            <a:r>
              <a:rPr lang="hr-HR" sz="1600" dirty="0"/>
              <a:t>		</a:t>
            </a:r>
            <a:r>
              <a:rPr lang="hr-HR" sz="1600" dirty="0">
                <a:hlinkClick r:id="rId8"/>
              </a:rPr>
              <a:t>https://youtu.be/Yb7dywvItZM</a:t>
            </a:r>
            <a:endParaRPr lang="hr-HR" sz="1600" dirty="0"/>
          </a:p>
          <a:p>
            <a:r>
              <a:rPr lang="hr-HR" sz="1600" dirty="0"/>
              <a:t>		</a:t>
            </a:r>
            <a:r>
              <a:rPr lang="hr-HR" sz="1600" dirty="0">
                <a:hlinkClick r:id="rId9"/>
              </a:rPr>
              <a:t>https://youtu.be/2tMweEglMP4</a:t>
            </a:r>
            <a:endParaRPr lang="hr-HR" sz="1600" dirty="0"/>
          </a:p>
          <a:p>
            <a:r>
              <a:rPr lang="hr-HR" sz="1600" dirty="0"/>
              <a:t>Tumbling: </a:t>
            </a:r>
            <a:r>
              <a:rPr lang="hr-HR" sz="1600" dirty="0">
                <a:hlinkClick r:id="rId10"/>
              </a:rPr>
              <a:t>https://youtu.be/ctpzE88kZnA</a:t>
            </a:r>
            <a:endParaRPr lang="hr-HR" sz="1600" dirty="0"/>
          </a:p>
          <a:p>
            <a:r>
              <a:rPr lang="hr-HR" sz="1600" dirty="0"/>
              <a:t>Općoj gimnastici: </a:t>
            </a:r>
            <a:r>
              <a:rPr lang="hr-HR" sz="1600" dirty="0">
                <a:hlinkClick r:id="rId11"/>
              </a:rPr>
              <a:t>https://youtu.be/VEN-r9w9G0I</a:t>
            </a:r>
            <a:endParaRPr lang="hr-HR" sz="1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C6125CB-9AEC-493D-BC41-2FB35C6DEA23}"/>
              </a:ext>
            </a:extLst>
          </p:cNvPr>
          <p:cNvSpPr txBox="1">
            <a:spLocks/>
          </p:cNvSpPr>
          <p:nvPr/>
        </p:nvSpPr>
        <p:spPr>
          <a:xfrm>
            <a:off x="368828" y="436422"/>
            <a:ext cx="9251421" cy="3485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rgbClr val="7030A0"/>
                </a:solidFill>
              </a:rPr>
              <a:t>Lopta</a:t>
            </a:r>
            <a:r>
              <a:rPr lang="en-US" dirty="0"/>
              <a:t> je </a:t>
            </a:r>
            <a:r>
              <a:rPr lang="en-US" dirty="0" err="1"/>
              <a:t>napravljena</a:t>
            </a:r>
            <a:r>
              <a:rPr lang="en-US" dirty="0"/>
              <a:t> od </a:t>
            </a:r>
            <a:r>
              <a:rPr lang="en-US" dirty="0" err="1"/>
              <a:t>gume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sintetičkog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. </a:t>
            </a:r>
            <a:r>
              <a:rPr lang="en-US" dirty="0" err="1"/>
              <a:t>Njezin</a:t>
            </a:r>
            <a:r>
              <a:rPr lang="en-US" dirty="0"/>
              <a:t> </a:t>
            </a:r>
            <a:r>
              <a:rPr lang="en-US" dirty="0" err="1"/>
              <a:t>dijametar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od 18 do 20 cm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teži</a:t>
            </a:r>
            <a:r>
              <a:rPr lang="en-US" dirty="0"/>
              <a:t> 400 g.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izvode</a:t>
            </a:r>
            <a:r>
              <a:rPr lang="en-US" dirty="0"/>
              <a:t> </a:t>
            </a:r>
            <a:r>
              <a:rPr lang="hr-HR" dirty="0"/>
              <a:t>s loptom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bacanja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hvatanja</a:t>
            </a:r>
            <a:r>
              <a:rPr lang="en-US" dirty="0"/>
              <a:t>, </a:t>
            </a:r>
            <a:r>
              <a:rPr lang="en-US" dirty="0" err="1"/>
              <a:t>odskakivanja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kotrljanja</a:t>
            </a:r>
            <a:r>
              <a:rPr lang="en-US" dirty="0"/>
              <a:t> po </a:t>
            </a:r>
            <a:r>
              <a:rPr lang="en-US" dirty="0" err="1"/>
              <a:t>tijelu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podu</a:t>
            </a:r>
            <a:r>
              <a:rPr lang="en-US" dirty="0"/>
              <a:t>; </a:t>
            </a:r>
            <a:r>
              <a:rPr lang="en-US" dirty="0" err="1"/>
              <a:t>okreti</a:t>
            </a:r>
            <a:r>
              <a:rPr lang="en-US" dirty="0"/>
              <a:t>, </a:t>
            </a:r>
            <a:r>
              <a:rPr lang="en-US" dirty="0" err="1"/>
              <a:t>osmice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“</a:t>
            </a:r>
            <a:r>
              <a:rPr lang="en-US" dirty="0" err="1"/>
              <a:t>okretaji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”.</a:t>
            </a:r>
          </a:p>
          <a:p>
            <a:r>
              <a:rPr lang="en-US" b="1" dirty="0" err="1">
                <a:solidFill>
                  <a:srgbClr val="7030A0"/>
                </a:solidFill>
              </a:rPr>
              <a:t>Palice</a:t>
            </a:r>
            <a:r>
              <a:rPr lang="en-US" dirty="0"/>
              <a:t> (</a:t>
            </a:r>
            <a:r>
              <a:rPr lang="en-US" dirty="0" err="1"/>
              <a:t>čunjevi</a:t>
            </a:r>
            <a:r>
              <a:rPr lang="en-US" dirty="0"/>
              <a:t>)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dugačke</a:t>
            </a:r>
            <a:r>
              <a:rPr lang="en-US" dirty="0"/>
              <a:t> od 40 do 50 cm,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150 g. </a:t>
            </a:r>
            <a:r>
              <a:rPr lang="en-US" dirty="0" err="1"/>
              <a:t>Izrađene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drveta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sintetičkih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s </a:t>
            </a:r>
            <a:r>
              <a:rPr lang="en-US" dirty="0" err="1"/>
              <a:t>promjerom</a:t>
            </a:r>
            <a:r>
              <a:rPr lang="en-US" dirty="0"/>
              <a:t> </a:t>
            </a:r>
            <a:r>
              <a:rPr lang="en-US" dirty="0" err="1"/>
              <a:t>glavice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3 cm.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izvode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krugovi</a:t>
            </a:r>
            <a:r>
              <a:rPr lang="en-US" dirty="0"/>
              <a:t>, </a:t>
            </a:r>
            <a:r>
              <a:rPr lang="en-US" dirty="0" err="1"/>
              <a:t>bacanja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hvatanja</a:t>
            </a:r>
            <a:r>
              <a:rPr lang="en-US" dirty="0"/>
              <a:t> s </a:t>
            </a:r>
            <a:r>
              <a:rPr lang="en-US" dirty="0" err="1"/>
              <a:t>kuckanjem</a:t>
            </a:r>
            <a:r>
              <a:rPr lang="en-US" dirty="0"/>
              <a:t>; </a:t>
            </a:r>
            <a:r>
              <a:rPr lang="en-US" dirty="0" err="1"/>
              <a:t>osmice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asimetrični</a:t>
            </a:r>
            <a:r>
              <a:rPr lang="en-US" dirty="0"/>
              <a:t> </a:t>
            </a:r>
            <a:r>
              <a:rPr lang="en-US" dirty="0" err="1"/>
              <a:t>pokreti</a:t>
            </a:r>
            <a:r>
              <a:rPr lang="en-US" dirty="0"/>
              <a:t>. </a:t>
            </a:r>
          </a:p>
          <a:p>
            <a:r>
              <a:rPr lang="en-US" b="1" dirty="0">
                <a:solidFill>
                  <a:srgbClr val="7030A0"/>
                </a:solidFill>
              </a:rPr>
              <a:t>Traka</a:t>
            </a:r>
            <a:r>
              <a:rPr lang="en-US" dirty="0"/>
              <a:t> je </a:t>
            </a:r>
            <a:r>
              <a:rPr lang="en-US" dirty="0" err="1"/>
              <a:t>napravljena</a:t>
            </a:r>
            <a:r>
              <a:rPr lang="en-US" dirty="0"/>
              <a:t> od </a:t>
            </a:r>
            <a:r>
              <a:rPr lang="en-US" dirty="0" err="1"/>
              <a:t>satena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je 6 </a:t>
            </a:r>
            <a:r>
              <a:rPr lang="en-US" dirty="0" err="1"/>
              <a:t>metara</a:t>
            </a:r>
            <a:r>
              <a:rPr lang="en-US" dirty="0"/>
              <a:t> (5 m za </a:t>
            </a:r>
            <a:r>
              <a:rPr lang="en-US" dirty="0" err="1"/>
              <a:t>juniorke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mlađe</a:t>
            </a:r>
            <a:r>
              <a:rPr lang="en-US" dirty="0"/>
              <a:t>). </a:t>
            </a:r>
            <a:r>
              <a:rPr lang="en-US" dirty="0" err="1"/>
              <a:t>Široka</a:t>
            </a:r>
            <a:r>
              <a:rPr lang="en-US" dirty="0"/>
              <a:t> je 4 do 6 cm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dršku</a:t>
            </a:r>
            <a:r>
              <a:rPr lang="en-US" dirty="0"/>
              <a:t> </a:t>
            </a:r>
            <a:r>
              <a:rPr lang="en-US" dirty="0" err="1"/>
              <a:t>promjera</a:t>
            </a:r>
            <a:r>
              <a:rPr lang="en-US" dirty="0"/>
              <a:t> 1 cm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od 50 do 60 cm. </a:t>
            </a:r>
            <a:r>
              <a:rPr lang="en-US" dirty="0" err="1"/>
              <a:t>Drška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od </a:t>
            </a:r>
            <a:r>
              <a:rPr lang="en-US" dirty="0" err="1"/>
              <a:t>drveta</a:t>
            </a:r>
            <a:r>
              <a:rPr lang="en-US" dirty="0"/>
              <a:t>, </a:t>
            </a:r>
            <a:r>
              <a:rPr lang="en-US" dirty="0" err="1"/>
              <a:t>bambusa</a:t>
            </a:r>
            <a:r>
              <a:rPr lang="en-US" dirty="0"/>
              <a:t>, </a:t>
            </a:r>
            <a:r>
              <a:rPr lang="en-US" dirty="0" err="1"/>
              <a:t>plastike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fiberglasa</a:t>
            </a:r>
            <a:r>
              <a:rPr lang="en-US" dirty="0"/>
              <a:t>, a </a:t>
            </a:r>
            <a:r>
              <a:rPr lang="en-US" dirty="0" err="1"/>
              <a:t>maksimalna</a:t>
            </a:r>
            <a:r>
              <a:rPr lang="en-US" dirty="0"/>
              <a:t> </a:t>
            </a:r>
            <a:r>
              <a:rPr lang="en-US" dirty="0" err="1"/>
              <a:t>težina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35 </a:t>
            </a:r>
            <a:r>
              <a:rPr lang="en-US" dirty="0" err="1"/>
              <a:t>grama</a:t>
            </a:r>
            <a:r>
              <a:rPr lang="en-US" dirty="0"/>
              <a:t>.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izvode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spirale</a:t>
            </a:r>
            <a:r>
              <a:rPr lang="en-US" dirty="0"/>
              <a:t>, </a:t>
            </a:r>
            <a:r>
              <a:rPr lang="en-US" dirty="0" err="1"/>
              <a:t>bacanja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hvatanja</a:t>
            </a:r>
            <a:r>
              <a:rPr lang="en-US" dirty="0"/>
              <a:t>;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zamasi</a:t>
            </a:r>
            <a:r>
              <a:rPr lang="hr-HR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038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1230</TotalTime>
  <Words>1715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PowerPoint Presentation</vt:lpstr>
      <vt:lpstr> </vt:lpstr>
      <vt:lpstr> </vt:lpstr>
      <vt:lpstr>Muška sportska gimnastika</vt:lpstr>
      <vt:lpstr>PowerPoint Presentation</vt:lpstr>
      <vt:lpstr>Ženska sportska gimnastika</vt:lpstr>
      <vt:lpstr>Ritmička gimnastika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ODBOJKA</dc:title>
  <dc:creator>Nives Krošnjar</dc:creator>
  <cp:lastModifiedBy>Nives Krošnjar</cp:lastModifiedBy>
  <cp:revision>259</cp:revision>
  <dcterms:created xsi:type="dcterms:W3CDTF">2020-03-15T15:37:19Z</dcterms:created>
  <dcterms:modified xsi:type="dcterms:W3CDTF">2020-04-20T21:47:44Z</dcterms:modified>
</cp:coreProperties>
</file>