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9"/>
  </p:notesMasterIdLst>
  <p:sldIdLst>
    <p:sldId id="293" r:id="rId2"/>
    <p:sldId id="258" r:id="rId3"/>
    <p:sldId id="257" r:id="rId4"/>
    <p:sldId id="260" r:id="rId5"/>
    <p:sldId id="261" r:id="rId6"/>
    <p:sldId id="263" r:id="rId7"/>
    <p:sldId id="264" r:id="rId8"/>
    <p:sldId id="294" r:id="rId9"/>
    <p:sldId id="295" r:id="rId10"/>
    <p:sldId id="284" r:id="rId11"/>
    <p:sldId id="286" r:id="rId12"/>
    <p:sldId id="285" r:id="rId13"/>
    <p:sldId id="287" r:id="rId14"/>
    <p:sldId id="290" r:id="rId15"/>
    <p:sldId id="298" r:id="rId16"/>
    <p:sldId id="299" r:id="rId17"/>
    <p:sldId id="300" r:id="rId18"/>
    <p:sldId id="309" r:id="rId19"/>
    <p:sldId id="307" r:id="rId20"/>
    <p:sldId id="301" r:id="rId21"/>
    <p:sldId id="302" r:id="rId22"/>
    <p:sldId id="305" r:id="rId23"/>
    <p:sldId id="317" r:id="rId24"/>
    <p:sldId id="311" r:id="rId25"/>
    <p:sldId id="332" r:id="rId26"/>
    <p:sldId id="326" r:id="rId27"/>
    <p:sldId id="329" r:id="rId28"/>
    <p:sldId id="330" r:id="rId29"/>
    <p:sldId id="331" r:id="rId30"/>
    <p:sldId id="314" r:id="rId31"/>
    <p:sldId id="319" r:id="rId32"/>
    <p:sldId id="321" r:id="rId33"/>
    <p:sldId id="328" r:id="rId34"/>
    <p:sldId id="327" r:id="rId35"/>
    <p:sldId id="322" r:id="rId36"/>
    <p:sldId id="334" r:id="rId37"/>
    <p:sldId id="333" r:id="rId3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4D9E9-36BB-4A5D-B9B6-D74A9CE48201}" type="datetimeFigureOut">
              <a:rPr lang="hr-HR" smtClean="0"/>
              <a:pPr/>
              <a:t>15.11.2015.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C7A3-A818-4BE1-A21D-4FD7AF1E8E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707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2C7-ACC3-44A5-91EE-601CB1F2431F}" type="datetimeFigureOut">
              <a:rPr lang="hr-HR" smtClean="0"/>
              <a:pPr/>
              <a:t>15.11.2015.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553-B1AC-4655-AAAC-46D01F1A5C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2C7-ACC3-44A5-91EE-601CB1F2431F}" type="datetimeFigureOut">
              <a:rPr lang="hr-HR" smtClean="0"/>
              <a:pPr/>
              <a:t>15.11.2015.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553-B1AC-4655-AAAC-46D01F1A5C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2C7-ACC3-44A5-91EE-601CB1F2431F}" type="datetimeFigureOut">
              <a:rPr lang="hr-HR" smtClean="0"/>
              <a:pPr/>
              <a:t>15.11.2015.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553-B1AC-4655-AAAC-46D01F1A5C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2C7-ACC3-44A5-91EE-601CB1F2431F}" type="datetimeFigureOut">
              <a:rPr lang="hr-HR" smtClean="0"/>
              <a:pPr/>
              <a:t>15.11.2015.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553-B1AC-4655-AAAC-46D01F1A5C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2C7-ACC3-44A5-91EE-601CB1F2431F}" type="datetimeFigureOut">
              <a:rPr lang="hr-HR" smtClean="0"/>
              <a:pPr/>
              <a:t>15.11.2015.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553-B1AC-4655-AAAC-46D01F1A5C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2C7-ACC3-44A5-91EE-601CB1F2431F}" type="datetimeFigureOut">
              <a:rPr lang="hr-HR" smtClean="0"/>
              <a:pPr/>
              <a:t>15.11.2015.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553-B1AC-4655-AAAC-46D01F1A5C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2C7-ACC3-44A5-91EE-601CB1F2431F}" type="datetimeFigureOut">
              <a:rPr lang="hr-HR" smtClean="0"/>
              <a:pPr/>
              <a:t>15.11.2015.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553-B1AC-4655-AAAC-46D01F1A5C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2C7-ACC3-44A5-91EE-601CB1F2431F}" type="datetimeFigureOut">
              <a:rPr lang="hr-HR" smtClean="0"/>
              <a:pPr/>
              <a:t>15.11.2015.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553-B1AC-4655-AAAC-46D01F1A5C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2C7-ACC3-44A5-91EE-601CB1F2431F}" type="datetimeFigureOut">
              <a:rPr lang="hr-HR" smtClean="0"/>
              <a:pPr/>
              <a:t>15.11.2015.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553-B1AC-4655-AAAC-46D01F1A5C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2C7-ACC3-44A5-91EE-601CB1F2431F}" type="datetimeFigureOut">
              <a:rPr lang="hr-HR" smtClean="0"/>
              <a:pPr/>
              <a:t>15.11.2015.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553-B1AC-4655-AAAC-46D01F1A5C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2C7-ACC3-44A5-91EE-601CB1F2431F}" type="datetimeFigureOut">
              <a:rPr lang="hr-HR" smtClean="0"/>
              <a:pPr/>
              <a:t>15.11.2015.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553-B1AC-4655-AAAC-46D01F1A5C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2D2C7-ACC3-44A5-91EE-601CB1F2431F}" type="datetimeFigureOut">
              <a:rPr lang="hr-HR" smtClean="0"/>
              <a:pPr/>
              <a:t>15.11.2015.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9553-B1AC-4655-AAAC-46D01F1A5CD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ukovar_13528929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72200" y="565767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Marin</a:t>
            </a:r>
            <a:endParaRPr lang="hr-HR" dirty="0" smtClean="0"/>
          </a:p>
          <a:p>
            <a:r>
              <a:rPr lang="hr-HR" dirty="0" smtClean="0"/>
              <a:t>Nika</a:t>
            </a:r>
          </a:p>
          <a:p>
            <a:r>
              <a:rPr lang="hr-HR" dirty="0" smtClean="0"/>
              <a:t>Petra</a:t>
            </a:r>
          </a:p>
          <a:p>
            <a:r>
              <a:rPr lang="hr-HR" dirty="0" smtClean="0"/>
              <a:t>8. razred</a:t>
            </a:r>
            <a:endParaRPr lang="hr-HR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85800"/>
            <a:ext cx="7239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</a:t>
            </a:r>
            <a:r>
              <a:rPr lang="en-US" sz="2400" dirty="0" err="1" smtClean="0"/>
              <a:t>Prije</a:t>
            </a:r>
            <a:r>
              <a:rPr lang="en-US" sz="2400" dirty="0" smtClean="0"/>
              <a:t> </a:t>
            </a:r>
            <a:r>
              <a:rPr lang="en-US" sz="2400" dirty="0" err="1" smtClean="0"/>
              <a:t>Domovinskog</a:t>
            </a:r>
            <a:r>
              <a:rPr lang="en-US" sz="2400" dirty="0" smtClean="0"/>
              <a:t> rata </a:t>
            </a:r>
            <a:r>
              <a:rPr lang="en-US" sz="2400" dirty="0" err="1" smtClean="0"/>
              <a:t>Vukovar</a:t>
            </a:r>
            <a:r>
              <a:rPr lang="en-US" sz="2400" dirty="0" smtClean="0"/>
              <a:t> je </a:t>
            </a:r>
            <a:r>
              <a:rPr lang="en-US" sz="2400" dirty="0" err="1" smtClean="0"/>
              <a:t>imao</a:t>
            </a:r>
            <a:r>
              <a:rPr lang="en-US" sz="2400" dirty="0" smtClean="0"/>
              <a:t> 46 543 </a:t>
            </a:r>
            <a:r>
              <a:rPr lang="en-US" sz="2400" dirty="0" err="1" smtClean="0"/>
              <a:t>stanovnika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Vukovar</a:t>
            </a:r>
            <a:r>
              <a:rPr lang="en-US" sz="2400" dirty="0" smtClean="0"/>
              <a:t> je bio </a:t>
            </a:r>
            <a:r>
              <a:rPr lang="en-US" sz="2400" dirty="0" err="1" smtClean="0"/>
              <a:t>jedan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industrijskih</a:t>
            </a:r>
            <a:r>
              <a:rPr lang="en-US" sz="2400" dirty="0" smtClean="0"/>
              <a:t> </a:t>
            </a:r>
            <a:r>
              <a:rPr lang="en-US" sz="2400" dirty="0" err="1" smtClean="0"/>
              <a:t>najrazvijenijih</a:t>
            </a:r>
            <a:r>
              <a:rPr lang="en-US" sz="2400" dirty="0" smtClean="0"/>
              <a:t> </a:t>
            </a:r>
            <a:r>
              <a:rPr lang="en-US" sz="2400" dirty="0" err="1" smtClean="0"/>
              <a:t>gradova</a:t>
            </a:r>
            <a:r>
              <a:rPr lang="en-US" sz="2400" dirty="0" smtClean="0"/>
              <a:t> u </a:t>
            </a:r>
            <a:r>
              <a:rPr lang="en-US" sz="2400" dirty="0" err="1" smtClean="0"/>
              <a:t>državi</a:t>
            </a:r>
            <a:r>
              <a:rPr lang="en-US" sz="2400" dirty="0" smtClean="0"/>
              <a:t>.</a:t>
            </a:r>
            <a:endParaRPr lang="hr-HR" sz="2400" dirty="0" smtClean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</a:t>
            </a:r>
            <a:r>
              <a:rPr lang="en-US" sz="2400" dirty="0" err="1" smtClean="0"/>
              <a:t>Borovo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hr-HR" sz="2400" dirty="0" smtClean="0"/>
              <a:t>bio </a:t>
            </a:r>
            <a:r>
              <a:rPr lang="en-US" sz="2400" dirty="0" err="1" smtClean="0"/>
              <a:t>najstariji</a:t>
            </a:r>
            <a:r>
              <a:rPr lang="en-US" sz="2400" dirty="0" smtClean="0"/>
              <a:t> </a:t>
            </a:r>
            <a:r>
              <a:rPr lang="en-US" sz="2400" dirty="0" err="1"/>
              <a:t>hrvatski</a:t>
            </a:r>
            <a:r>
              <a:rPr lang="en-US" sz="2400" dirty="0"/>
              <a:t> </a:t>
            </a:r>
            <a:r>
              <a:rPr lang="en-US" sz="2400" dirty="0" err="1"/>
              <a:t>proizvođač</a:t>
            </a:r>
            <a:r>
              <a:rPr lang="en-US" sz="2400" dirty="0"/>
              <a:t> </a:t>
            </a:r>
            <a:r>
              <a:rPr lang="en-US" sz="2400" dirty="0" err="1"/>
              <a:t>moderne</a:t>
            </a:r>
            <a:r>
              <a:rPr lang="en-US" sz="2400" dirty="0"/>
              <a:t> </a:t>
            </a:r>
            <a:r>
              <a:rPr lang="en-US" sz="2400" dirty="0" err="1"/>
              <a:t>kožne</a:t>
            </a:r>
            <a:r>
              <a:rPr lang="en-US" sz="2400" dirty="0"/>
              <a:t>, </a:t>
            </a:r>
            <a:r>
              <a:rPr lang="en-US" sz="2400" dirty="0" err="1"/>
              <a:t>gumene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gumeno-platnene</a:t>
            </a:r>
            <a:r>
              <a:rPr lang="en-US" sz="2400" dirty="0"/>
              <a:t> </a:t>
            </a:r>
            <a:r>
              <a:rPr lang="en-US" sz="2400" dirty="0" err="1"/>
              <a:t>obuće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različite</a:t>
            </a:r>
            <a:r>
              <a:rPr lang="en-US" sz="2400" dirty="0"/>
              <a:t> </a:t>
            </a:r>
            <a:r>
              <a:rPr lang="en-US" sz="2400" dirty="0" err="1"/>
              <a:t>gumeno-tehničke</a:t>
            </a:r>
            <a:r>
              <a:rPr lang="en-US" sz="2400" dirty="0"/>
              <a:t> robe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657600"/>
            <a:ext cx="4326577" cy="2540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572000"/>
            <a:ext cx="3487373" cy="174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0792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228600"/>
            <a:ext cx="2286000" cy="647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990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/>
              <a:t>Vupik lider u poljoprivrednoj proizvodnji</a:t>
            </a:r>
            <a:endParaRPr lang="hr-HR" b="1" dirty="0"/>
          </a:p>
        </p:txBody>
      </p:sp>
      <p:pic>
        <p:nvPicPr>
          <p:cNvPr id="10" name="Picture 9" descr="vupik_253411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373880"/>
            <a:ext cx="4968240" cy="2484120"/>
          </a:xfrm>
          <a:prstGeom prst="rect">
            <a:avLst/>
          </a:prstGeom>
        </p:spPr>
      </p:pic>
      <p:pic>
        <p:nvPicPr>
          <p:cNvPr id="11" name="Picture 10" descr="vupik-pol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447800"/>
            <a:ext cx="4343400" cy="289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371600"/>
            <a:ext cx="412229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716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1"/>
            <a:ext cx="7467600" cy="2590800"/>
          </a:xfrm>
        </p:spPr>
        <p:txBody>
          <a:bodyPr>
            <a:normAutofit/>
          </a:bodyPr>
          <a:lstStyle/>
          <a:p>
            <a:r>
              <a:rPr lang="en-US" dirty="0" err="1"/>
              <a:t>vinogradarstvo</a:t>
            </a:r>
            <a:r>
              <a:rPr lang="en-US" dirty="0"/>
              <a:t> je </a:t>
            </a:r>
            <a:r>
              <a:rPr lang="en-US" dirty="0" err="1"/>
              <a:t>važna</a:t>
            </a:r>
            <a:r>
              <a:rPr lang="en-US" dirty="0"/>
              <a:t> </a:t>
            </a:r>
            <a:r>
              <a:rPr lang="en-US" dirty="0" err="1"/>
              <a:t>gospodarska</a:t>
            </a:r>
            <a:r>
              <a:rPr lang="en-US" dirty="0"/>
              <a:t> grana. </a:t>
            </a:r>
            <a:r>
              <a:rPr lang="en-US" dirty="0" err="1"/>
              <a:t>Vukovarska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iločka</a:t>
            </a:r>
            <a:r>
              <a:rPr lang="en-US" dirty="0"/>
              <a:t> </a:t>
            </a:r>
            <a:r>
              <a:rPr lang="en-US" dirty="0" err="1"/>
              <a:t>kvalitetna</a:t>
            </a:r>
            <a:r>
              <a:rPr lang="en-US" dirty="0"/>
              <a:t> </a:t>
            </a:r>
            <a:r>
              <a:rPr lang="en-US" dirty="0" err="1"/>
              <a:t>vina</a:t>
            </a:r>
            <a:r>
              <a:rPr lang="en-US" dirty="0"/>
              <a:t> </a:t>
            </a:r>
            <a:r>
              <a:rPr lang="en-US" dirty="0" err="1"/>
              <a:t>priznata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svjetskim</a:t>
            </a:r>
            <a:r>
              <a:rPr lang="en-US" dirty="0"/>
              <a:t> </a:t>
            </a:r>
            <a:r>
              <a:rPr lang="en-US" dirty="0" err="1"/>
              <a:t>gospodarskim</a:t>
            </a:r>
            <a:r>
              <a:rPr lang="en-US" dirty="0"/>
              <a:t> </a:t>
            </a:r>
            <a:r>
              <a:rPr lang="en-US" dirty="0" err="1"/>
              <a:t>izložbama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vina_Ilocki podru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09800"/>
            <a:ext cx="4572000" cy="32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838200"/>
            <a:ext cx="6477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VUTEKS – </a:t>
            </a:r>
            <a:r>
              <a:rPr lang="en-US" sz="4000" dirty="0" err="1" smtClean="0">
                <a:latin typeface="+mj-lt"/>
              </a:rPr>
              <a:t>tekstilna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industrija</a:t>
            </a:r>
            <a:endParaRPr lang="en-US" sz="4000" dirty="0" smtClean="0">
              <a:latin typeface="+mj-lt"/>
            </a:endParaRPr>
          </a:p>
          <a:p>
            <a:endParaRPr lang="hr-HR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1991</a:t>
            </a:r>
            <a:r>
              <a:rPr lang="en-US" sz="2800" dirty="0"/>
              <a:t>. </a:t>
            </a:r>
            <a:r>
              <a:rPr lang="en-US" sz="2800" dirty="0" err="1"/>
              <a:t>zapošljava</a:t>
            </a:r>
            <a:r>
              <a:rPr lang="en-US" sz="2800" dirty="0"/>
              <a:t> 1457 </a:t>
            </a:r>
            <a:r>
              <a:rPr lang="en-US" sz="2800" dirty="0" err="1"/>
              <a:t>radnika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276600"/>
            <a:ext cx="520364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09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693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Bogata</a:t>
            </a:r>
            <a:r>
              <a:rPr lang="en-US" sz="2400" dirty="0"/>
              <a:t> </a:t>
            </a:r>
            <a:r>
              <a:rPr lang="en-US" sz="2400" dirty="0" err="1"/>
              <a:t>nalazišta</a:t>
            </a:r>
            <a:r>
              <a:rPr lang="en-US" sz="2400" dirty="0"/>
              <a:t> </a:t>
            </a:r>
            <a:r>
              <a:rPr lang="en-US" sz="2400" dirty="0" err="1"/>
              <a:t>kvalitetne</a:t>
            </a:r>
            <a:r>
              <a:rPr lang="en-US" sz="2400" dirty="0"/>
              <a:t> </a:t>
            </a:r>
            <a:r>
              <a:rPr lang="en-US" sz="2400" dirty="0" err="1"/>
              <a:t>gline</a:t>
            </a:r>
            <a:r>
              <a:rPr lang="en-US" sz="2400" dirty="0"/>
              <a:t>, </a:t>
            </a:r>
            <a:r>
              <a:rPr lang="en-US" sz="2400" dirty="0" err="1"/>
              <a:t>šljunka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pijeska</a:t>
            </a:r>
            <a:r>
              <a:rPr lang="en-US" sz="2400" dirty="0"/>
              <a:t> </a:t>
            </a:r>
            <a:r>
              <a:rPr lang="en-US" sz="2400" dirty="0" err="1"/>
              <a:t>omogućila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razvitak</a:t>
            </a:r>
            <a:r>
              <a:rPr lang="en-US" sz="2400" dirty="0"/>
              <a:t> </a:t>
            </a:r>
            <a:r>
              <a:rPr lang="en-US" sz="2400" dirty="0" err="1"/>
              <a:t>industrije</a:t>
            </a:r>
            <a:r>
              <a:rPr lang="en-US" sz="2400" dirty="0"/>
              <a:t> </a:t>
            </a:r>
            <a:r>
              <a:rPr lang="en-US" sz="2400" dirty="0" err="1"/>
              <a:t>građevinskog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/>
              <a:t>, </a:t>
            </a:r>
            <a:r>
              <a:rPr lang="en-US" sz="2400" dirty="0" err="1" smtClean="0"/>
              <a:t>najviše</a:t>
            </a:r>
            <a:r>
              <a:rPr lang="en-US" sz="2400" dirty="0" smtClean="0"/>
              <a:t> </a:t>
            </a:r>
            <a:r>
              <a:rPr lang="en-US" sz="2400" dirty="0" err="1"/>
              <a:t>ciglarstva</a:t>
            </a:r>
            <a:r>
              <a:rPr lang="en-US" sz="2400" dirty="0"/>
              <a:t>, </a:t>
            </a:r>
            <a:r>
              <a:rPr lang="en-US" sz="2400" dirty="0" err="1"/>
              <a:t>opekarstva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graditeljstva</a:t>
            </a:r>
            <a:r>
              <a:rPr lang="en-US" sz="2400" dirty="0"/>
              <a:t> u </a:t>
            </a:r>
            <a:r>
              <a:rPr lang="en-US" sz="2400" dirty="0" err="1"/>
              <a:t>cjelini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Na </a:t>
            </a:r>
            <a:r>
              <a:rPr lang="en-US" sz="2400" dirty="0" err="1"/>
              <a:t>području</a:t>
            </a:r>
            <a:r>
              <a:rPr lang="en-US" sz="2400" dirty="0"/>
              <a:t> </a:t>
            </a:r>
            <a:r>
              <a:rPr lang="en-US" sz="2400" dirty="0" err="1"/>
              <a:t>Đeletovaca</a:t>
            </a:r>
            <a:r>
              <a:rPr lang="en-US" sz="2400" dirty="0"/>
              <a:t> </a:t>
            </a:r>
            <a:r>
              <a:rPr lang="en-US" sz="2400" dirty="0" err="1"/>
              <a:t>nalaze</a:t>
            </a:r>
            <a:r>
              <a:rPr lang="en-US" sz="2400" dirty="0"/>
              <a:t> se </a:t>
            </a:r>
            <a:r>
              <a:rPr lang="en-US" sz="2400" dirty="0" err="1"/>
              <a:t>vrijedna</a:t>
            </a:r>
            <a:r>
              <a:rPr lang="en-US" sz="2400" dirty="0"/>
              <a:t> </a:t>
            </a:r>
            <a:r>
              <a:rPr lang="en-US" sz="2400" dirty="0" err="1"/>
              <a:t>crpilišta</a:t>
            </a:r>
            <a:r>
              <a:rPr lang="en-US" sz="2400" dirty="0"/>
              <a:t> </a:t>
            </a:r>
            <a:r>
              <a:rPr lang="en-US" sz="2400" dirty="0" err="1"/>
              <a:t>nafte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plina</a:t>
            </a:r>
            <a:r>
              <a:rPr lang="en-US" sz="2400" dirty="0"/>
              <a:t> </a:t>
            </a:r>
            <a:r>
              <a:rPr lang="en-US" sz="2400" dirty="0" err="1"/>
              <a:t>čiji</a:t>
            </a:r>
            <a:r>
              <a:rPr lang="en-US" sz="2400" dirty="0"/>
              <a:t> je </a:t>
            </a:r>
            <a:r>
              <a:rPr lang="en-US" sz="2400" dirty="0" err="1"/>
              <a:t>godišnji</a:t>
            </a:r>
            <a:r>
              <a:rPr lang="en-US" sz="2400" dirty="0"/>
              <a:t> </a:t>
            </a:r>
            <a:r>
              <a:rPr lang="en-US" sz="2400" dirty="0" err="1"/>
              <a:t>opseg</a:t>
            </a:r>
            <a:r>
              <a:rPr lang="en-US" sz="2400" dirty="0"/>
              <a:t> </a:t>
            </a:r>
            <a:r>
              <a:rPr lang="en-US" sz="2400" dirty="0" err="1"/>
              <a:t>proizvodnje</a:t>
            </a:r>
            <a:r>
              <a:rPr lang="en-US" sz="2400" dirty="0"/>
              <a:t> </a:t>
            </a:r>
            <a:r>
              <a:rPr lang="en-US" sz="2400" dirty="0" err="1"/>
              <a:t>iznosio</a:t>
            </a:r>
            <a:r>
              <a:rPr lang="en-US" sz="2400" dirty="0"/>
              <a:t> </a:t>
            </a:r>
            <a:r>
              <a:rPr lang="en-US" sz="2400" dirty="0" err="1"/>
              <a:t>prije</a:t>
            </a:r>
            <a:r>
              <a:rPr lang="en-US" sz="2400" dirty="0"/>
              <a:t> rata </a:t>
            </a:r>
            <a:r>
              <a:rPr lang="en-US" sz="2400" dirty="0" err="1"/>
              <a:t>oko</a:t>
            </a:r>
            <a:r>
              <a:rPr lang="en-US" sz="2400" dirty="0"/>
              <a:t> </a:t>
            </a:r>
            <a:r>
              <a:rPr lang="en-US" sz="2400" dirty="0" smtClean="0"/>
              <a:t>252 000 </a:t>
            </a:r>
            <a:r>
              <a:rPr lang="en-US" sz="2400" dirty="0" err="1"/>
              <a:t>tona</a:t>
            </a:r>
            <a:r>
              <a:rPr lang="en-US" sz="2400" dirty="0"/>
              <a:t> </a:t>
            </a:r>
            <a:r>
              <a:rPr lang="en-US" sz="2400" dirty="0" err="1"/>
              <a:t>nafte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26 </a:t>
            </a:r>
            <a:r>
              <a:rPr lang="en-US" sz="2400" dirty="0" err="1"/>
              <a:t>milijuna</a:t>
            </a:r>
            <a:r>
              <a:rPr lang="en-US" sz="2400" dirty="0"/>
              <a:t> m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zemnog</a:t>
            </a:r>
            <a:r>
              <a:rPr lang="en-US" sz="2400" dirty="0"/>
              <a:t> </a:t>
            </a:r>
            <a:r>
              <a:rPr lang="en-US" sz="2400" dirty="0" err="1"/>
              <a:t>plina</a:t>
            </a:r>
            <a:r>
              <a:rPr lang="en-US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1" y="2971800"/>
            <a:ext cx="2895600" cy="3657600"/>
          </a:xfrm>
          <a:prstGeom prst="rect">
            <a:avLst/>
          </a:prstGeom>
        </p:spPr>
      </p:pic>
      <p:pic>
        <p:nvPicPr>
          <p:cNvPr id="4" name="Picture 3" descr="opeka-6180-5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962400"/>
            <a:ext cx="2857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863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428860" y="214290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POČETAK RATA U </a:t>
            </a:r>
            <a:r>
              <a:rPr lang="hr-HR" sz="2800" b="1" dirty="0" smtClean="0"/>
              <a:t>VUKOVARU</a:t>
            </a:r>
            <a:endParaRPr lang="hr-HR" sz="28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381000" y="1371600"/>
            <a:ext cx="36100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Dana 25.lipnja 1991. godine Hrvatska je proglasila razdruživanje od SFR </a:t>
            </a:r>
            <a:r>
              <a:rPr lang="hr-HR" sz="2400" dirty="0" smtClean="0"/>
              <a:t>Jugoslavije.</a:t>
            </a:r>
          </a:p>
          <a:p>
            <a:r>
              <a:rPr lang="hr-HR" sz="2400" dirty="0" smtClean="0"/>
              <a:t>Kako </a:t>
            </a:r>
            <a:r>
              <a:rPr lang="hr-HR" sz="2400" dirty="0" smtClean="0"/>
              <a:t>su demokratske promjene i višestranačje bili tek u početcima, ojačao je nacionalizam te je došlo do otvorene oružane pobune dijela građana srpske nacionalne manjine u Hrvatskoj.</a:t>
            </a:r>
            <a:endParaRPr lang="hr-HR" sz="2400" dirty="0"/>
          </a:p>
        </p:txBody>
      </p:sp>
      <p:pic>
        <p:nvPicPr>
          <p:cNvPr id="4" name="Slika 3" descr="hrvatska_gradov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285860"/>
            <a:ext cx="4552188" cy="4429156"/>
          </a:xfrm>
          <a:prstGeom prst="rect">
            <a:avLst/>
          </a:prstGeom>
        </p:spPr>
      </p:pic>
      <p:cxnSp>
        <p:nvCxnSpPr>
          <p:cNvPr id="6" name="Ravni poveznik sa strelicom 5"/>
          <p:cNvCxnSpPr/>
          <p:nvPr/>
        </p:nvCxnSpPr>
        <p:spPr>
          <a:xfrm rot="16200000" flipH="1">
            <a:off x="7179487" y="1250141"/>
            <a:ext cx="1500198" cy="857256"/>
          </a:xfrm>
          <a:prstGeom prst="straightConnector1">
            <a:avLst/>
          </a:prstGeom>
          <a:ln>
            <a:headEnd type="none"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6643702" y="57148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VUKOVAR</a:t>
            </a:r>
            <a:endParaRPr lang="hr-H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357422" y="357166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VUKOVAR U RATU</a:t>
            </a:r>
            <a:endParaRPr lang="hr-HR" sz="28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533400" y="990600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Tijekom ljeta 1991. godine ratni sukobi su sve više jačali, a u iste se otvoreno na stranu pobunjenih Srba svrstala i nekadašnja federalna vojska(JNA) kao i velik broj pripadnika raznih paravojnih jedinica iz Srbije. </a:t>
            </a:r>
            <a:endParaRPr lang="hr-HR" sz="2400" dirty="0" smtClean="0"/>
          </a:p>
          <a:p>
            <a:r>
              <a:rPr lang="hr-HR" sz="2400" dirty="0" smtClean="0"/>
              <a:t>Grad </a:t>
            </a:r>
            <a:r>
              <a:rPr lang="hr-HR" sz="2400" dirty="0" smtClean="0"/>
              <a:t>Vukovar je unatoč slabo naoružanim braniteljima pružao žestok otpor napadačima.</a:t>
            </a:r>
            <a:endParaRPr lang="hr-HR" sz="2400" dirty="0"/>
          </a:p>
        </p:txBody>
      </p:sp>
      <p:pic>
        <p:nvPicPr>
          <p:cNvPr id="6" name="Slika 5" descr="Croatian_War_1991_Vukovar_destru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286124"/>
            <a:ext cx="3906255" cy="2697757"/>
          </a:xfrm>
          <a:prstGeom prst="rect">
            <a:avLst/>
          </a:prstGeom>
        </p:spPr>
      </p:pic>
      <p:pic>
        <p:nvPicPr>
          <p:cNvPr id="5122" name="Picture 2" descr="http://static.panoramio.com/photos/large/12914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524467" cy="2319815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838200" y="5943600"/>
            <a:ext cx="3357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Pročelje dvorca </a:t>
            </a:r>
            <a:r>
              <a:rPr lang="hr-HR" sz="1000" dirty="0" err="1" smtClean="0"/>
              <a:t>Eltz</a:t>
            </a:r>
            <a:endParaRPr lang="hr-HR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667000" y="45720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VUKOVAR U OPSADI</a:t>
            </a:r>
            <a:endParaRPr lang="hr-HR" sz="28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381000" y="2209800"/>
            <a:ext cx="28480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Branitelji Vukovara bili su sami njegovi stanovnici, pripadnici policije, zbora narodne garde kao i mnogi dragovoljci iz Hrvatske i iz inozemstva</a:t>
            </a:r>
            <a:r>
              <a:rPr lang="hr-HR" sz="2400" dirty="0" smtClean="0"/>
              <a:t>...</a:t>
            </a:r>
            <a:endParaRPr lang="hr-HR" sz="2400" dirty="0"/>
          </a:p>
        </p:txBody>
      </p:sp>
      <p:pic>
        <p:nvPicPr>
          <p:cNvPr id="6148" name="Picture 4" descr="http://ss-industrijsko-obrtnicka-sb.skole.hr/upload/ss-industrijsko-obrtnicka-sb/images/newsimg/929/Image/vukov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5000652" cy="35485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42910" y="21429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SIMBOL OBRANE VUKOVARA</a:t>
            </a:r>
            <a:endParaRPr lang="hr-HR" sz="24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571472" y="521495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Svi znani i neznani branitelji i stradalnici u Vukovaru su žrtvujući sebe obranili ostatak Republike Hrvatske, zato što su vjerovali u plemenitost svojih ciljeva, odnosno što su se kao ljudi svatko pojedinačno oduprli zlu.</a:t>
            </a:r>
            <a:endParaRPr lang="hr-HR" sz="2400" dirty="0"/>
          </a:p>
        </p:txBody>
      </p:sp>
      <p:pic>
        <p:nvPicPr>
          <p:cNvPr id="4" name="Slika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3464" y="714356"/>
            <a:ext cx="3126189" cy="4357718"/>
          </a:xfrm>
          <a:prstGeom prst="rect">
            <a:avLst/>
          </a:prstGeom>
        </p:spPr>
      </p:pic>
      <p:pic>
        <p:nvPicPr>
          <p:cNvPr id="6" name="Slika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714356"/>
            <a:ext cx="3286148" cy="43577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gative104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5312664" cy="3733800"/>
          </a:xfrm>
          <a:prstGeom prst="rect">
            <a:avLst/>
          </a:prstGeom>
        </p:spPr>
      </p:pic>
      <p:pic>
        <p:nvPicPr>
          <p:cNvPr id="3" name="Picture 2" descr="vukovarska-bolnica-sacuvala-je-sjecanje-na-zivot-u-ratu-1991-504x335-20111146-20120413134242-473fbc752d67bf512d9eecb667d475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114800"/>
            <a:ext cx="3840480" cy="255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1066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Vukovarska bolnica u danima rata</a:t>
            </a:r>
            <a:endParaRPr lang="hr-H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dkarte%20Cro%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4191000" cy="4191000"/>
          </a:xfrm>
          <a:prstGeom prst="rect">
            <a:avLst/>
          </a:prstGeom>
        </p:spPr>
      </p:pic>
      <p:pic>
        <p:nvPicPr>
          <p:cNvPr id="4" name="Picture 3" descr="CroatiaVukovar-Srij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24000"/>
            <a:ext cx="4044976" cy="38659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ukovar1991g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514600"/>
            <a:ext cx="4800600" cy="2520315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2500298" y="14285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PAD VUKOVARA</a:t>
            </a:r>
            <a:endParaRPr lang="hr-HR" sz="28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214282" y="785795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17.11.1991</a:t>
            </a:r>
            <a:r>
              <a:rPr lang="hr-HR" sz="2400" dirty="0" smtClean="0"/>
              <a:t>. </a:t>
            </a:r>
            <a:r>
              <a:rPr lang="hr-HR" sz="2400" dirty="0" smtClean="0"/>
              <a:t>godine, ulaskom </a:t>
            </a:r>
            <a:r>
              <a:rPr lang="hr-HR" sz="2400" dirty="0" smtClean="0"/>
              <a:t>JNA i paravojnih postrojbi u grad počeo je progon civila, pljačka te ubojstva zarobljenih branitelja i </a:t>
            </a:r>
            <a:r>
              <a:rPr lang="hr-HR" sz="2400" dirty="0" smtClean="0"/>
              <a:t>ranjenika.</a:t>
            </a:r>
          </a:p>
          <a:p>
            <a:r>
              <a:rPr lang="hr-HR" sz="2400" dirty="0" smtClean="0"/>
              <a:t>Najveći </a:t>
            </a:r>
            <a:r>
              <a:rPr lang="hr-HR" sz="2400" dirty="0" smtClean="0"/>
              <a:t>zločin je počinjen na “Ovčari” gdje je ubijeno više od 200 ranjenika iz </a:t>
            </a:r>
            <a:r>
              <a:rPr lang="hr-HR" sz="2400" dirty="0" smtClean="0"/>
              <a:t>bolnice.</a:t>
            </a:r>
            <a:endParaRPr lang="hr-HR" sz="2400" dirty="0"/>
          </a:p>
        </p:txBody>
      </p:sp>
      <p:pic>
        <p:nvPicPr>
          <p:cNvPr id="5" name="Slika 4" descr="Progon_Vukovara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9360" y="4191000"/>
            <a:ext cx="3590320" cy="23415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57158" y="4500570"/>
            <a:ext cx="342902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Bio je urednik Hrvatskoga radija Vukovar i ratni izvjestitelj. Posljednje izvješće poslao je prije samog pada grada. Nakon pada grada gubi mu se svaki trag. Posljednji ostaci Siniše pronađeni  su na Ovčari.</a:t>
            </a:r>
          </a:p>
          <a:p>
            <a:endParaRPr lang="hr-HR" dirty="0"/>
          </a:p>
        </p:txBody>
      </p:sp>
      <p:pic>
        <p:nvPicPr>
          <p:cNvPr id="3" name="Slika 2" descr="Sli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2584704" cy="3188208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072066" y="4857760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Jedna od  priča o temeljnim ljudskim vrijednostima koje je Siniša čitao slušateljima radija opkoljenoga grada. </a:t>
            </a:r>
          </a:p>
          <a:p>
            <a:endParaRPr lang="hr-HR" dirty="0"/>
          </a:p>
        </p:txBody>
      </p:sp>
      <p:pic>
        <p:nvPicPr>
          <p:cNvPr id="5" name="Picture 4" descr="http://www.braniteljski-portal.hr/var/ezflow_site/storage/images/novosti/obljetnice/sinisa-glavasevic-rodio-se-u-vukovaru-na-danasnji-dan-1960.-godine/39301-1-cro-HR/Sinisa-Glavasevic-rodio-se-u-Vukovaru-na-danasnji-dan-1960.-god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00174"/>
            <a:ext cx="4506778" cy="3286148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928662" y="428604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SINIŠA GLAVAŠEVIĆ HEROJ GRADA VUKOVARA</a:t>
            </a:r>
            <a:endParaRPr lang="hr-HR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28596" y="285728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HEROJI GRADA VUKOVARA</a:t>
            </a:r>
            <a:endParaRPr lang="hr-HR" sz="28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357158" y="100010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BLAGO ZADRO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57158" y="1500174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r-HR" dirty="0" smtClean="0"/>
              <a:t>Zapovijeda obranom grada Vukovara na </a:t>
            </a:r>
            <a:r>
              <a:rPr lang="hr-HR" dirty="0" err="1" smtClean="0"/>
              <a:t>Trpinskoj</a:t>
            </a:r>
            <a:r>
              <a:rPr lang="hr-HR" dirty="0" smtClean="0"/>
              <a:t> cesti. Tijekom jedne akcije tu i pogiba.</a:t>
            </a:r>
          </a:p>
          <a:p>
            <a:pPr>
              <a:buNone/>
            </a:pPr>
            <a:r>
              <a:rPr lang="hr-HR" dirty="0" smtClean="0"/>
              <a:t>(uništen najveći broj neprijateljskih tenkova )</a:t>
            </a:r>
          </a:p>
          <a:p>
            <a:endParaRPr lang="hr-HR" dirty="0"/>
          </a:p>
        </p:txBody>
      </p:sp>
      <p:pic>
        <p:nvPicPr>
          <p:cNvPr id="6" name="Picture 2" descr="http://cdn77.dalmacijanews.hr/files/543ef1171899426b470000ca/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3436165" cy="2216907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5000628" y="100010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JEAN MICHEL NICOLIER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929190" y="1500174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Dragovoljac iz Francuske. Iako su mu mnogi predlagali da napusti Vukovar ostao je do kraja. Nakon pada grada pogubljen je na Ovčari.</a:t>
            </a:r>
            <a:endParaRPr lang="hr-HR" dirty="0"/>
          </a:p>
        </p:txBody>
      </p:sp>
      <p:pic>
        <p:nvPicPr>
          <p:cNvPr id="9" name="Picture 4" descr="https://fbcdn-photos-b-a.akamaihd.net/hphotos-ak-xfa1/v/t1.0-0/p206x206/484988_441265305921798_1151829308_n.jpg?oh=2b1ed8914132c729b9cd1f8bef0d78d5&amp;oe=56C75B05&amp;__gda__=1456221104_386e4eeb1e89c13e0faa9f6e66146a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143248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4704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MIRNA REINTEGRACIJA I ŽIVOT U VUKOVARU DANAS</a:t>
            </a:r>
            <a:endParaRPr lang="hr-H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Nakon oslobodilačkih akcija u drugim dijelovima Hrvatske, 1995. godine počeli su pregovori o povratku Vukovara pod hrvatsku vlast. Lokalna je samouprava u Vukovaru počela djelovati sredinom 1997. godine. </a:t>
            </a:r>
          </a:p>
          <a:p>
            <a:r>
              <a:rPr lang="hr-HR" sz="2400" dirty="0" smtClean="0"/>
              <a:t>Hrvatsko Podunavlje (a time i Vukovar) je mirno reintegrirano u Republiku Hrvatsku 15. siječnja 1998. godine. </a:t>
            </a:r>
          </a:p>
          <a:p>
            <a:r>
              <a:rPr lang="hr-HR" sz="2400" dirty="0" smtClean="0"/>
              <a:t>Otada se mnogo radi na obnovi grada, povratku svih stanovnika i pomirbi. Život se pomalo vraća u Vukovar, ali je potrebno još puno strpljenja, truda i ljubavi prema vlastitom gradu. </a:t>
            </a:r>
          </a:p>
        </p:txBody>
      </p:sp>
    </p:spTree>
    <p:extLst>
      <p:ext uri="{BB962C8B-B14F-4D97-AF65-F5344CB8AC3E}">
        <p14:creationId xmlns:p14="http://schemas.microsoft.com/office/powerpoint/2010/main" xmlns="" val="2872740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1981200"/>
            <a:ext cx="1886144" cy="2088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28194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Grb Grada Vukovara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57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VUKOVAR DANAS</a:t>
            </a:r>
            <a:endParaRPr lang="hr-H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62000" y="4648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- Broj </a:t>
            </a:r>
            <a:r>
              <a:rPr lang="hr-HR" dirty="0" smtClean="0"/>
              <a:t>stanovnika: 27.683</a:t>
            </a:r>
          </a:p>
          <a:p>
            <a:endParaRPr lang="hr-HR" dirty="0" smtClean="0"/>
          </a:p>
          <a:p>
            <a:r>
              <a:rPr lang="hr-HR" dirty="0" smtClean="0"/>
              <a:t>- Gradonačelnik: Ivan Penava (HDZ)</a:t>
            </a:r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r>
              <a:rPr lang="hr-HR" dirty="0" smtClean="0"/>
              <a:t>- Zaštitnik grada: sv. Filip i Jakov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98546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i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1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2116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Križ na Dunavu</a:t>
            </a:r>
            <a:r>
              <a:rPr lang="hr-HR" dirty="0" smtClean="0"/>
              <a:t> - </a:t>
            </a:r>
            <a:r>
              <a:rPr lang="hr-HR" dirty="0" smtClean="0"/>
              <a:t>je </a:t>
            </a:r>
            <a:r>
              <a:rPr lang="hr-HR" dirty="0" smtClean="0"/>
              <a:t>spomenik za sve one koji su svoj život dali za slobodnu i neovisnu Hrvatsku.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Sjećamo se stradalnika Domovinskog rata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214414" y="357166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MEMORIJALNO GROBLJE U VUKOVARU</a:t>
            </a:r>
            <a:endParaRPr lang="hr-HR" sz="2800" b="1" dirty="0"/>
          </a:p>
        </p:txBody>
      </p:sp>
      <p:pic>
        <p:nvPicPr>
          <p:cNvPr id="6" name="Slika 5" descr="slik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186735" cy="2786082"/>
          </a:xfrm>
          <a:prstGeom prst="rect">
            <a:avLst/>
          </a:prstGeom>
        </p:spPr>
      </p:pic>
      <p:pic>
        <p:nvPicPr>
          <p:cNvPr id="7" name="Slika 6" descr="slik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4252925" cy="31855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cara-spomen-d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50" y="971550"/>
            <a:ext cx="7683500" cy="4914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FOTKA-br-136-Spomen-obilježje-Ovč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Spomenik na Ovčari</a:t>
            </a:r>
            <a:endParaRPr lang="hr-H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lnic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295400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Mjesto sjećanja – Vukovarska bolnica </a:t>
            </a:r>
            <a:endParaRPr lang="hr-H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Calibri" pitchFamily="34" charset="0"/>
                <a:ea typeface="Batang" pitchFamily="18" charset="-127"/>
              </a:rPr>
              <a:t>Zemljopisni položaj</a:t>
            </a:r>
            <a:r>
              <a:rPr lang="en-US" sz="4000" dirty="0" smtClean="0">
                <a:latin typeface="Calibri" pitchFamily="34" charset="0"/>
                <a:ea typeface="Batang" pitchFamily="18" charset="-127"/>
              </a:rPr>
              <a:t> :</a:t>
            </a:r>
            <a:endParaRPr lang="vi-VN" sz="4000" dirty="0" smtClean="0">
              <a:latin typeface="Calibri" pitchFamily="34" charset="0"/>
              <a:ea typeface="Batang" pitchFamily="18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Calibri" pitchFamily="34" charset="0"/>
                <a:ea typeface="Batang" pitchFamily="18" charset="-127"/>
              </a:rPr>
              <a:t>Vukovar se smjestio u sjeveroistočnom dijelu Republike Hrvatske i sjedište je Vukovarsko-srijemske županije.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Calibri" pitchFamily="34" charset="0"/>
                <a:ea typeface="Batang" pitchFamily="18" charset="-127"/>
              </a:rPr>
              <a:t>Pristanište je na ušću rijeke Vuke u Dunav. Dunav je kod Vukovara također i državna granica, pa se s druge strane rijeke nalazi Srbija</a:t>
            </a:r>
            <a:r>
              <a:rPr lang="vi-VN" sz="4000" dirty="0" smtClean="0">
                <a:ea typeface="Batang" pitchFamily="18" charset="-127"/>
              </a:rPr>
              <a:t>.</a:t>
            </a:r>
            <a:endParaRPr lang="vi-VN" sz="4000" dirty="0"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GRADSKA NASELJA</a:t>
            </a:r>
            <a:endParaRPr lang="hr-H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 sklopu grada Vukovara nalaze se naselja: Trpinjska cesta, Borovo Naselje, Mitnica, Petrova gora, Sajmište, Supoderica, Lužac, Centar (stara jezgra grada). Pod upravom grada Vukovara se nalaze i sela Lipovača, Sotin i Jakobovac (naselju pripada Ovčara).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3657600"/>
            <a:ext cx="4248472" cy="274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968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48680"/>
            <a:ext cx="4045992" cy="2743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3870" y="1551221"/>
            <a:ext cx="382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Dvojezičnost u Vukovaru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099" y="3789040"/>
            <a:ext cx="439177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8332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727803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228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Obnovljeni grad Vukovar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17669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,,17084973_303,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393604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09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Dvorac grofa Eltza – gradski muzej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07053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04800"/>
            <a:ext cx="2743200" cy="762000"/>
          </a:xfrm>
          <a:prstGeom prst="rect">
            <a:avLst/>
          </a:prstGeom>
        </p:spPr>
      </p:pic>
      <p:pic>
        <p:nvPicPr>
          <p:cNvPr id="4" name="Picture 3" descr="l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066800"/>
            <a:ext cx="7334250" cy="52797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Turizam je također jedna od važnih djelatnosti u </a:t>
            </a:r>
            <a:r>
              <a:rPr lang="vi-VN" dirty="0" smtClean="0"/>
              <a:t>gradu. </a:t>
            </a:r>
            <a:endParaRPr lang="hr-HR" dirty="0"/>
          </a:p>
        </p:txBody>
      </p:sp>
      <p:pic>
        <p:nvPicPr>
          <p:cNvPr id="6" name="Picture 5" descr="an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5715000" cy="2653393"/>
          </a:xfrm>
          <a:prstGeom prst="rect">
            <a:avLst/>
          </a:prstGeom>
        </p:spPr>
      </p:pic>
      <p:pic>
        <p:nvPicPr>
          <p:cNvPr id="9" name="Picture 8" descr="Hotel_Lav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352800"/>
            <a:ext cx="5029200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449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Hotel Lav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00812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norama_vodotoran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7467600" cy="509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0297_178397472249749_100002384923586_363898_171644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505849" cy="556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 smtClean="0">
                <a:latin typeface="Calibri" pitchFamily="34" charset="0"/>
              </a:rPr>
              <a:t>Naseljenost vukovarskog kraja prati se kroz pet tisuća godina</a:t>
            </a:r>
            <a:endParaRPr lang="en-US" sz="36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Calibri" pitchFamily="34" charset="0"/>
              </a:rPr>
              <a:t>Naseljavali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</a:rPr>
              <a:t>su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</a:rPr>
              <a:t>ga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</a:rPr>
              <a:t>Iliri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</a:rPr>
              <a:t>i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</a:rPr>
              <a:t>Kelti</a:t>
            </a:r>
            <a:r>
              <a:rPr lang="en-US" sz="3600" dirty="0" smtClean="0">
                <a:latin typeface="Calibri" pitchFamily="34" charset="0"/>
              </a:rPr>
              <a:t>, </a:t>
            </a:r>
            <a:r>
              <a:rPr lang="en-US" sz="3600" dirty="0" err="1" smtClean="0">
                <a:latin typeface="Calibri" pitchFamily="34" charset="0"/>
              </a:rPr>
              <a:t>Rimljani</a:t>
            </a:r>
            <a:endParaRPr lang="en-US" sz="36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6" name="Picture 5" descr="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124200"/>
            <a:ext cx="4018306" cy="26654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182" y="990600"/>
            <a:ext cx="3712786" cy="53039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3791" y="5486400"/>
            <a:ext cx="2292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Vučedolska</a:t>
            </a:r>
            <a:r>
              <a:rPr lang="en-US" dirty="0"/>
              <a:t> </a:t>
            </a:r>
            <a:r>
              <a:rPr lang="en-US" dirty="0" err="1"/>
              <a:t>golubica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990600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Vučedol</a:t>
            </a:r>
            <a:r>
              <a:rPr lang="en-US" sz="3600" dirty="0" smtClean="0"/>
              <a:t> je </a:t>
            </a:r>
            <a:r>
              <a:rPr lang="en-US" sz="3600" dirty="0" err="1" smtClean="0"/>
              <a:t>poznati</a:t>
            </a:r>
            <a:r>
              <a:rPr lang="en-US" sz="3600" dirty="0" smtClean="0"/>
              <a:t> </a:t>
            </a:r>
            <a:r>
              <a:rPr lang="en-US" sz="3600" dirty="0" err="1" smtClean="0"/>
              <a:t>arheološki</a:t>
            </a:r>
            <a:r>
              <a:rPr lang="en-US" sz="3600" dirty="0" smtClean="0"/>
              <a:t> </a:t>
            </a:r>
            <a:r>
              <a:rPr lang="en-US" sz="3600" dirty="0" err="1"/>
              <a:t>lokalitet</a:t>
            </a:r>
            <a:r>
              <a:rPr lang="en-US" sz="3600" dirty="0"/>
              <a:t> </a:t>
            </a:r>
            <a:r>
              <a:rPr lang="en-US" sz="3600" dirty="0" err="1"/>
              <a:t>iz</a:t>
            </a:r>
            <a:r>
              <a:rPr lang="en-US" sz="3600" dirty="0"/>
              <a:t> </a:t>
            </a:r>
            <a:r>
              <a:rPr lang="en-US" sz="3600" dirty="0" err="1"/>
              <a:t>neolitika</a:t>
            </a:r>
            <a:r>
              <a:rPr lang="en-US" sz="3600" dirty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 smtClean="0">
                <a:latin typeface="Calibri" pitchFamily="34" charset="0"/>
              </a:rPr>
              <a:t>Već 1231. godine, među prvima u hrvatskim zemljama Vukovar je dobio status slobodnog kraljevskog grada.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 smtClean="0">
                <a:latin typeface="Calibri" pitchFamily="34" charset="0"/>
              </a:rPr>
              <a:t>U 14. i 15. stoljeću vukovarskim krajem vladaju brojne velikaške obitelji. </a:t>
            </a:r>
            <a:endParaRPr lang="vi-VN" sz="2800" dirty="0">
              <a:latin typeface="Calibri" pitchFamily="34" charset="0"/>
            </a:endParaRPr>
          </a:p>
        </p:txBody>
      </p:sp>
      <p:pic>
        <p:nvPicPr>
          <p:cNvPr id="3" name="Picture 2" descr="Intro%20VS%20Vukovar%201608%20-%20285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352800"/>
            <a:ext cx="4038600" cy="2961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382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libri" pitchFamily="34" charset="0"/>
              </a:rPr>
              <a:t>Turska vladavina - 16. i 17. stoljeće</a:t>
            </a:r>
            <a:endParaRPr lang="hr-HR" sz="3200" b="1" dirty="0" smtClean="0">
              <a:latin typeface="Calibri" pitchFamily="34" charset="0"/>
            </a:endParaRPr>
          </a:p>
          <a:p>
            <a:endParaRPr lang="vi-VN" sz="32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dirty="0" smtClean="0">
                <a:latin typeface="Calibri" pitchFamily="34" charset="0"/>
              </a:rPr>
              <a:t>Turci su na svom pohodu 1526. godine, pod vodstvom sultana Sulejmana Veličanstvenog zauzeli sve utvrde uz Dunav, pa tako i Ilok i </a:t>
            </a:r>
            <a:r>
              <a:rPr lang="vi-VN" sz="3200" dirty="0" smtClean="0">
                <a:latin typeface="Calibri" pitchFamily="34" charset="0"/>
              </a:rPr>
              <a:t>Vukovar</a:t>
            </a:r>
            <a:endParaRPr lang="en-US" sz="32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dirty="0" smtClean="0">
                <a:latin typeface="Calibri" pitchFamily="34" charset="0"/>
              </a:rPr>
              <a:t>Vukovar je oslobođen 1687</a:t>
            </a:r>
            <a:r>
              <a:rPr lang="en-US" sz="3200" dirty="0" smtClean="0">
                <a:latin typeface="Calibri" pitchFamily="34" charset="0"/>
              </a:rPr>
              <a:t>.</a:t>
            </a:r>
            <a:r>
              <a:rPr lang="hr-HR" sz="3200" dirty="0" smtClean="0">
                <a:latin typeface="Calibri" pitchFamily="34" charset="0"/>
              </a:rPr>
              <a:t>godine</a:t>
            </a:r>
            <a:endParaRPr lang="en-US" sz="32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itchFamily="34" charset="0"/>
              </a:rPr>
              <a:t>U 18. i 19. stoljeću naseljava se i znatan broj </a:t>
            </a:r>
            <a:r>
              <a:rPr lang="en-US" sz="3200" dirty="0" err="1" smtClean="0">
                <a:latin typeface="Calibri" pitchFamily="34" charset="0"/>
              </a:rPr>
              <a:t>Srba</a:t>
            </a:r>
            <a:r>
              <a:rPr lang="en-US" sz="3200" dirty="0" smtClean="0">
                <a:latin typeface="Calibri" pitchFamily="34" charset="0"/>
              </a:rPr>
              <a:t>, </a:t>
            </a:r>
            <a:r>
              <a:rPr lang="vi-VN" sz="3200" dirty="0" smtClean="0">
                <a:latin typeface="Calibri" pitchFamily="34" charset="0"/>
              </a:rPr>
              <a:t>Nijemaca</a:t>
            </a:r>
            <a:r>
              <a:rPr lang="vi-VN" sz="3200" dirty="0">
                <a:latin typeface="Calibri" pitchFamily="34" charset="0"/>
              </a:rPr>
              <a:t>, Mađara, Židova, Rusina, Slovaka i Ukrajinaca. Tako ovo hrvatsko područje postaje </a:t>
            </a:r>
            <a:r>
              <a:rPr lang="vi-VN" sz="3200" dirty="0" smtClean="0">
                <a:latin typeface="Calibri" pitchFamily="34" charset="0"/>
              </a:rPr>
              <a:t> </a:t>
            </a:r>
            <a:r>
              <a:rPr lang="vi-VN" sz="3200" dirty="0">
                <a:latin typeface="Calibri" pitchFamily="34" charset="0"/>
              </a:rPr>
              <a:t>višenacionalno. </a:t>
            </a:r>
            <a:endParaRPr lang="en-US" sz="32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vi-VN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a_sl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" y="933450"/>
            <a:ext cx="7802880" cy="499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81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Pogled na Vukovar u 20. stoljeću</a:t>
            </a:r>
            <a:endParaRPr lang="hr-H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je_r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853</Words>
  <Application>Microsoft Office PowerPoint</Application>
  <PresentationFormat>On-screen Show (4:3)</PresentationFormat>
  <Paragraphs>80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 PRIJE DOMOVINSKOG RATA</dc:title>
  <dc:creator>ivo</dc:creator>
  <cp:lastModifiedBy>Kristijan </cp:lastModifiedBy>
  <cp:revision>60</cp:revision>
  <dcterms:created xsi:type="dcterms:W3CDTF">2015-11-08T13:04:18Z</dcterms:created>
  <dcterms:modified xsi:type="dcterms:W3CDTF">2015-11-15T19:11:37Z</dcterms:modified>
</cp:coreProperties>
</file>