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8" r:id="rId3"/>
    <p:sldId id="262" r:id="rId4"/>
    <p:sldId id="263" r:id="rId5"/>
    <p:sldId id="264" r:id="rId6"/>
    <p:sldId id="256" r:id="rId7"/>
    <p:sldId id="265" r:id="rId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ila, s rešetkom tablice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B0E9-03F0-43A2-B389-35F6053F9809}" type="datetimeFigureOut">
              <a:rPr lang="hr-HR" smtClean="0"/>
              <a:t>4.4.2020.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0A8C9-E130-41AB-B73D-2D32E38943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63852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B0E9-03F0-43A2-B389-35F6053F9809}" type="datetimeFigureOut">
              <a:rPr lang="hr-HR" smtClean="0"/>
              <a:t>4.4.2020.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0A8C9-E130-41AB-B73D-2D32E38943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96671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B0E9-03F0-43A2-B389-35F6053F9809}" type="datetimeFigureOut">
              <a:rPr lang="hr-HR" smtClean="0"/>
              <a:t>4.4.2020.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0A8C9-E130-41AB-B73D-2D32E38943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78770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B0E9-03F0-43A2-B389-35F6053F9809}" type="datetimeFigureOut">
              <a:rPr lang="hr-HR" smtClean="0"/>
              <a:t>4.4.2020.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0A8C9-E130-41AB-B73D-2D32E38943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94625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B0E9-03F0-43A2-B389-35F6053F9809}" type="datetimeFigureOut">
              <a:rPr lang="hr-HR" smtClean="0"/>
              <a:t>4.4.2020.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0A8C9-E130-41AB-B73D-2D32E38943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98683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B0E9-03F0-43A2-B389-35F6053F9809}" type="datetimeFigureOut">
              <a:rPr lang="hr-HR" smtClean="0"/>
              <a:t>4.4.2020.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0A8C9-E130-41AB-B73D-2D32E38943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21006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B0E9-03F0-43A2-B389-35F6053F9809}" type="datetimeFigureOut">
              <a:rPr lang="hr-HR" smtClean="0"/>
              <a:t>4.4.2020.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0A8C9-E130-41AB-B73D-2D32E38943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71564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B0E9-03F0-43A2-B389-35F6053F9809}" type="datetimeFigureOut">
              <a:rPr lang="hr-HR" smtClean="0"/>
              <a:t>4.4.2020.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0A8C9-E130-41AB-B73D-2D32E38943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14198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B0E9-03F0-43A2-B389-35F6053F9809}" type="datetimeFigureOut">
              <a:rPr lang="hr-HR" smtClean="0"/>
              <a:t>4.4.2020.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0A8C9-E130-41AB-B73D-2D32E38943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64205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B0E9-03F0-43A2-B389-35F6053F9809}" type="datetimeFigureOut">
              <a:rPr lang="hr-HR" smtClean="0"/>
              <a:t>4.4.2020.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0A8C9-E130-41AB-B73D-2D32E38943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09970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B0E9-03F0-43A2-B389-35F6053F9809}" type="datetimeFigureOut">
              <a:rPr lang="hr-HR" smtClean="0"/>
              <a:t>4.4.2020.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0A8C9-E130-41AB-B73D-2D32E38943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44444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FB0E9-03F0-43A2-B389-35F6053F9809}" type="datetimeFigureOut">
              <a:rPr lang="hr-HR" smtClean="0"/>
              <a:t>4.4.2020.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10A8C9-E130-41AB-B73D-2D32E38943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37140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learningapps.org/display?v=peb6y54jj19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3"/>
          <p:cNvSpPr>
            <a:spLocks noChangeArrowheads="1"/>
          </p:cNvSpPr>
          <p:nvPr/>
        </p:nvSpPr>
        <p:spPr bwMode="auto">
          <a:xfrm>
            <a:off x="443956" y="282893"/>
            <a:ext cx="8208963" cy="867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sr-Latn-CS" altLang="sr-Latn-RS" dirty="0"/>
          </a:p>
          <a:p>
            <a:pPr eaLnBrk="1" hangingPunct="1"/>
            <a:r>
              <a:rPr lang="sr-Latn-CS" altLang="sr-Latn-RS" sz="6000" dirty="0"/>
              <a:t>10 – 1 = 9</a:t>
            </a:r>
          </a:p>
          <a:p>
            <a:pPr eaLnBrk="1" hangingPunct="1"/>
            <a:r>
              <a:rPr lang="sr-Latn-CS" altLang="sr-Latn-RS" sz="6000" dirty="0"/>
              <a:t>10 – 6 = 4</a:t>
            </a:r>
          </a:p>
          <a:p>
            <a:pPr eaLnBrk="1" hangingPunct="1"/>
            <a:r>
              <a:rPr lang="sr-Latn-CS" altLang="sr-Latn-RS" sz="6000" dirty="0"/>
              <a:t>10 – 4 = 6</a:t>
            </a:r>
          </a:p>
          <a:p>
            <a:pPr eaLnBrk="1" hangingPunct="1"/>
            <a:r>
              <a:rPr lang="sr-Latn-CS" altLang="sr-Latn-RS" sz="6000" dirty="0"/>
              <a:t>10 – 3 = 7</a:t>
            </a:r>
          </a:p>
          <a:p>
            <a:pPr eaLnBrk="1" hangingPunct="1"/>
            <a:r>
              <a:rPr lang="sr-Latn-CS" altLang="sr-Latn-RS" sz="6000" dirty="0"/>
              <a:t>10 – 8 = 2</a:t>
            </a:r>
          </a:p>
          <a:p>
            <a:pPr eaLnBrk="1" hangingPunct="1"/>
            <a:r>
              <a:rPr lang="sr-Latn-CS" altLang="sr-Latn-RS" sz="6000" dirty="0"/>
              <a:t>10 – 9 = 1</a:t>
            </a:r>
          </a:p>
          <a:p>
            <a:pPr eaLnBrk="1" hangingPunct="1"/>
            <a:endParaRPr lang="sr-Latn-CS" altLang="sr-Latn-RS" sz="6000" dirty="0"/>
          </a:p>
          <a:p>
            <a:pPr eaLnBrk="1" hangingPunct="1"/>
            <a:endParaRPr lang="sr-Latn-CS" altLang="sr-Latn-RS" sz="6000" dirty="0"/>
          </a:p>
          <a:p>
            <a:pPr eaLnBrk="1" hangingPunct="1"/>
            <a:endParaRPr lang="sr-Latn-CS" altLang="sr-Latn-RS" sz="6000" dirty="0"/>
          </a:p>
        </p:txBody>
      </p:sp>
      <p:sp>
        <p:nvSpPr>
          <p:cNvPr id="22" name="Pentagon 21"/>
          <p:cNvSpPr/>
          <p:nvPr/>
        </p:nvSpPr>
        <p:spPr>
          <a:xfrm>
            <a:off x="3378469" y="3358504"/>
            <a:ext cx="3816350" cy="811234"/>
          </a:xfrm>
          <a:prstGeom prst="homePlate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4400" dirty="0"/>
              <a:t>potapši koljena</a:t>
            </a:r>
          </a:p>
        </p:txBody>
      </p:sp>
      <p:sp>
        <p:nvSpPr>
          <p:cNvPr id="23" name="Pentagon 22"/>
          <p:cNvSpPr/>
          <p:nvPr/>
        </p:nvSpPr>
        <p:spPr>
          <a:xfrm>
            <a:off x="3354977" y="1555751"/>
            <a:ext cx="2688772" cy="792162"/>
          </a:xfrm>
          <a:prstGeom prst="homePlate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4400" dirty="0"/>
              <a:t>pljesni</a:t>
            </a:r>
          </a:p>
        </p:txBody>
      </p:sp>
      <p:sp>
        <p:nvSpPr>
          <p:cNvPr id="24" name="Pentagon 23"/>
          <p:cNvSpPr/>
          <p:nvPr/>
        </p:nvSpPr>
        <p:spPr>
          <a:xfrm>
            <a:off x="3378469" y="2439836"/>
            <a:ext cx="2665280" cy="792162"/>
          </a:xfrm>
          <a:prstGeom prst="homePlate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4400" dirty="0"/>
              <a:t>pucketaj</a:t>
            </a:r>
          </a:p>
        </p:txBody>
      </p:sp>
      <p:sp>
        <p:nvSpPr>
          <p:cNvPr id="25" name="Pentagon 24"/>
          <p:cNvSpPr/>
          <p:nvPr/>
        </p:nvSpPr>
        <p:spPr>
          <a:xfrm>
            <a:off x="3354977" y="645803"/>
            <a:ext cx="2688772" cy="792162"/>
          </a:xfrm>
          <a:prstGeom prst="homePlate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4400" dirty="0"/>
              <a:t>čučni</a:t>
            </a:r>
          </a:p>
        </p:txBody>
      </p:sp>
      <p:sp>
        <p:nvSpPr>
          <p:cNvPr id="26" name="Pentagon 25"/>
          <p:cNvSpPr/>
          <p:nvPr/>
        </p:nvSpPr>
        <p:spPr>
          <a:xfrm>
            <a:off x="3387178" y="4296245"/>
            <a:ext cx="2656571" cy="792162"/>
          </a:xfrm>
          <a:prstGeom prst="homePlate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4400" dirty="0"/>
              <a:t>skoči</a:t>
            </a:r>
          </a:p>
        </p:txBody>
      </p:sp>
      <p:sp>
        <p:nvSpPr>
          <p:cNvPr id="27" name="Pentagon 26"/>
          <p:cNvSpPr/>
          <p:nvPr/>
        </p:nvSpPr>
        <p:spPr>
          <a:xfrm>
            <a:off x="3398521" y="5249946"/>
            <a:ext cx="3585754" cy="792162"/>
          </a:xfrm>
          <a:prstGeom prst="homePlate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4400" dirty="0"/>
              <a:t>vikni HURA!</a:t>
            </a:r>
          </a:p>
        </p:txBody>
      </p:sp>
      <p:pic>
        <p:nvPicPr>
          <p:cNvPr id="9" name="Slika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0373" y="95953"/>
            <a:ext cx="5969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Slika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8" t="7827" r="5328" b="6744"/>
          <a:stretch/>
        </p:blipFill>
        <p:spPr>
          <a:xfrm>
            <a:off x="8438607" y="1352008"/>
            <a:ext cx="3726226" cy="5465647"/>
          </a:xfrm>
          <a:prstGeom prst="rect">
            <a:avLst/>
          </a:prstGeom>
        </p:spPr>
      </p:pic>
      <p:sp>
        <p:nvSpPr>
          <p:cNvPr id="11" name="Zaobljeni pravokutni oblačić 10"/>
          <p:cNvSpPr/>
          <p:nvPr/>
        </p:nvSpPr>
        <p:spPr>
          <a:xfrm>
            <a:off x="6453598" y="290848"/>
            <a:ext cx="3904205" cy="934653"/>
          </a:xfrm>
          <a:prstGeom prst="wedgeRoundRectCallout">
            <a:avLst>
              <a:gd name="adj1" fmla="val -356"/>
              <a:gd name="adj2" fmla="val 179473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>
                <a:solidFill>
                  <a:srgbClr val="0070C0"/>
                </a:solidFill>
              </a:rPr>
              <a:t>Izračunaj i napravi ono što piše onoliko puta koliki je rezultat.</a:t>
            </a:r>
          </a:p>
        </p:txBody>
      </p:sp>
    </p:spTree>
    <p:extLst>
      <p:ext uri="{BB962C8B-B14F-4D97-AF65-F5344CB8AC3E}">
        <p14:creationId xmlns:p14="http://schemas.microsoft.com/office/powerpoint/2010/main" val="342317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clrChange>
              <a:clrFrom>
                <a:srgbClr val="EEF3FA"/>
              </a:clrFrom>
              <a:clrTo>
                <a:srgbClr val="EEF3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534133" cy="5738894"/>
          </a:xfrm>
          <a:prstGeom prst="rect">
            <a:avLst/>
          </a:prstGeom>
        </p:spPr>
      </p:pic>
      <p:sp>
        <p:nvSpPr>
          <p:cNvPr id="5" name="Pravokutnik 4"/>
          <p:cNvSpPr/>
          <p:nvPr/>
        </p:nvSpPr>
        <p:spPr>
          <a:xfrm>
            <a:off x="5501806" y="3064515"/>
            <a:ext cx="4690708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7200" b="0" cap="none" spc="0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Oduzimanje</a:t>
            </a:r>
          </a:p>
          <a:p>
            <a:pPr algn="ctr"/>
            <a:r>
              <a:rPr lang="hr-HR" sz="7200" b="0" cap="none" spc="0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(11 – 3)</a:t>
            </a:r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EEF3FA"/>
              </a:clrFrom>
              <a:clrTo>
                <a:srgbClr val="EEF3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64" t="49514" r="60932" b="19634"/>
          <a:stretch/>
        </p:blipFill>
        <p:spPr>
          <a:xfrm flipH="1">
            <a:off x="10295128" y="5350527"/>
            <a:ext cx="1896872" cy="1672936"/>
          </a:xfrm>
          <a:prstGeom prst="rect">
            <a:avLst/>
          </a:prstGeom>
        </p:spPr>
      </p:pic>
      <p:pic>
        <p:nvPicPr>
          <p:cNvPr id="7" name="Slika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86579" y="82138"/>
            <a:ext cx="5969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2993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0" name="Rectangle 29"/>
          <p:cNvSpPr>
            <a:spLocks noChangeArrowheads="1"/>
          </p:cNvSpPr>
          <p:nvPr/>
        </p:nvSpPr>
        <p:spPr bwMode="auto">
          <a:xfrm>
            <a:off x="1704513" y="1180269"/>
            <a:ext cx="2371098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sr-Latn-CS" altLang="sr-Latn-RS" sz="4400" dirty="0"/>
              <a:t>11 – 3 =</a:t>
            </a:r>
            <a:endParaRPr lang="hr-HR" altLang="sr-Latn-RS" sz="4400" dirty="0"/>
          </a:p>
        </p:txBody>
      </p:sp>
      <p:cxnSp>
        <p:nvCxnSpPr>
          <p:cNvPr id="32" name="Straight Arrow Connector 31"/>
          <p:cNvCxnSpPr/>
          <p:nvPr/>
        </p:nvCxnSpPr>
        <p:spPr>
          <a:xfrm flipH="1">
            <a:off x="2780773" y="1890585"/>
            <a:ext cx="311239" cy="61222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3282523" y="1857519"/>
            <a:ext cx="409982" cy="67746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13" name="Rectangle 35"/>
          <p:cNvSpPr>
            <a:spLocks noChangeArrowheads="1"/>
          </p:cNvSpPr>
          <p:nvPr/>
        </p:nvSpPr>
        <p:spPr bwMode="auto">
          <a:xfrm>
            <a:off x="2512381" y="2410474"/>
            <a:ext cx="1609603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sr-Latn-CS" altLang="sr-Latn-RS" sz="4400" dirty="0">
                <a:solidFill>
                  <a:srgbClr val="FF0000"/>
                </a:solidFill>
              </a:rPr>
              <a:t>1  i  2</a:t>
            </a:r>
            <a:endParaRPr lang="hr-HR" altLang="sr-Latn-RS" sz="4400" dirty="0">
              <a:solidFill>
                <a:srgbClr val="FF0000"/>
              </a:solidFill>
            </a:endParaRPr>
          </a:p>
        </p:txBody>
      </p:sp>
      <p:pic>
        <p:nvPicPr>
          <p:cNvPr id="20" name="Slika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0373" y="95953"/>
            <a:ext cx="5969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Naslov 1"/>
          <p:cNvSpPr txBox="1">
            <a:spLocks/>
          </p:cNvSpPr>
          <p:nvPr/>
        </p:nvSpPr>
        <p:spPr>
          <a:xfrm>
            <a:off x="150141" y="191318"/>
            <a:ext cx="3776745" cy="123020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hr-HR" sz="4000" b="1" dirty="0"/>
              <a:t>Promotri!</a:t>
            </a:r>
          </a:p>
          <a:p>
            <a:pPr algn="l">
              <a:lnSpc>
                <a:spcPct val="120000"/>
              </a:lnSpc>
            </a:pPr>
            <a:endParaRPr lang="hr-HR" sz="3200" b="1" dirty="0"/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EEF3FA"/>
              </a:clrFrom>
              <a:clrTo>
                <a:srgbClr val="EEF3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677" t="80199" r="27814" b="4602"/>
          <a:stretch/>
        </p:blipFill>
        <p:spPr>
          <a:xfrm>
            <a:off x="3322999" y="4371236"/>
            <a:ext cx="5477691" cy="2563907"/>
          </a:xfrm>
          <a:prstGeom prst="rect">
            <a:avLst/>
          </a:prstGeom>
        </p:spPr>
      </p:pic>
      <p:sp>
        <p:nvSpPr>
          <p:cNvPr id="3" name="Elipsa 2"/>
          <p:cNvSpPr/>
          <p:nvPr/>
        </p:nvSpPr>
        <p:spPr>
          <a:xfrm>
            <a:off x="8304235" y="4309017"/>
            <a:ext cx="714102" cy="993298"/>
          </a:xfrm>
          <a:custGeom>
            <a:avLst/>
            <a:gdLst>
              <a:gd name="connsiteX0" fmla="*/ 0 w 1184365"/>
              <a:gd name="connsiteY0" fmla="*/ 674915 h 1349829"/>
              <a:gd name="connsiteX1" fmla="*/ 592183 w 1184365"/>
              <a:gd name="connsiteY1" fmla="*/ 0 h 1349829"/>
              <a:gd name="connsiteX2" fmla="*/ 1184366 w 1184365"/>
              <a:gd name="connsiteY2" fmla="*/ 674915 h 1349829"/>
              <a:gd name="connsiteX3" fmla="*/ 592183 w 1184365"/>
              <a:gd name="connsiteY3" fmla="*/ 1349830 h 1349829"/>
              <a:gd name="connsiteX4" fmla="*/ 0 w 1184365"/>
              <a:gd name="connsiteY4" fmla="*/ 674915 h 1349829"/>
              <a:gd name="connsiteX0" fmla="*/ 6 w 1184372"/>
              <a:gd name="connsiteY0" fmla="*/ 1005841 h 1680756"/>
              <a:gd name="connsiteX1" fmla="*/ 583481 w 1184372"/>
              <a:gd name="connsiteY1" fmla="*/ 0 h 1680756"/>
              <a:gd name="connsiteX2" fmla="*/ 1184372 w 1184372"/>
              <a:gd name="connsiteY2" fmla="*/ 1005841 h 1680756"/>
              <a:gd name="connsiteX3" fmla="*/ 592189 w 1184372"/>
              <a:gd name="connsiteY3" fmla="*/ 1680756 h 1680756"/>
              <a:gd name="connsiteX4" fmla="*/ 6 w 1184372"/>
              <a:gd name="connsiteY4" fmla="*/ 1005841 h 1680756"/>
              <a:gd name="connsiteX0" fmla="*/ 6 w 1184372"/>
              <a:gd name="connsiteY0" fmla="*/ 1005841 h 1593670"/>
              <a:gd name="connsiteX1" fmla="*/ 583481 w 1184372"/>
              <a:gd name="connsiteY1" fmla="*/ 0 h 1593670"/>
              <a:gd name="connsiteX2" fmla="*/ 1184372 w 1184372"/>
              <a:gd name="connsiteY2" fmla="*/ 1005841 h 1593670"/>
              <a:gd name="connsiteX3" fmla="*/ 592189 w 1184372"/>
              <a:gd name="connsiteY3" fmla="*/ 1593670 h 1593670"/>
              <a:gd name="connsiteX4" fmla="*/ 6 w 1184372"/>
              <a:gd name="connsiteY4" fmla="*/ 1005841 h 1593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4372" h="1593670">
                <a:moveTo>
                  <a:pt x="6" y="1005841"/>
                </a:moveTo>
                <a:cubicBezTo>
                  <a:pt x="-1445" y="740229"/>
                  <a:pt x="256427" y="0"/>
                  <a:pt x="583481" y="0"/>
                </a:cubicBezTo>
                <a:cubicBezTo>
                  <a:pt x="910535" y="0"/>
                  <a:pt x="1184372" y="633096"/>
                  <a:pt x="1184372" y="1005841"/>
                </a:cubicBezTo>
                <a:cubicBezTo>
                  <a:pt x="1184372" y="1378586"/>
                  <a:pt x="919243" y="1593670"/>
                  <a:pt x="592189" y="1593670"/>
                </a:cubicBezTo>
                <a:cubicBezTo>
                  <a:pt x="265135" y="1593670"/>
                  <a:pt x="1457" y="1271453"/>
                  <a:pt x="6" y="1005841"/>
                </a:cubicBezTo>
                <a:close/>
              </a:path>
            </a:pathLst>
          </a:custGeom>
          <a:solidFill>
            <a:srgbClr val="FFCC99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Elipsa 4"/>
          <p:cNvSpPr/>
          <p:nvPr/>
        </p:nvSpPr>
        <p:spPr>
          <a:xfrm>
            <a:off x="4993233" y="1251366"/>
            <a:ext cx="540000" cy="68587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8" name="Strelica zakrivljena dolje 17"/>
          <p:cNvSpPr/>
          <p:nvPr/>
        </p:nvSpPr>
        <p:spPr>
          <a:xfrm flipH="1">
            <a:off x="2377440" y="784029"/>
            <a:ext cx="2931740" cy="444137"/>
          </a:xfrm>
          <a:prstGeom prst="curvedDownArrow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cxnSp>
        <p:nvCxnSpPr>
          <p:cNvPr id="34" name="Ravni poveznik 33"/>
          <p:cNvCxnSpPr/>
          <p:nvPr/>
        </p:nvCxnSpPr>
        <p:spPr>
          <a:xfrm flipH="1">
            <a:off x="8389650" y="4169362"/>
            <a:ext cx="514934" cy="130628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2" name="Pravokutnik 41"/>
          <p:cNvSpPr/>
          <p:nvPr/>
        </p:nvSpPr>
        <p:spPr>
          <a:xfrm>
            <a:off x="4960575" y="2322189"/>
            <a:ext cx="365074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/>
              <a:t>Oduzmi do desetice.</a:t>
            </a:r>
          </a:p>
        </p:txBody>
      </p:sp>
      <p:cxnSp>
        <p:nvCxnSpPr>
          <p:cNvPr id="58" name="Ravni poveznik 57"/>
          <p:cNvCxnSpPr/>
          <p:nvPr/>
        </p:nvCxnSpPr>
        <p:spPr>
          <a:xfrm flipH="1">
            <a:off x="7205198" y="4547538"/>
            <a:ext cx="400470" cy="852855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9" name="Ravni poveznik 58"/>
          <p:cNvCxnSpPr/>
          <p:nvPr/>
        </p:nvCxnSpPr>
        <p:spPr>
          <a:xfrm flipH="1">
            <a:off x="7470427" y="4973965"/>
            <a:ext cx="436639" cy="95823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5" name="Pravokutnik 64"/>
          <p:cNvSpPr/>
          <p:nvPr/>
        </p:nvSpPr>
        <p:spPr>
          <a:xfrm>
            <a:off x="9018337" y="1950206"/>
            <a:ext cx="28865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/>
              <a:t>Oduzmi ostatak.</a:t>
            </a:r>
          </a:p>
        </p:txBody>
      </p:sp>
      <p:sp>
        <p:nvSpPr>
          <p:cNvPr id="68" name="Pravokutnik 67"/>
          <p:cNvSpPr/>
          <p:nvPr/>
        </p:nvSpPr>
        <p:spPr>
          <a:xfrm>
            <a:off x="1499910" y="3055904"/>
            <a:ext cx="32415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/>
              <a:t>Rastavi umanjitelj.</a:t>
            </a:r>
          </a:p>
        </p:txBody>
      </p:sp>
      <p:sp>
        <p:nvSpPr>
          <p:cNvPr id="47" name="Pravokutnik 46"/>
          <p:cNvSpPr/>
          <p:nvPr/>
        </p:nvSpPr>
        <p:spPr>
          <a:xfrm>
            <a:off x="3808520" y="1162521"/>
            <a:ext cx="316867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altLang="sr-Latn-RS" sz="4400" dirty="0">
                <a:latin typeface="Arial" panose="020B0604020202020204" pitchFamily="34" charset="0"/>
                <a:cs typeface="Arial" panose="020B0604020202020204" pitchFamily="34" charset="0"/>
              </a:rPr>
              <a:t>11 </a:t>
            </a:r>
            <a:r>
              <a:rPr lang="sr-Latn-CS" altLang="sr-Latn-RS" sz="4400" dirty="0"/>
              <a:t>–</a:t>
            </a:r>
            <a:r>
              <a:rPr lang="sr-Latn-CS" altLang="sr-Latn-RS" sz="4400" dirty="0">
                <a:latin typeface="Arial" panose="020B0604020202020204" pitchFamily="34" charset="0"/>
                <a:cs typeface="Arial" panose="020B0604020202020204" pitchFamily="34" charset="0"/>
              </a:rPr>
              <a:t> 1 </a:t>
            </a:r>
            <a:r>
              <a:rPr lang="sr-Latn-CS" altLang="sr-Latn-RS" sz="4400" dirty="0"/>
              <a:t>–</a:t>
            </a:r>
            <a:r>
              <a:rPr lang="sr-Latn-CS" altLang="sr-Latn-RS" sz="4400" dirty="0">
                <a:latin typeface="Arial" panose="020B0604020202020204" pitchFamily="34" charset="0"/>
                <a:cs typeface="Arial" panose="020B0604020202020204" pitchFamily="34" charset="0"/>
              </a:rPr>
              <a:t> 2 =</a:t>
            </a:r>
            <a:endParaRPr lang="hr-HR" altLang="sr-Latn-R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Pravokutnik 47"/>
          <p:cNvSpPr/>
          <p:nvPr/>
        </p:nvSpPr>
        <p:spPr>
          <a:xfrm>
            <a:off x="6785947" y="1186610"/>
            <a:ext cx="274466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altLang="sr-Latn-RS" sz="4400" dirty="0">
                <a:latin typeface="Arial" panose="020B0604020202020204" pitchFamily="34" charset="0"/>
                <a:cs typeface="Arial" panose="020B0604020202020204" pitchFamily="34" charset="0"/>
              </a:rPr>
              <a:t>10 </a:t>
            </a:r>
            <a:r>
              <a:rPr lang="sr-Latn-CS" altLang="sr-Latn-RS" sz="4400" dirty="0"/>
              <a:t>–</a:t>
            </a:r>
            <a:r>
              <a:rPr lang="sr-Latn-CS" altLang="sr-Latn-RS" sz="4400" dirty="0">
                <a:latin typeface="Arial" panose="020B0604020202020204" pitchFamily="34" charset="0"/>
                <a:cs typeface="Arial" panose="020B0604020202020204" pitchFamily="34" charset="0"/>
              </a:rPr>
              <a:t> 2 = </a:t>
            </a:r>
            <a:r>
              <a:rPr lang="sr-Latn-CS" altLang="sr-Latn-RS" sz="4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sr-Latn-CS" altLang="sr-Latn-R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hr-HR" altLang="sr-Latn-R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402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3" grpId="0"/>
      <p:bldP spid="5" grpId="0" animBg="1"/>
      <p:bldP spid="18" grpId="0" animBg="1"/>
      <p:bldP spid="42" grpId="0"/>
      <p:bldP spid="65" grpId="0"/>
      <p:bldP spid="68" grpId="0"/>
      <p:bldP spid="47" grpId="0"/>
      <p:bldP spid="4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9"/>
          <p:cNvSpPr>
            <a:spLocks noChangeArrowheads="1"/>
          </p:cNvSpPr>
          <p:nvPr/>
        </p:nvSpPr>
        <p:spPr bwMode="auto">
          <a:xfrm>
            <a:off x="1508760" y="1225989"/>
            <a:ext cx="2535297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sr-Latn-CS" altLang="sr-Latn-RS" sz="4400" dirty="0"/>
              <a:t>12 – 5 =</a:t>
            </a:r>
            <a:endParaRPr lang="hr-HR" altLang="sr-Latn-RS" sz="4400" dirty="0"/>
          </a:p>
        </p:txBody>
      </p:sp>
      <p:cxnSp>
        <p:nvCxnSpPr>
          <p:cNvPr id="5" name="Straight Arrow Connector 31"/>
          <p:cNvCxnSpPr/>
          <p:nvPr/>
        </p:nvCxnSpPr>
        <p:spPr>
          <a:xfrm flipH="1">
            <a:off x="2582917" y="1919316"/>
            <a:ext cx="311239" cy="61222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32"/>
          <p:cNvCxnSpPr/>
          <p:nvPr/>
        </p:nvCxnSpPr>
        <p:spPr>
          <a:xfrm>
            <a:off x="3016462" y="1888055"/>
            <a:ext cx="409982" cy="67746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35"/>
          <p:cNvSpPr>
            <a:spLocks noChangeArrowheads="1"/>
          </p:cNvSpPr>
          <p:nvPr/>
        </p:nvSpPr>
        <p:spPr bwMode="auto">
          <a:xfrm>
            <a:off x="2245074" y="2456194"/>
            <a:ext cx="1744544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sr-Latn-CS" altLang="sr-Latn-RS" sz="4400" dirty="0">
                <a:solidFill>
                  <a:srgbClr val="FF0000"/>
                </a:solidFill>
              </a:rPr>
              <a:t>2  i  3</a:t>
            </a:r>
            <a:endParaRPr lang="hr-HR" altLang="sr-Latn-RS" sz="4400" dirty="0">
              <a:solidFill>
                <a:srgbClr val="FF0000"/>
              </a:solidFill>
            </a:endParaRPr>
          </a:p>
        </p:txBody>
      </p:sp>
      <p:sp>
        <p:nvSpPr>
          <p:cNvPr id="8" name="Naslov 1"/>
          <p:cNvSpPr txBox="1">
            <a:spLocks/>
          </p:cNvSpPr>
          <p:nvPr/>
        </p:nvSpPr>
        <p:spPr>
          <a:xfrm>
            <a:off x="58356" y="92416"/>
            <a:ext cx="5118457" cy="123020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hr-HR" sz="3600" b="1" dirty="0"/>
              <a:t>Pokušajmo još jednom!</a:t>
            </a:r>
          </a:p>
          <a:p>
            <a:pPr algn="l">
              <a:lnSpc>
                <a:spcPct val="120000"/>
              </a:lnSpc>
            </a:pPr>
            <a:endParaRPr lang="hr-HR" sz="3200" b="1" dirty="0"/>
          </a:p>
        </p:txBody>
      </p:sp>
      <p:pic>
        <p:nvPicPr>
          <p:cNvPr id="9" name="Slika 8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EEF3FA"/>
              </a:clrFrom>
              <a:clrTo>
                <a:srgbClr val="EEF3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677" t="80199" r="27814" b="4602"/>
          <a:stretch/>
        </p:blipFill>
        <p:spPr>
          <a:xfrm>
            <a:off x="1508760" y="4385563"/>
            <a:ext cx="5477691" cy="2563907"/>
          </a:xfrm>
          <a:prstGeom prst="rect">
            <a:avLst/>
          </a:prstGeom>
        </p:spPr>
      </p:pic>
      <p:sp>
        <p:nvSpPr>
          <p:cNvPr id="10" name="Elipsa 2"/>
          <p:cNvSpPr/>
          <p:nvPr/>
        </p:nvSpPr>
        <p:spPr>
          <a:xfrm>
            <a:off x="6489996" y="4323344"/>
            <a:ext cx="714102" cy="993298"/>
          </a:xfrm>
          <a:custGeom>
            <a:avLst/>
            <a:gdLst>
              <a:gd name="connsiteX0" fmla="*/ 0 w 1184365"/>
              <a:gd name="connsiteY0" fmla="*/ 674915 h 1349829"/>
              <a:gd name="connsiteX1" fmla="*/ 592183 w 1184365"/>
              <a:gd name="connsiteY1" fmla="*/ 0 h 1349829"/>
              <a:gd name="connsiteX2" fmla="*/ 1184366 w 1184365"/>
              <a:gd name="connsiteY2" fmla="*/ 674915 h 1349829"/>
              <a:gd name="connsiteX3" fmla="*/ 592183 w 1184365"/>
              <a:gd name="connsiteY3" fmla="*/ 1349830 h 1349829"/>
              <a:gd name="connsiteX4" fmla="*/ 0 w 1184365"/>
              <a:gd name="connsiteY4" fmla="*/ 674915 h 1349829"/>
              <a:gd name="connsiteX0" fmla="*/ 6 w 1184372"/>
              <a:gd name="connsiteY0" fmla="*/ 1005841 h 1680756"/>
              <a:gd name="connsiteX1" fmla="*/ 583481 w 1184372"/>
              <a:gd name="connsiteY1" fmla="*/ 0 h 1680756"/>
              <a:gd name="connsiteX2" fmla="*/ 1184372 w 1184372"/>
              <a:gd name="connsiteY2" fmla="*/ 1005841 h 1680756"/>
              <a:gd name="connsiteX3" fmla="*/ 592189 w 1184372"/>
              <a:gd name="connsiteY3" fmla="*/ 1680756 h 1680756"/>
              <a:gd name="connsiteX4" fmla="*/ 6 w 1184372"/>
              <a:gd name="connsiteY4" fmla="*/ 1005841 h 1680756"/>
              <a:gd name="connsiteX0" fmla="*/ 6 w 1184372"/>
              <a:gd name="connsiteY0" fmla="*/ 1005841 h 1593670"/>
              <a:gd name="connsiteX1" fmla="*/ 583481 w 1184372"/>
              <a:gd name="connsiteY1" fmla="*/ 0 h 1593670"/>
              <a:gd name="connsiteX2" fmla="*/ 1184372 w 1184372"/>
              <a:gd name="connsiteY2" fmla="*/ 1005841 h 1593670"/>
              <a:gd name="connsiteX3" fmla="*/ 592189 w 1184372"/>
              <a:gd name="connsiteY3" fmla="*/ 1593670 h 1593670"/>
              <a:gd name="connsiteX4" fmla="*/ 6 w 1184372"/>
              <a:gd name="connsiteY4" fmla="*/ 1005841 h 1593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4372" h="1593670">
                <a:moveTo>
                  <a:pt x="6" y="1005841"/>
                </a:moveTo>
                <a:cubicBezTo>
                  <a:pt x="-1445" y="740229"/>
                  <a:pt x="256427" y="0"/>
                  <a:pt x="583481" y="0"/>
                </a:cubicBezTo>
                <a:cubicBezTo>
                  <a:pt x="910535" y="0"/>
                  <a:pt x="1184372" y="633096"/>
                  <a:pt x="1184372" y="1005841"/>
                </a:cubicBezTo>
                <a:cubicBezTo>
                  <a:pt x="1184372" y="1378586"/>
                  <a:pt x="919243" y="1593670"/>
                  <a:pt x="592189" y="1593670"/>
                </a:cubicBezTo>
                <a:cubicBezTo>
                  <a:pt x="265135" y="1593670"/>
                  <a:pt x="1457" y="1271453"/>
                  <a:pt x="6" y="1005841"/>
                </a:cubicBezTo>
                <a:close/>
              </a:path>
            </a:pathLst>
          </a:custGeom>
          <a:solidFill>
            <a:srgbClr val="FFCC99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Elipsa 2"/>
          <p:cNvSpPr/>
          <p:nvPr/>
        </p:nvSpPr>
        <p:spPr>
          <a:xfrm>
            <a:off x="7303852" y="4323344"/>
            <a:ext cx="714102" cy="993298"/>
          </a:xfrm>
          <a:custGeom>
            <a:avLst/>
            <a:gdLst>
              <a:gd name="connsiteX0" fmla="*/ 0 w 1184365"/>
              <a:gd name="connsiteY0" fmla="*/ 674915 h 1349829"/>
              <a:gd name="connsiteX1" fmla="*/ 592183 w 1184365"/>
              <a:gd name="connsiteY1" fmla="*/ 0 h 1349829"/>
              <a:gd name="connsiteX2" fmla="*/ 1184366 w 1184365"/>
              <a:gd name="connsiteY2" fmla="*/ 674915 h 1349829"/>
              <a:gd name="connsiteX3" fmla="*/ 592183 w 1184365"/>
              <a:gd name="connsiteY3" fmla="*/ 1349830 h 1349829"/>
              <a:gd name="connsiteX4" fmla="*/ 0 w 1184365"/>
              <a:gd name="connsiteY4" fmla="*/ 674915 h 1349829"/>
              <a:gd name="connsiteX0" fmla="*/ 6 w 1184372"/>
              <a:gd name="connsiteY0" fmla="*/ 1005841 h 1680756"/>
              <a:gd name="connsiteX1" fmla="*/ 583481 w 1184372"/>
              <a:gd name="connsiteY1" fmla="*/ 0 h 1680756"/>
              <a:gd name="connsiteX2" fmla="*/ 1184372 w 1184372"/>
              <a:gd name="connsiteY2" fmla="*/ 1005841 h 1680756"/>
              <a:gd name="connsiteX3" fmla="*/ 592189 w 1184372"/>
              <a:gd name="connsiteY3" fmla="*/ 1680756 h 1680756"/>
              <a:gd name="connsiteX4" fmla="*/ 6 w 1184372"/>
              <a:gd name="connsiteY4" fmla="*/ 1005841 h 1680756"/>
              <a:gd name="connsiteX0" fmla="*/ 6 w 1184372"/>
              <a:gd name="connsiteY0" fmla="*/ 1005841 h 1593670"/>
              <a:gd name="connsiteX1" fmla="*/ 583481 w 1184372"/>
              <a:gd name="connsiteY1" fmla="*/ 0 h 1593670"/>
              <a:gd name="connsiteX2" fmla="*/ 1184372 w 1184372"/>
              <a:gd name="connsiteY2" fmla="*/ 1005841 h 1593670"/>
              <a:gd name="connsiteX3" fmla="*/ 592189 w 1184372"/>
              <a:gd name="connsiteY3" fmla="*/ 1593670 h 1593670"/>
              <a:gd name="connsiteX4" fmla="*/ 6 w 1184372"/>
              <a:gd name="connsiteY4" fmla="*/ 1005841 h 1593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4372" h="1593670">
                <a:moveTo>
                  <a:pt x="6" y="1005841"/>
                </a:moveTo>
                <a:cubicBezTo>
                  <a:pt x="-1445" y="740229"/>
                  <a:pt x="256427" y="0"/>
                  <a:pt x="583481" y="0"/>
                </a:cubicBezTo>
                <a:cubicBezTo>
                  <a:pt x="910535" y="0"/>
                  <a:pt x="1184372" y="633096"/>
                  <a:pt x="1184372" y="1005841"/>
                </a:cubicBezTo>
                <a:cubicBezTo>
                  <a:pt x="1184372" y="1378586"/>
                  <a:pt x="919243" y="1593670"/>
                  <a:pt x="592189" y="1593670"/>
                </a:cubicBezTo>
                <a:cubicBezTo>
                  <a:pt x="265135" y="1593670"/>
                  <a:pt x="1457" y="1271453"/>
                  <a:pt x="6" y="1005841"/>
                </a:cubicBezTo>
                <a:close/>
              </a:path>
            </a:pathLst>
          </a:custGeom>
          <a:solidFill>
            <a:srgbClr val="FFCC99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Elipsa 11"/>
          <p:cNvSpPr/>
          <p:nvPr/>
        </p:nvSpPr>
        <p:spPr>
          <a:xfrm>
            <a:off x="4906813" y="1308463"/>
            <a:ext cx="540000" cy="68587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Strelica zakrivljena dolje 12"/>
          <p:cNvSpPr/>
          <p:nvPr/>
        </p:nvSpPr>
        <p:spPr>
          <a:xfrm flipH="1">
            <a:off x="2245073" y="829749"/>
            <a:ext cx="2931740" cy="444137"/>
          </a:xfrm>
          <a:prstGeom prst="curvedDownArrow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cxnSp>
        <p:nvCxnSpPr>
          <p:cNvPr id="14" name="Ravni poveznik 13"/>
          <p:cNvCxnSpPr/>
          <p:nvPr/>
        </p:nvCxnSpPr>
        <p:spPr>
          <a:xfrm flipH="1">
            <a:off x="6575411" y="4183689"/>
            <a:ext cx="514934" cy="130628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Ravni poveznik 14"/>
          <p:cNvCxnSpPr/>
          <p:nvPr/>
        </p:nvCxnSpPr>
        <p:spPr>
          <a:xfrm flipH="1">
            <a:off x="7394016" y="4183689"/>
            <a:ext cx="505097" cy="1384663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Pravokutnik 15"/>
          <p:cNvSpPr/>
          <p:nvPr/>
        </p:nvSpPr>
        <p:spPr>
          <a:xfrm>
            <a:off x="4522953" y="2397828"/>
            <a:ext cx="399442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/>
              <a:t>2. Oduzmi do desetice.</a:t>
            </a:r>
          </a:p>
        </p:txBody>
      </p:sp>
      <p:cxnSp>
        <p:nvCxnSpPr>
          <p:cNvPr id="17" name="Ravni poveznik 16"/>
          <p:cNvCxnSpPr/>
          <p:nvPr/>
        </p:nvCxnSpPr>
        <p:spPr>
          <a:xfrm flipH="1">
            <a:off x="5390959" y="4561865"/>
            <a:ext cx="400470" cy="852855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" name="Ravni poveznik 17"/>
          <p:cNvCxnSpPr/>
          <p:nvPr/>
        </p:nvCxnSpPr>
        <p:spPr>
          <a:xfrm flipH="1">
            <a:off x="5656188" y="4988292"/>
            <a:ext cx="436639" cy="95823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Ravni poveznik 18"/>
          <p:cNvCxnSpPr/>
          <p:nvPr/>
        </p:nvCxnSpPr>
        <p:spPr>
          <a:xfrm flipH="1">
            <a:off x="4638496" y="4509174"/>
            <a:ext cx="436639" cy="95823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0" name="Pravokutnik 19"/>
          <p:cNvSpPr/>
          <p:nvPr/>
        </p:nvSpPr>
        <p:spPr>
          <a:xfrm>
            <a:off x="8885970" y="1995926"/>
            <a:ext cx="32921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/>
              <a:t>3. Oduzmi ostatak.</a:t>
            </a:r>
          </a:p>
        </p:txBody>
      </p:sp>
      <p:pic>
        <p:nvPicPr>
          <p:cNvPr id="21" name="Slika 20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EEF3FA"/>
              </a:clrFrom>
              <a:clrTo>
                <a:srgbClr val="EEF3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64" t="49514" r="60932" b="19634"/>
          <a:stretch/>
        </p:blipFill>
        <p:spPr>
          <a:xfrm flipH="1">
            <a:off x="10295128" y="5326675"/>
            <a:ext cx="1896872" cy="1672936"/>
          </a:xfrm>
          <a:prstGeom prst="rect">
            <a:avLst/>
          </a:prstGeom>
        </p:spPr>
      </p:pic>
      <p:sp>
        <p:nvSpPr>
          <p:cNvPr id="22" name="Zaobljeni pravokutni oblačić 21"/>
          <p:cNvSpPr/>
          <p:nvPr/>
        </p:nvSpPr>
        <p:spPr>
          <a:xfrm>
            <a:off x="8248346" y="4473510"/>
            <a:ext cx="2753545" cy="548469"/>
          </a:xfrm>
          <a:prstGeom prst="wedgeRoundRectCallout">
            <a:avLst>
              <a:gd name="adj1" fmla="val 38694"/>
              <a:gd name="adj2" fmla="val 97969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>
                <a:solidFill>
                  <a:srgbClr val="0070C0"/>
                </a:solidFill>
              </a:rPr>
              <a:t>I to je sva mudrost!</a:t>
            </a:r>
          </a:p>
        </p:txBody>
      </p:sp>
      <p:sp>
        <p:nvSpPr>
          <p:cNvPr id="23" name="Pravokutnik 22"/>
          <p:cNvSpPr/>
          <p:nvPr/>
        </p:nvSpPr>
        <p:spPr>
          <a:xfrm>
            <a:off x="1367543" y="3101624"/>
            <a:ext cx="364715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/>
              <a:t>1. Rastavi umanjitelj.</a:t>
            </a:r>
          </a:p>
        </p:txBody>
      </p:sp>
      <p:sp>
        <p:nvSpPr>
          <p:cNvPr id="24" name="Pravokutnik 23"/>
          <p:cNvSpPr/>
          <p:nvPr/>
        </p:nvSpPr>
        <p:spPr>
          <a:xfrm>
            <a:off x="3693111" y="1208241"/>
            <a:ext cx="328268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altLang="sr-Latn-RS" sz="4400" dirty="0">
                <a:latin typeface="Arial" panose="020B0604020202020204" pitchFamily="34" charset="0"/>
                <a:cs typeface="Arial" panose="020B0604020202020204" pitchFamily="34" charset="0"/>
              </a:rPr>
              <a:t>12 </a:t>
            </a:r>
            <a:r>
              <a:rPr lang="sr-Latn-CS" altLang="sr-Latn-RS" sz="4400" dirty="0"/>
              <a:t>–</a:t>
            </a:r>
            <a:r>
              <a:rPr lang="sr-Latn-CS" altLang="sr-Latn-RS" sz="4400" dirty="0">
                <a:latin typeface="Arial" panose="020B0604020202020204" pitchFamily="34" charset="0"/>
                <a:cs typeface="Arial" panose="020B0604020202020204" pitchFamily="34" charset="0"/>
              </a:rPr>
              <a:t> 2  </a:t>
            </a:r>
            <a:r>
              <a:rPr lang="sr-Latn-CS" altLang="sr-Latn-RS" sz="4400" dirty="0"/>
              <a:t>–</a:t>
            </a:r>
            <a:r>
              <a:rPr lang="sr-Latn-CS" altLang="sr-Latn-RS" sz="4400" dirty="0">
                <a:latin typeface="Arial" panose="020B0604020202020204" pitchFamily="34" charset="0"/>
                <a:cs typeface="Arial" panose="020B0604020202020204" pitchFamily="34" charset="0"/>
              </a:rPr>
              <a:t> 3 =</a:t>
            </a:r>
            <a:endParaRPr lang="hr-HR" altLang="sr-Latn-R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Pravokutnik 24"/>
          <p:cNvSpPr/>
          <p:nvPr/>
        </p:nvSpPr>
        <p:spPr>
          <a:xfrm>
            <a:off x="6851451" y="1232330"/>
            <a:ext cx="293174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altLang="sr-Latn-RS" sz="4400" dirty="0">
                <a:latin typeface="Arial" panose="020B0604020202020204" pitchFamily="34" charset="0"/>
                <a:cs typeface="Arial" panose="020B0604020202020204" pitchFamily="34" charset="0"/>
              </a:rPr>
              <a:t>10 </a:t>
            </a:r>
            <a:r>
              <a:rPr lang="sr-Latn-CS" altLang="sr-Latn-RS" sz="4400" dirty="0"/>
              <a:t>–</a:t>
            </a:r>
            <a:r>
              <a:rPr lang="sr-Latn-CS" altLang="sr-Latn-RS" sz="4400" dirty="0">
                <a:latin typeface="Arial" panose="020B0604020202020204" pitchFamily="34" charset="0"/>
                <a:cs typeface="Arial" panose="020B0604020202020204" pitchFamily="34" charset="0"/>
              </a:rPr>
              <a:t> 3 = </a:t>
            </a:r>
            <a:r>
              <a:rPr lang="sr-Latn-CS" altLang="sr-Latn-RS" sz="4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sr-Latn-CS" altLang="sr-Latn-R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hr-HR" altLang="sr-Latn-R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6" name="Slika 2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0373" y="95953"/>
            <a:ext cx="5969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9471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 animBg="1"/>
      <p:bldP spid="13" grpId="0" animBg="1"/>
      <p:bldP spid="16" grpId="0"/>
      <p:bldP spid="20" grpId="0"/>
      <p:bldP spid="22" grpId="0" animBg="1"/>
      <p:bldP spid="23" grpId="0"/>
      <p:bldP spid="24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Slika 7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14" t="-3450" r="14973" b="3450"/>
          <a:stretch/>
        </p:blipFill>
        <p:spPr>
          <a:xfrm>
            <a:off x="137160" y="3445059"/>
            <a:ext cx="12054840" cy="3412941"/>
          </a:xfrm>
          <a:prstGeom prst="rect">
            <a:avLst/>
          </a:prstGeom>
        </p:spPr>
      </p:pic>
      <p:sp>
        <p:nvSpPr>
          <p:cNvPr id="75" name="Naslov 1"/>
          <p:cNvSpPr txBox="1">
            <a:spLocks/>
          </p:cNvSpPr>
          <p:nvPr/>
        </p:nvSpPr>
        <p:spPr>
          <a:xfrm>
            <a:off x="213804" y="375881"/>
            <a:ext cx="7915212" cy="115116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hr-HR" sz="3600" b="1" dirty="0"/>
              <a:t>Ovako to izgleda na brojevnoj crti.</a:t>
            </a:r>
          </a:p>
          <a:p>
            <a:pPr algn="l">
              <a:lnSpc>
                <a:spcPct val="120000"/>
              </a:lnSpc>
            </a:pPr>
            <a:endParaRPr lang="hr-HR" sz="3200" b="1" dirty="0"/>
          </a:p>
        </p:txBody>
      </p:sp>
      <p:sp>
        <p:nvSpPr>
          <p:cNvPr id="76" name="Pravokutnik 75"/>
          <p:cNvSpPr/>
          <p:nvPr/>
        </p:nvSpPr>
        <p:spPr>
          <a:xfrm>
            <a:off x="4698455" y="5528533"/>
            <a:ext cx="94339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4800" b="1" cap="none" spc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10</a:t>
            </a:r>
          </a:p>
        </p:txBody>
      </p:sp>
      <p:sp>
        <p:nvSpPr>
          <p:cNvPr id="77" name="Rectangle 29"/>
          <p:cNvSpPr>
            <a:spLocks noChangeArrowheads="1"/>
          </p:cNvSpPr>
          <p:nvPr/>
        </p:nvSpPr>
        <p:spPr bwMode="auto">
          <a:xfrm>
            <a:off x="1943611" y="2206508"/>
            <a:ext cx="2196008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sr-Latn-CS" altLang="sr-Latn-RS" sz="4400" dirty="0"/>
              <a:t>11 – 3 =</a:t>
            </a:r>
            <a:endParaRPr lang="hr-HR" altLang="sr-Latn-RS" sz="4400" dirty="0"/>
          </a:p>
        </p:txBody>
      </p:sp>
      <p:sp>
        <p:nvSpPr>
          <p:cNvPr id="78" name="Pravokutnik 77"/>
          <p:cNvSpPr/>
          <p:nvPr/>
        </p:nvSpPr>
        <p:spPr>
          <a:xfrm>
            <a:off x="3990894" y="2188760"/>
            <a:ext cx="307629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CS" altLang="sr-Latn-RS" sz="4400" dirty="0">
                <a:latin typeface="Arial" panose="020B0604020202020204" pitchFamily="34" charset="0"/>
                <a:cs typeface="Arial" panose="020B0604020202020204" pitchFamily="34" charset="0"/>
              </a:rPr>
              <a:t>11 </a:t>
            </a:r>
            <a:r>
              <a:rPr lang="sr-Latn-CS" altLang="sr-Latn-RS" sz="4400" dirty="0"/>
              <a:t>–</a:t>
            </a:r>
            <a:r>
              <a:rPr lang="sr-Latn-CS" altLang="sr-Latn-RS" sz="4400" dirty="0">
                <a:latin typeface="Arial" panose="020B0604020202020204" pitchFamily="34" charset="0"/>
                <a:cs typeface="Arial" panose="020B0604020202020204" pitchFamily="34" charset="0"/>
              </a:rPr>
              <a:t> 1 </a:t>
            </a:r>
            <a:r>
              <a:rPr lang="sr-Latn-CS" altLang="sr-Latn-RS" sz="4400" dirty="0"/>
              <a:t>–</a:t>
            </a:r>
            <a:r>
              <a:rPr lang="sr-Latn-CS" altLang="sr-Latn-RS" sz="4400" dirty="0">
                <a:latin typeface="Arial" panose="020B0604020202020204" pitchFamily="34" charset="0"/>
                <a:cs typeface="Arial" panose="020B0604020202020204" pitchFamily="34" charset="0"/>
              </a:rPr>
              <a:t> 2 =</a:t>
            </a:r>
            <a:endParaRPr lang="hr-HR" altLang="sr-Latn-R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Pravokutnik 78"/>
          <p:cNvSpPr/>
          <p:nvPr/>
        </p:nvSpPr>
        <p:spPr>
          <a:xfrm>
            <a:off x="6849955" y="2212849"/>
            <a:ext cx="283763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CS" altLang="sr-Latn-RS" sz="4400" dirty="0">
                <a:latin typeface="Arial" panose="020B0604020202020204" pitchFamily="34" charset="0"/>
                <a:cs typeface="Arial" panose="020B0604020202020204" pitchFamily="34" charset="0"/>
              </a:rPr>
              <a:t>10 </a:t>
            </a:r>
            <a:r>
              <a:rPr lang="sr-Latn-CS" altLang="sr-Latn-RS" sz="4400" dirty="0"/>
              <a:t>–</a:t>
            </a:r>
            <a:r>
              <a:rPr lang="sr-Latn-CS" altLang="sr-Latn-RS" sz="4400" dirty="0">
                <a:latin typeface="Arial" panose="020B0604020202020204" pitchFamily="34" charset="0"/>
                <a:cs typeface="Arial" panose="020B0604020202020204" pitchFamily="34" charset="0"/>
              </a:rPr>
              <a:t> 2 = </a:t>
            </a:r>
            <a:r>
              <a:rPr lang="sr-Latn-CS" altLang="sr-Latn-RS" sz="4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sr-Latn-CS" altLang="sr-Latn-R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hr-HR" altLang="sr-Latn-R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Elipsa 79"/>
          <p:cNvSpPr/>
          <p:nvPr/>
        </p:nvSpPr>
        <p:spPr>
          <a:xfrm>
            <a:off x="5877628" y="4312358"/>
            <a:ext cx="473318" cy="643829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82" name="Slika 81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4975" y="4208516"/>
            <a:ext cx="986959" cy="335375"/>
          </a:xfrm>
          <a:prstGeom prst="rect">
            <a:avLst/>
          </a:prstGeom>
        </p:spPr>
      </p:pic>
      <p:pic>
        <p:nvPicPr>
          <p:cNvPr id="83" name="Slika 82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7995" y="4230238"/>
            <a:ext cx="882103" cy="299744"/>
          </a:xfrm>
          <a:prstGeom prst="rect">
            <a:avLst/>
          </a:prstGeom>
        </p:spPr>
      </p:pic>
      <p:pic>
        <p:nvPicPr>
          <p:cNvPr id="84" name="Slika 83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5887" y="4208516"/>
            <a:ext cx="986959" cy="335375"/>
          </a:xfrm>
          <a:prstGeom prst="rect">
            <a:avLst/>
          </a:prstGeom>
        </p:spPr>
      </p:pic>
      <p:cxnSp>
        <p:nvCxnSpPr>
          <p:cNvPr id="85" name="Straight Arrow Connector 32"/>
          <p:cNvCxnSpPr>
            <a:endCxn id="83" idx="1"/>
          </p:cNvCxnSpPr>
          <p:nvPr/>
        </p:nvCxnSpPr>
        <p:spPr>
          <a:xfrm flipH="1">
            <a:off x="5197995" y="2849770"/>
            <a:ext cx="107442" cy="153034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32"/>
          <p:cNvCxnSpPr>
            <a:endCxn id="84" idx="0"/>
          </p:cNvCxnSpPr>
          <p:nvPr/>
        </p:nvCxnSpPr>
        <p:spPr>
          <a:xfrm flipH="1">
            <a:off x="3819367" y="2849770"/>
            <a:ext cx="4209065" cy="135874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Slika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0373" y="95953"/>
            <a:ext cx="5969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3672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/>
      <p:bldP spid="79" grpId="0"/>
      <p:bldP spid="8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slov 1"/>
          <p:cNvSpPr txBox="1">
            <a:spLocks/>
          </p:cNvSpPr>
          <p:nvPr/>
        </p:nvSpPr>
        <p:spPr>
          <a:xfrm>
            <a:off x="218593" y="1321051"/>
            <a:ext cx="11082528" cy="50609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hr-HR" sz="3200" b="1" dirty="0"/>
              <a:t>Promisli na koja dva broja treba rastaviti umanjitelje u ovim zadatcima. Zadatke izračunaj.</a:t>
            </a:r>
          </a:p>
          <a:p>
            <a:pPr algn="l">
              <a:lnSpc>
                <a:spcPct val="120000"/>
              </a:lnSpc>
            </a:pPr>
            <a:endParaRPr lang="hr-HR" sz="3200" b="1" dirty="0"/>
          </a:p>
        </p:txBody>
      </p:sp>
      <p:sp>
        <p:nvSpPr>
          <p:cNvPr id="4" name="Pravokutnik 3"/>
          <p:cNvSpPr/>
          <p:nvPr/>
        </p:nvSpPr>
        <p:spPr>
          <a:xfrm>
            <a:off x="257394" y="1361909"/>
            <a:ext cx="165782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600" dirty="0"/>
              <a:t>12 </a:t>
            </a:r>
            <a:r>
              <a:rPr lang="sr-Latn-CS" altLang="sr-Latn-RS" sz="3600" dirty="0"/>
              <a:t>–</a:t>
            </a:r>
            <a:r>
              <a:rPr lang="hr-HR" sz="3600" dirty="0"/>
              <a:t> 7 =</a:t>
            </a:r>
          </a:p>
        </p:txBody>
      </p:sp>
      <p:sp>
        <p:nvSpPr>
          <p:cNvPr id="5" name="Pravokutnik 4"/>
          <p:cNvSpPr/>
          <p:nvPr/>
        </p:nvSpPr>
        <p:spPr>
          <a:xfrm>
            <a:off x="257394" y="3072633"/>
            <a:ext cx="165782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600" dirty="0"/>
              <a:t>16 </a:t>
            </a:r>
            <a:r>
              <a:rPr lang="sr-Latn-CS" altLang="sr-Latn-RS" sz="3600" dirty="0"/>
              <a:t>–</a:t>
            </a:r>
            <a:r>
              <a:rPr lang="hr-HR" sz="3600" dirty="0"/>
              <a:t> 8 =</a:t>
            </a:r>
          </a:p>
        </p:txBody>
      </p:sp>
      <p:sp>
        <p:nvSpPr>
          <p:cNvPr id="6" name="Pravokutnik 5"/>
          <p:cNvSpPr/>
          <p:nvPr/>
        </p:nvSpPr>
        <p:spPr>
          <a:xfrm>
            <a:off x="6604274" y="1364386"/>
            <a:ext cx="165782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600" dirty="0"/>
              <a:t>13 </a:t>
            </a:r>
            <a:r>
              <a:rPr lang="sr-Latn-CS" altLang="sr-Latn-RS" sz="3600" dirty="0"/>
              <a:t>–</a:t>
            </a:r>
            <a:r>
              <a:rPr lang="hr-HR" sz="3600" dirty="0"/>
              <a:t> 6 =</a:t>
            </a:r>
          </a:p>
        </p:txBody>
      </p:sp>
      <p:sp>
        <p:nvSpPr>
          <p:cNvPr id="7" name="Pravokutnik 6"/>
          <p:cNvSpPr/>
          <p:nvPr/>
        </p:nvSpPr>
        <p:spPr>
          <a:xfrm>
            <a:off x="6595130" y="4775586"/>
            <a:ext cx="165782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600" dirty="0"/>
              <a:t>11 </a:t>
            </a:r>
            <a:r>
              <a:rPr lang="sr-Latn-CS" altLang="sr-Latn-RS" sz="3600" dirty="0"/>
              <a:t>–</a:t>
            </a:r>
            <a:r>
              <a:rPr lang="hr-HR" sz="3600" dirty="0"/>
              <a:t> 4 =</a:t>
            </a:r>
          </a:p>
        </p:txBody>
      </p:sp>
      <p:sp>
        <p:nvSpPr>
          <p:cNvPr id="8" name="Pravokutnik 7"/>
          <p:cNvSpPr/>
          <p:nvPr/>
        </p:nvSpPr>
        <p:spPr>
          <a:xfrm>
            <a:off x="6540348" y="3074920"/>
            <a:ext cx="165782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600" dirty="0"/>
              <a:t>15 </a:t>
            </a:r>
            <a:r>
              <a:rPr lang="sr-Latn-CS" altLang="sr-Latn-RS" sz="3600" dirty="0"/>
              <a:t>–</a:t>
            </a:r>
            <a:r>
              <a:rPr lang="hr-HR" sz="3600" dirty="0"/>
              <a:t> 9 =</a:t>
            </a:r>
          </a:p>
        </p:txBody>
      </p:sp>
      <p:sp>
        <p:nvSpPr>
          <p:cNvPr id="11" name="Pravokutnik 10"/>
          <p:cNvSpPr/>
          <p:nvPr/>
        </p:nvSpPr>
        <p:spPr>
          <a:xfrm>
            <a:off x="247945" y="4785304"/>
            <a:ext cx="165782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600" dirty="0"/>
              <a:t>14 </a:t>
            </a:r>
            <a:r>
              <a:rPr lang="sr-Latn-CS" altLang="sr-Latn-RS" sz="3600" dirty="0"/>
              <a:t>–</a:t>
            </a:r>
            <a:r>
              <a:rPr lang="hr-HR" sz="3600" dirty="0"/>
              <a:t> 6 =</a:t>
            </a:r>
          </a:p>
        </p:txBody>
      </p:sp>
      <p:sp>
        <p:nvSpPr>
          <p:cNvPr id="12" name="Pravokutnik 11"/>
          <p:cNvSpPr/>
          <p:nvPr/>
        </p:nvSpPr>
        <p:spPr>
          <a:xfrm>
            <a:off x="1748157" y="1361163"/>
            <a:ext cx="232948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600" dirty="0"/>
              <a:t>12 </a:t>
            </a:r>
            <a:r>
              <a:rPr lang="sr-Latn-CS" altLang="sr-Latn-RS" sz="3600" dirty="0"/>
              <a:t>–</a:t>
            </a:r>
            <a:r>
              <a:rPr lang="hr-HR" sz="3600" dirty="0"/>
              <a:t> 2 </a:t>
            </a:r>
            <a:r>
              <a:rPr lang="sr-Latn-CS" altLang="sr-Latn-RS" sz="3600" dirty="0"/>
              <a:t>–</a:t>
            </a:r>
            <a:r>
              <a:rPr lang="hr-HR" sz="3600" dirty="0"/>
              <a:t> 5 =</a:t>
            </a:r>
          </a:p>
        </p:txBody>
      </p:sp>
      <p:sp>
        <p:nvSpPr>
          <p:cNvPr id="13" name="Pravokutnik 12"/>
          <p:cNvSpPr/>
          <p:nvPr/>
        </p:nvSpPr>
        <p:spPr>
          <a:xfrm>
            <a:off x="8110008" y="1357683"/>
            <a:ext cx="232948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600" dirty="0"/>
              <a:t>13 </a:t>
            </a:r>
            <a:r>
              <a:rPr lang="sr-Latn-CS" altLang="sr-Latn-RS" sz="3600" dirty="0"/>
              <a:t>–</a:t>
            </a:r>
            <a:r>
              <a:rPr lang="hr-HR" sz="3600" dirty="0"/>
              <a:t> 3 </a:t>
            </a:r>
            <a:r>
              <a:rPr lang="sr-Latn-CS" altLang="sr-Latn-RS" sz="3600" dirty="0"/>
              <a:t>–</a:t>
            </a:r>
            <a:r>
              <a:rPr lang="hr-HR" sz="3600" dirty="0"/>
              <a:t> 3 =</a:t>
            </a:r>
          </a:p>
        </p:txBody>
      </p:sp>
      <p:sp>
        <p:nvSpPr>
          <p:cNvPr id="14" name="Pravokutnik 13"/>
          <p:cNvSpPr/>
          <p:nvPr/>
        </p:nvSpPr>
        <p:spPr>
          <a:xfrm>
            <a:off x="8110008" y="4763031"/>
            <a:ext cx="232948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600" dirty="0"/>
              <a:t>11 </a:t>
            </a:r>
            <a:r>
              <a:rPr lang="sr-Latn-CS" altLang="sr-Latn-RS" sz="3600" dirty="0"/>
              <a:t>–</a:t>
            </a:r>
            <a:r>
              <a:rPr lang="hr-HR" sz="3600" dirty="0"/>
              <a:t> 1 </a:t>
            </a:r>
            <a:r>
              <a:rPr lang="sr-Latn-CS" altLang="sr-Latn-RS" sz="3600" dirty="0"/>
              <a:t>–</a:t>
            </a:r>
            <a:r>
              <a:rPr lang="hr-HR" sz="3600" dirty="0"/>
              <a:t> 3 =</a:t>
            </a:r>
          </a:p>
        </p:txBody>
      </p:sp>
      <p:sp>
        <p:nvSpPr>
          <p:cNvPr id="15" name="Pravokutnik 14"/>
          <p:cNvSpPr/>
          <p:nvPr/>
        </p:nvSpPr>
        <p:spPr>
          <a:xfrm>
            <a:off x="8001593" y="3072462"/>
            <a:ext cx="23294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600" dirty="0"/>
              <a:t>15 </a:t>
            </a:r>
            <a:r>
              <a:rPr lang="sr-Latn-CS" altLang="sr-Latn-RS" sz="3600" dirty="0"/>
              <a:t>– </a:t>
            </a:r>
            <a:r>
              <a:rPr lang="hr-HR" sz="3600" dirty="0"/>
              <a:t>5 </a:t>
            </a:r>
            <a:r>
              <a:rPr lang="sr-Latn-CS" altLang="sr-Latn-RS" sz="3600" dirty="0"/>
              <a:t>–</a:t>
            </a:r>
            <a:r>
              <a:rPr lang="hr-HR" sz="3600" dirty="0"/>
              <a:t> 4 =</a:t>
            </a:r>
          </a:p>
        </p:txBody>
      </p:sp>
      <p:sp>
        <p:nvSpPr>
          <p:cNvPr id="16" name="Pravokutnik 15"/>
          <p:cNvSpPr/>
          <p:nvPr/>
        </p:nvSpPr>
        <p:spPr>
          <a:xfrm>
            <a:off x="1803142" y="4782882"/>
            <a:ext cx="233594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600" dirty="0"/>
              <a:t>14 </a:t>
            </a:r>
            <a:r>
              <a:rPr lang="sr-Latn-CS" altLang="sr-Latn-RS" sz="3600" dirty="0"/>
              <a:t>–</a:t>
            </a:r>
            <a:r>
              <a:rPr lang="hr-HR" sz="3600" dirty="0"/>
              <a:t> 4 </a:t>
            </a:r>
            <a:r>
              <a:rPr lang="sr-Latn-CS" altLang="sr-Latn-RS" sz="3600" dirty="0"/>
              <a:t>–</a:t>
            </a:r>
            <a:r>
              <a:rPr lang="hr-HR" sz="3600" dirty="0"/>
              <a:t> 2 =</a:t>
            </a:r>
          </a:p>
        </p:txBody>
      </p:sp>
      <p:sp>
        <p:nvSpPr>
          <p:cNvPr id="17" name="Pravokutnik 16"/>
          <p:cNvSpPr/>
          <p:nvPr/>
        </p:nvSpPr>
        <p:spPr>
          <a:xfrm>
            <a:off x="1777888" y="3070211"/>
            <a:ext cx="253859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600" dirty="0"/>
              <a:t>16 </a:t>
            </a:r>
            <a:r>
              <a:rPr lang="sr-Latn-CS" altLang="sr-Latn-RS" sz="3600" dirty="0"/>
              <a:t>–</a:t>
            </a:r>
            <a:r>
              <a:rPr lang="hr-HR" sz="3600" dirty="0"/>
              <a:t> 6 </a:t>
            </a:r>
            <a:r>
              <a:rPr lang="sr-Latn-CS" altLang="sr-Latn-RS" sz="3600" dirty="0"/>
              <a:t>–</a:t>
            </a:r>
            <a:r>
              <a:rPr lang="hr-HR" sz="3600" dirty="0"/>
              <a:t> 2 =</a:t>
            </a:r>
          </a:p>
        </p:txBody>
      </p:sp>
      <p:sp>
        <p:nvSpPr>
          <p:cNvPr id="18" name="Pravokutnik 17"/>
          <p:cNvSpPr/>
          <p:nvPr/>
        </p:nvSpPr>
        <p:spPr>
          <a:xfrm>
            <a:off x="3964931" y="1368274"/>
            <a:ext cx="19770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600" dirty="0"/>
              <a:t>10 </a:t>
            </a:r>
            <a:r>
              <a:rPr lang="sr-Latn-CS" altLang="sr-Latn-RS" sz="3600" dirty="0"/>
              <a:t>–</a:t>
            </a:r>
            <a:r>
              <a:rPr lang="hr-HR" sz="3600" dirty="0"/>
              <a:t> 5 = </a:t>
            </a:r>
            <a:r>
              <a:rPr lang="hr-HR" sz="3600" b="1" dirty="0">
                <a:solidFill>
                  <a:srgbClr val="C00000"/>
                </a:solidFill>
              </a:rPr>
              <a:t>5</a:t>
            </a:r>
          </a:p>
        </p:txBody>
      </p:sp>
      <p:sp>
        <p:nvSpPr>
          <p:cNvPr id="19" name="Pravokutnik 18"/>
          <p:cNvSpPr/>
          <p:nvPr/>
        </p:nvSpPr>
        <p:spPr>
          <a:xfrm>
            <a:off x="10272429" y="1350949"/>
            <a:ext cx="191957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600" dirty="0"/>
              <a:t>10 </a:t>
            </a:r>
            <a:r>
              <a:rPr lang="sr-Latn-CS" altLang="sr-Latn-RS" sz="3600" dirty="0"/>
              <a:t>–</a:t>
            </a:r>
            <a:r>
              <a:rPr lang="hr-HR" sz="3600" dirty="0"/>
              <a:t> 3 =</a:t>
            </a:r>
            <a:r>
              <a:rPr lang="hr-HR" sz="3600" b="1" dirty="0">
                <a:solidFill>
                  <a:srgbClr val="C00000"/>
                </a:solidFill>
              </a:rPr>
              <a:t>7</a:t>
            </a:r>
          </a:p>
        </p:txBody>
      </p:sp>
      <p:sp>
        <p:nvSpPr>
          <p:cNvPr id="20" name="Pravokutnik 19"/>
          <p:cNvSpPr/>
          <p:nvPr/>
        </p:nvSpPr>
        <p:spPr>
          <a:xfrm>
            <a:off x="4061602" y="3084288"/>
            <a:ext cx="21313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600" dirty="0"/>
              <a:t>10 </a:t>
            </a:r>
            <a:r>
              <a:rPr lang="sr-Latn-CS" altLang="sr-Latn-RS" sz="3600" dirty="0"/>
              <a:t>–</a:t>
            </a:r>
            <a:r>
              <a:rPr lang="hr-HR" sz="3600" dirty="0"/>
              <a:t> 2 =</a:t>
            </a:r>
            <a:r>
              <a:rPr lang="hr-HR" sz="3600" b="1" dirty="0">
                <a:solidFill>
                  <a:srgbClr val="C00000"/>
                </a:solidFill>
              </a:rPr>
              <a:t> 8</a:t>
            </a:r>
          </a:p>
        </p:txBody>
      </p:sp>
      <p:sp>
        <p:nvSpPr>
          <p:cNvPr id="21" name="Pravokutnik 20"/>
          <p:cNvSpPr/>
          <p:nvPr/>
        </p:nvSpPr>
        <p:spPr>
          <a:xfrm>
            <a:off x="10272429" y="4749483"/>
            <a:ext cx="191957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600" dirty="0"/>
              <a:t>10 </a:t>
            </a:r>
            <a:r>
              <a:rPr lang="sr-Latn-CS" altLang="sr-Latn-RS" sz="3600" dirty="0"/>
              <a:t>–</a:t>
            </a:r>
            <a:r>
              <a:rPr lang="hr-HR" sz="3600" dirty="0"/>
              <a:t> 3 =</a:t>
            </a:r>
            <a:r>
              <a:rPr lang="hr-HR" sz="3600" b="1" dirty="0">
                <a:solidFill>
                  <a:srgbClr val="C00000"/>
                </a:solidFill>
              </a:rPr>
              <a:t>7</a:t>
            </a:r>
          </a:p>
        </p:txBody>
      </p:sp>
      <p:sp>
        <p:nvSpPr>
          <p:cNvPr id="22" name="Pravokutnik 21"/>
          <p:cNvSpPr/>
          <p:nvPr/>
        </p:nvSpPr>
        <p:spPr>
          <a:xfrm>
            <a:off x="4061602" y="4782882"/>
            <a:ext cx="19949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600" dirty="0"/>
              <a:t>10 </a:t>
            </a:r>
            <a:r>
              <a:rPr lang="sr-Latn-CS" altLang="sr-Latn-RS" sz="3600" dirty="0"/>
              <a:t>–</a:t>
            </a:r>
            <a:r>
              <a:rPr lang="hr-HR" sz="3600" dirty="0"/>
              <a:t> 2 = </a:t>
            </a:r>
            <a:r>
              <a:rPr lang="hr-HR" sz="3600" b="1" dirty="0">
                <a:solidFill>
                  <a:srgbClr val="C00000"/>
                </a:solidFill>
              </a:rPr>
              <a:t>8</a:t>
            </a:r>
          </a:p>
        </p:txBody>
      </p:sp>
      <p:sp>
        <p:nvSpPr>
          <p:cNvPr id="23" name="Pravokutnik 22"/>
          <p:cNvSpPr/>
          <p:nvPr/>
        </p:nvSpPr>
        <p:spPr>
          <a:xfrm>
            <a:off x="10159719" y="3072462"/>
            <a:ext cx="203228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600" dirty="0"/>
              <a:t>10 </a:t>
            </a:r>
            <a:r>
              <a:rPr lang="sr-Latn-CS" altLang="sr-Latn-RS" sz="3600" dirty="0"/>
              <a:t>–</a:t>
            </a:r>
            <a:r>
              <a:rPr lang="hr-HR" sz="3600" dirty="0"/>
              <a:t> 4 = </a:t>
            </a:r>
            <a:r>
              <a:rPr lang="hr-HR" sz="3600" b="1" dirty="0">
                <a:solidFill>
                  <a:srgbClr val="C00000"/>
                </a:solidFill>
              </a:rPr>
              <a:t>6</a:t>
            </a:r>
          </a:p>
        </p:txBody>
      </p:sp>
      <p:pic>
        <p:nvPicPr>
          <p:cNvPr id="24" name="Slika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0373" y="95953"/>
            <a:ext cx="5969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Pravokutnik 24"/>
          <p:cNvSpPr/>
          <p:nvPr/>
        </p:nvSpPr>
        <p:spPr>
          <a:xfrm>
            <a:off x="716381" y="2196242"/>
            <a:ext cx="106150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4000" b="1" dirty="0">
                <a:solidFill>
                  <a:srgbClr val="C00000"/>
                </a:solidFill>
              </a:rPr>
              <a:t>2 i 5</a:t>
            </a:r>
          </a:p>
        </p:txBody>
      </p:sp>
      <p:sp>
        <p:nvSpPr>
          <p:cNvPr id="26" name="Pravokutnik 25"/>
          <p:cNvSpPr/>
          <p:nvPr/>
        </p:nvSpPr>
        <p:spPr>
          <a:xfrm>
            <a:off x="741634" y="3970986"/>
            <a:ext cx="106150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4000" b="1" dirty="0">
                <a:solidFill>
                  <a:srgbClr val="C00000"/>
                </a:solidFill>
              </a:rPr>
              <a:t>6 i 2</a:t>
            </a:r>
          </a:p>
        </p:txBody>
      </p:sp>
      <p:sp>
        <p:nvSpPr>
          <p:cNvPr id="27" name="Pravokutnik 26"/>
          <p:cNvSpPr/>
          <p:nvPr/>
        </p:nvSpPr>
        <p:spPr>
          <a:xfrm>
            <a:off x="7103281" y="2212651"/>
            <a:ext cx="106150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4000" b="1" dirty="0">
                <a:solidFill>
                  <a:srgbClr val="C00000"/>
                </a:solidFill>
              </a:rPr>
              <a:t>3 i 3</a:t>
            </a:r>
          </a:p>
        </p:txBody>
      </p:sp>
      <p:sp>
        <p:nvSpPr>
          <p:cNvPr id="28" name="Pravokutnik 27"/>
          <p:cNvSpPr/>
          <p:nvPr/>
        </p:nvSpPr>
        <p:spPr>
          <a:xfrm>
            <a:off x="741634" y="5607381"/>
            <a:ext cx="106150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4000" b="1" dirty="0">
                <a:solidFill>
                  <a:srgbClr val="C00000"/>
                </a:solidFill>
              </a:rPr>
              <a:t>4 i 2</a:t>
            </a:r>
          </a:p>
        </p:txBody>
      </p:sp>
      <p:sp>
        <p:nvSpPr>
          <p:cNvPr id="29" name="Pravokutnik 28"/>
          <p:cNvSpPr/>
          <p:nvPr/>
        </p:nvSpPr>
        <p:spPr>
          <a:xfrm>
            <a:off x="7084355" y="3948167"/>
            <a:ext cx="106150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4000" b="1" dirty="0">
                <a:solidFill>
                  <a:srgbClr val="C00000"/>
                </a:solidFill>
              </a:rPr>
              <a:t>5 i 4</a:t>
            </a:r>
          </a:p>
        </p:txBody>
      </p:sp>
      <p:sp>
        <p:nvSpPr>
          <p:cNvPr id="30" name="Pravokutnik 29"/>
          <p:cNvSpPr/>
          <p:nvPr/>
        </p:nvSpPr>
        <p:spPr>
          <a:xfrm>
            <a:off x="7120493" y="5623366"/>
            <a:ext cx="106150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4000" b="1" dirty="0">
                <a:solidFill>
                  <a:srgbClr val="C00000"/>
                </a:solidFill>
              </a:rPr>
              <a:t>1 i 3</a:t>
            </a:r>
          </a:p>
        </p:txBody>
      </p:sp>
      <p:cxnSp>
        <p:nvCxnSpPr>
          <p:cNvPr id="31" name="Straight Arrow Connector 31"/>
          <p:cNvCxnSpPr/>
          <p:nvPr/>
        </p:nvCxnSpPr>
        <p:spPr>
          <a:xfrm flipH="1">
            <a:off x="1045189" y="1890000"/>
            <a:ext cx="180464" cy="377496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2"/>
          <p:cNvCxnSpPr/>
          <p:nvPr/>
        </p:nvCxnSpPr>
        <p:spPr>
          <a:xfrm>
            <a:off x="1355606" y="1891910"/>
            <a:ext cx="180411" cy="368352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1"/>
          <p:cNvCxnSpPr/>
          <p:nvPr/>
        </p:nvCxnSpPr>
        <p:spPr>
          <a:xfrm flipH="1">
            <a:off x="7424072" y="1887338"/>
            <a:ext cx="180464" cy="377496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2"/>
          <p:cNvCxnSpPr/>
          <p:nvPr/>
        </p:nvCxnSpPr>
        <p:spPr>
          <a:xfrm>
            <a:off x="7721066" y="1906342"/>
            <a:ext cx="180411" cy="368352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1"/>
          <p:cNvCxnSpPr/>
          <p:nvPr/>
        </p:nvCxnSpPr>
        <p:spPr>
          <a:xfrm flipH="1">
            <a:off x="1045189" y="3636514"/>
            <a:ext cx="180464" cy="377496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2"/>
          <p:cNvCxnSpPr/>
          <p:nvPr/>
        </p:nvCxnSpPr>
        <p:spPr>
          <a:xfrm>
            <a:off x="1341201" y="3656004"/>
            <a:ext cx="180411" cy="368352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1"/>
          <p:cNvCxnSpPr/>
          <p:nvPr/>
        </p:nvCxnSpPr>
        <p:spPr>
          <a:xfrm flipH="1">
            <a:off x="1013850" y="5317415"/>
            <a:ext cx="180464" cy="377496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2"/>
          <p:cNvCxnSpPr/>
          <p:nvPr/>
        </p:nvCxnSpPr>
        <p:spPr>
          <a:xfrm>
            <a:off x="1347675" y="5326559"/>
            <a:ext cx="180411" cy="368352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31"/>
          <p:cNvCxnSpPr/>
          <p:nvPr/>
        </p:nvCxnSpPr>
        <p:spPr>
          <a:xfrm flipH="1">
            <a:off x="7297294" y="3641086"/>
            <a:ext cx="180464" cy="377496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32"/>
          <p:cNvCxnSpPr/>
          <p:nvPr/>
        </p:nvCxnSpPr>
        <p:spPr>
          <a:xfrm>
            <a:off x="7651248" y="3641086"/>
            <a:ext cx="180411" cy="368352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31"/>
          <p:cNvCxnSpPr/>
          <p:nvPr/>
        </p:nvCxnSpPr>
        <p:spPr>
          <a:xfrm flipH="1">
            <a:off x="7386936" y="5317415"/>
            <a:ext cx="180464" cy="377496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32"/>
          <p:cNvCxnSpPr/>
          <p:nvPr/>
        </p:nvCxnSpPr>
        <p:spPr>
          <a:xfrm>
            <a:off x="7740890" y="5317415"/>
            <a:ext cx="180411" cy="368352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9928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45008" y="383413"/>
            <a:ext cx="10515600" cy="1325563"/>
          </a:xfrm>
        </p:spPr>
        <p:txBody>
          <a:bodyPr/>
          <a:lstStyle/>
          <a:p>
            <a:r>
              <a:rPr lang="hr-HR" dirty="0"/>
              <a:t>Izračunaj i riješi </a:t>
            </a:r>
            <a:r>
              <a:rPr lang="hr-HR" dirty="0">
                <a:hlinkClick r:id="rId2"/>
              </a:rPr>
              <a:t>igricu</a:t>
            </a:r>
            <a:r>
              <a:rPr lang="hr-HR" dirty="0"/>
              <a:t>!</a:t>
            </a:r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0662" y="2506662"/>
            <a:ext cx="4351338" cy="4351338"/>
          </a:xfr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0373" y="95953"/>
            <a:ext cx="5969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09062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2999</TotalTime>
  <Words>283</Words>
  <Application>Microsoft Office PowerPoint</Application>
  <PresentationFormat>Široki zaslon</PresentationFormat>
  <Paragraphs>65</Paragraphs>
  <Slides>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sustava Office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Izračunaj i riješi igricu!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Vlatka Benki Brkić</dc:creator>
  <cp:lastModifiedBy>Windows korisnik</cp:lastModifiedBy>
  <cp:revision>38</cp:revision>
  <dcterms:created xsi:type="dcterms:W3CDTF">2019-08-22T14:35:27Z</dcterms:created>
  <dcterms:modified xsi:type="dcterms:W3CDTF">2020-04-04T08:34:07Z</dcterms:modified>
</cp:coreProperties>
</file>