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56" r:id="rId5"/>
    <p:sldId id="265" r:id="rId6"/>
    <p:sldId id="266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85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6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7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62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6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00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19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2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97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4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B0E9-03F0-43A2-B389-35F6053F980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1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ordwall.net/hr/resource/566423/oduzimanje-17-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443956" y="282893"/>
            <a:ext cx="8208963" cy="867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 dirty="0"/>
          </a:p>
          <a:p>
            <a:pPr eaLnBrk="1" hangingPunct="1"/>
            <a:r>
              <a:rPr lang="sr-Latn-CS" altLang="sr-Latn-RS" sz="6000" dirty="0"/>
              <a:t>7 – 1 = 6</a:t>
            </a:r>
          </a:p>
          <a:p>
            <a:pPr eaLnBrk="1" hangingPunct="1"/>
            <a:r>
              <a:rPr lang="sr-Latn-CS" altLang="sr-Latn-RS" sz="6000" dirty="0"/>
              <a:t>8 – 6 = 2</a:t>
            </a:r>
          </a:p>
          <a:p>
            <a:pPr eaLnBrk="1" hangingPunct="1"/>
            <a:r>
              <a:rPr lang="sr-Latn-CS" altLang="sr-Latn-RS" sz="6000" dirty="0"/>
              <a:t>5 – 4 = 1</a:t>
            </a:r>
          </a:p>
          <a:p>
            <a:pPr eaLnBrk="1" hangingPunct="1"/>
            <a:r>
              <a:rPr lang="sr-Latn-CS" altLang="sr-Latn-RS" sz="6000" dirty="0"/>
              <a:t>6 – 3 = 3</a:t>
            </a:r>
          </a:p>
          <a:p>
            <a:pPr eaLnBrk="1" hangingPunct="1"/>
            <a:r>
              <a:rPr lang="sr-Latn-CS" altLang="sr-Latn-RS" sz="6000" dirty="0"/>
              <a:t>9 – 8 = 1</a:t>
            </a:r>
          </a:p>
          <a:p>
            <a:pPr eaLnBrk="1" hangingPunct="1"/>
            <a:r>
              <a:rPr lang="sr-Latn-CS" altLang="sr-Latn-RS" sz="6000" dirty="0"/>
              <a:t>4 – 2 = 2</a:t>
            </a:r>
          </a:p>
          <a:p>
            <a:pPr eaLnBrk="1" hangingPunct="1"/>
            <a:endParaRPr lang="sr-Latn-CS" altLang="sr-Latn-RS" sz="6000" dirty="0"/>
          </a:p>
          <a:p>
            <a:pPr eaLnBrk="1" hangingPunct="1"/>
            <a:endParaRPr lang="sr-Latn-CS" altLang="sr-Latn-RS" sz="6000" dirty="0"/>
          </a:p>
          <a:p>
            <a:pPr eaLnBrk="1" hangingPunct="1"/>
            <a:endParaRPr lang="sr-Latn-CS" altLang="sr-Latn-RS" sz="6000" dirty="0"/>
          </a:p>
        </p:txBody>
      </p:sp>
      <p:sp>
        <p:nvSpPr>
          <p:cNvPr id="22" name="Pentagon 21"/>
          <p:cNvSpPr/>
          <p:nvPr/>
        </p:nvSpPr>
        <p:spPr>
          <a:xfrm>
            <a:off x="2915873" y="3448416"/>
            <a:ext cx="3816350" cy="811234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potapši koljena</a:t>
            </a:r>
          </a:p>
        </p:txBody>
      </p:sp>
      <p:sp>
        <p:nvSpPr>
          <p:cNvPr id="23" name="Pentagon 22"/>
          <p:cNvSpPr/>
          <p:nvPr/>
        </p:nvSpPr>
        <p:spPr>
          <a:xfrm>
            <a:off x="2892381" y="1645663"/>
            <a:ext cx="2688772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pljesni</a:t>
            </a:r>
          </a:p>
        </p:txBody>
      </p:sp>
      <p:sp>
        <p:nvSpPr>
          <p:cNvPr id="24" name="Pentagon 23"/>
          <p:cNvSpPr/>
          <p:nvPr/>
        </p:nvSpPr>
        <p:spPr>
          <a:xfrm>
            <a:off x="2915873" y="2529748"/>
            <a:ext cx="2665280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pucketaj</a:t>
            </a:r>
          </a:p>
        </p:txBody>
      </p:sp>
      <p:sp>
        <p:nvSpPr>
          <p:cNvPr id="25" name="Pentagon 24"/>
          <p:cNvSpPr/>
          <p:nvPr/>
        </p:nvSpPr>
        <p:spPr>
          <a:xfrm>
            <a:off x="2892381" y="735715"/>
            <a:ext cx="2688772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čučni</a:t>
            </a:r>
          </a:p>
        </p:txBody>
      </p:sp>
      <p:sp>
        <p:nvSpPr>
          <p:cNvPr id="26" name="Pentagon 25"/>
          <p:cNvSpPr/>
          <p:nvPr/>
        </p:nvSpPr>
        <p:spPr>
          <a:xfrm>
            <a:off x="2924582" y="4386157"/>
            <a:ext cx="2656571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skoči</a:t>
            </a:r>
          </a:p>
        </p:txBody>
      </p:sp>
      <p:sp>
        <p:nvSpPr>
          <p:cNvPr id="27" name="Pentagon 26"/>
          <p:cNvSpPr/>
          <p:nvPr/>
        </p:nvSpPr>
        <p:spPr>
          <a:xfrm>
            <a:off x="2935925" y="5339858"/>
            <a:ext cx="3585754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vikni HURA!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7827" r="5328" b="6744"/>
          <a:stretch/>
        </p:blipFill>
        <p:spPr>
          <a:xfrm>
            <a:off x="8438607" y="1352008"/>
            <a:ext cx="3726226" cy="5465647"/>
          </a:xfrm>
          <a:prstGeom prst="rect">
            <a:avLst/>
          </a:prstGeom>
        </p:spPr>
      </p:pic>
      <p:sp>
        <p:nvSpPr>
          <p:cNvPr id="11" name="Zaobljeni pravokutni oblačić 10"/>
          <p:cNvSpPr/>
          <p:nvPr/>
        </p:nvSpPr>
        <p:spPr>
          <a:xfrm>
            <a:off x="6453598" y="290848"/>
            <a:ext cx="3904205" cy="934653"/>
          </a:xfrm>
          <a:prstGeom prst="wedgeRoundRectCallout">
            <a:avLst>
              <a:gd name="adj1" fmla="val -356"/>
              <a:gd name="adj2" fmla="val 1794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Izračunaj i napravi ono što piše onoliko puta koliki je rezultat.</a:t>
            </a:r>
          </a:p>
        </p:txBody>
      </p:sp>
    </p:spTree>
    <p:extLst>
      <p:ext uri="{BB962C8B-B14F-4D97-AF65-F5344CB8AC3E}">
        <p14:creationId xmlns:p14="http://schemas.microsoft.com/office/powerpoint/2010/main" val="3423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4133" cy="5738894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5501806" y="3064515"/>
            <a:ext cx="469070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Oduzimanje</a:t>
            </a:r>
          </a:p>
          <a:p>
            <a:pPr algn="ctr"/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(17 – 15)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295128" y="5350527"/>
            <a:ext cx="1896872" cy="1672936"/>
          </a:xfrm>
          <a:prstGeom prst="rect">
            <a:avLst/>
          </a:prstGeom>
        </p:spPr>
      </p:pic>
      <p:pic>
        <p:nvPicPr>
          <p:cNvPr id="7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579" y="82138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9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9"/>
          <p:cNvSpPr>
            <a:spLocks noChangeArrowheads="1"/>
          </p:cNvSpPr>
          <p:nvPr/>
        </p:nvSpPr>
        <p:spPr bwMode="auto">
          <a:xfrm>
            <a:off x="150140" y="1810014"/>
            <a:ext cx="266408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17 – 15 =</a:t>
            </a:r>
            <a:endParaRPr lang="hr-HR" altLang="sr-Latn-RS" sz="4400" dirty="0"/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Naslov 1"/>
          <p:cNvSpPr txBox="1">
            <a:spLocks/>
          </p:cNvSpPr>
          <p:nvPr/>
        </p:nvSpPr>
        <p:spPr>
          <a:xfrm>
            <a:off x="150141" y="191318"/>
            <a:ext cx="3776745" cy="12302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4000" b="1" dirty="0"/>
              <a:t>Promotri!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48" name="Pravokutnik 47"/>
          <p:cNvSpPr/>
          <p:nvPr/>
        </p:nvSpPr>
        <p:spPr>
          <a:xfrm>
            <a:off x="2627360" y="951163"/>
            <a:ext cx="6559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829007" y="977519"/>
            <a:ext cx="24543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7 – 5 =</a:t>
            </a:r>
            <a:endParaRPr lang="hr-HR" altLang="sr-Latn-RS" sz="4400" dirty="0"/>
          </a:p>
        </p:txBody>
      </p:sp>
      <p:sp>
        <p:nvSpPr>
          <p:cNvPr id="23" name="Pravokutnik 22"/>
          <p:cNvSpPr/>
          <p:nvPr/>
        </p:nvSpPr>
        <p:spPr>
          <a:xfrm>
            <a:off x="2627359" y="1806506"/>
            <a:ext cx="6559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912" y="3950000"/>
            <a:ext cx="1408918" cy="1369515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30"/>
          <a:stretch/>
        </p:blipFill>
        <p:spPr>
          <a:xfrm>
            <a:off x="273195" y="3864787"/>
            <a:ext cx="5608717" cy="2781952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88" y="5298054"/>
            <a:ext cx="1408918" cy="1369515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090" y="5319515"/>
            <a:ext cx="1408918" cy="1369515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30" y="3907709"/>
            <a:ext cx="1408918" cy="1369515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406" y="5278486"/>
            <a:ext cx="1408918" cy="1369515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324" y="3886879"/>
            <a:ext cx="1408918" cy="1369515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748" y="5305630"/>
            <a:ext cx="1408918" cy="1369515"/>
          </a:xfrm>
          <a:prstGeom prst="rect">
            <a:avLst/>
          </a:prstGeom>
        </p:spPr>
      </p:pic>
      <p:cxnSp>
        <p:nvCxnSpPr>
          <p:cNvPr id="58" name="Ravni poveznik 57"/>
          <p:cNvCxnSpPr/>
          <p:nvPr/>
        </p:nvCxnSpPr>
        <p:spPr>
          <a:xfrm flipH="1">
            <a:off x="1036320" y="3587931"/>
            <a:ext cx="4275910" cy="315250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 flipH="1">
            <a:off x="6159539" y="4044737"/>
            <a:ext cx="798127" cy="11585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Ravni poveznik 42"/>
          <p:cNvCxnSpPr/>
          <p:nvPr/>
        </p:nvCxnSpPr>
        <p:spPr>
          <a:xfrm flipH="1">
            <a:off x="7561392" y="3940927"/>
            <a:ext cx="798127" cy="11585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 flipH="1">
            <a:off x="6187308" y="5361861"/>
            <a:ext cx="798127" cy="11585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Ravni poveznik 49"/>
          <p:cNvCxnSpPr/>
          <p:nvPr/>
        </p:nvCxnSpPr>
        <p:spPr>
          <a:xfrm flipH="1">
            <a:off x="9005144" y="3968597"/>
            <a:ext cx="798127" cy="11585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avni poveznik 51"/>
          <p:cNvCxnSpPr/>
          <p:nvPr/>
        </p:nvCxnSpPr>
        <p:spPr>
          <a:xfrm flipH="1">
            <a:off x="7568457" y="5319515"/>
            <a:ext cx="798127" cy="11585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Pravokutnik 23"/>
          <p:cNvSpPr/>
          <p:nvPr/>
        </p:nvSpPr>
        <p:spPr>
          <a:xfrm>
            <a:off x="3288352" y="1481100"/>
            <a:ext cx="61747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Oba broja imaju u sebi deseticu </a:t>
            </a:r>
          </a:p>
          <a:p>
            <a:r>
              <a:rPr lang="hr-HR" sz="3600" dirty="0"/>
              <a:t>pa nju oduzimamo. 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841639" y="2857061"/>
            <a:ext cx="7524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Na kraju oduzmemo još samo jedinice. </a:t>
            </a: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087818" y="3821288"/>
            <a:ext cx="1896872" cy="1672936"/>
          </a:xfrm>
          <a:prstGeom prst="rect">
            <a:avLst/>
          </a:prstGeom>
        </p:spPr>
      </p:pic>
      <p:sp>
        <p:nvSpPr>
          <p:cNvPr id="27" name="Zaobljeni pravokutni oblačić 26"/>
          <p:cNvSpPr/>
          <p:nvPr/>
        </p:nvSpPr>
        <p:spPr>
          <a:xfrm>
            <a:off x="9803271" y="2659734"/>
            <a:ext cx="1707102" cy="624420"/>
          </a:xfrm>
          <a:prstGeom prst="wedgeRoundRectCallout">
            <a:avLst>
              <a:gd name="adj1" fmla="val -8953"/>
              <a:gd name="adj2" fmla="val 12252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I to je sva mudrost!</a:t>
            </a:r>
          </a:p>
        </p:txBody>
      </p:sp>
    </p:spTree>
    <p:extLst>
      <p:ext uri="{BB962C8B-B14F-4D97-AF65-F5344CB8AC3E}">
        <p14:creationId xmlns:p14="http://schemas.microsoft.com/office/powerpoint/2010/main" val="138740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8" grpId="0"/>
      <p:bldP spid="22" grpId="0"/>
      <p:bldP spid="23" grpId="0"/>
      <p:bldP spid="24" grpId="0"/>
      <p:bldP spid="25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 txBox="1">
            <a:spLocks/>
          </p:cNvSpPr>
          <p:nvPr/>
        </p:nvSpPr>
        <p:spPr>
          <a:xfrm>
            <a:off x="191960" y="1144725"/>
            <a:ext cx="11082528" cy="506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hr-HR" sz="3200" b="1" dirty="0"/>
              <a:t>Izračunaj zadatke.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4" name="Pravokutnik 3"/>
          <p:cNvSpPr/>
          <p:nvPr/>
        </p:nvSpPr>
        <p:spPr>
          <a:xfrm>
            <a:off x="1748481" y="2078925"/>
            <a:ext cx="1891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15 </a:t>
            </a:r>
            <a:r>
              <a:rPr lang="sr-Latn-CS" altLang="sr-Latn-RS" sz="3600" dirty="0"/>
              <a:t>–</a:t>
            </a:r>
            <a:r>
              <a:rPr lang="hr-HR" sz="3600" dirty="0"/>
              <a:t> 12 =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748481" y="2877929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6 </a:t>
            </a:r>
            <a:r>
              <a:rPr lang="sr-Latn-CS" altLang="sr-Latn-RS" sz="3600" dirty="0"/>
              <a:t>–</a:t>
            </a:r>
            <a:r>
              <a:rPr lang="hr-HR" sz="3600" dirty="0"/>
              <a:t> 3 =</a:t>
            </a:r>
          </a:p>
        </p:txBody>
      </p:sp>
      <p:sp>
        <p:nvSpPr>
          <p:cNvPr id="6" name="Pravokutnik 5"/>
          <p:cNvSpPr/>
          <p:nvPr/>
        </p:nvSpPr>
        <p:spPr>
          <a:xfrm>
            <a:off x="1748481" y="3575225"/>
            <a:ext cx="1891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16</a:t>
            </a:r>
            <a:r>
              <a:rPr lang="sr-Latn-CS" altLang="sr-Latn-RS" sz="3600" dirty="0"/>
              <a:t> – </a:t>
            </a:r>
            <a:r>
              <a:rPr lang="hr-HR" sz="3600" dirty="0"/>
              <a:t>13 =</a:t>
            </a:r>
          </a:p>
        </p:txBody>
      </p:sp>
      <p:sp>
        <p:nvSpPr>
          <p:cNvPr id="7" name="Pravokutnik 6"/>
          <p:cNvSpPr/>
          <p:nvPr/>
        </p:nvSpPr>
        <p:spPr>
          <a:xfrm>
            <a:off x="6732625" y="2024213"/>
            <a:ext cx="1891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17 </a:t>
            </a:r>
            <a:r>
              <a:rPr lang="sr-Latn-CS" altLang="sr-Latn-RS" sz="3600" dirty="0"/>
              <a:t>–</a:t>
            </a:r>
            <a:r>
              <a:rPr lang="hr-HR" sz="3600" dirty="0"/>
              <a:t> 11 =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732626" y="3673576"/>
            <a:ext cx="1891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13 </a:t>
            </a:r>
            <a:r>
              <a:rPr lang="sr-Latn-CS" altLang="sr-Latn-RS" sz="3600" dirty="0"/>
              <a:t>–</a:t>
            </a:r>
            <a:r>
              <a:rPr lang="hr-HR" sz="3600" dirty="0"/>
              <a:t> 12 =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1664441" y="5012276"/>
            <a:ext cx="1891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19 </a:t>
            </a:r>
            <a:r>
              <a:rPr lang="sr-Latn-CS" altLang="sr-Latn-RS" sz="3600" dirty="0"/>
              <a:t>–</a:t>
            </a:r>
            <a:r>
              <a:rPr lang="hr-HR" sz="3600" dirty="0"/>
              <a:t> 16 =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1748481" y="4303076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9 </a:t>
            </a:r>
            <a:r>
              <a:rPr lang="sr-Latn-CS" altLang="sr-Latn-RS" sz="3600" dirty="0"/>
              <a:t>–</a:t>
            </a:r>
            <a:r>
              <a:rPr lang="hr-HR" sz="3600" dirty="0"/>
              <a:t> 6 =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6801875" y="5030928"/>
            <a:ext cx="1891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18 </a:t>
            </a:r>
            <a:r>
              <a:rPr lang="sr-Latn-CS" altLang="sr-Latn-RS" sz="3600" dirty="0"/>
              <a:t>–</a:t>
            </a:r>
            <a:r>
              <a:rPr lang="hr-HR" sz="3600" dirty="0"/>
              <a:t> 13 =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3488588" y="2094959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8473619" y="3673575"/>
            <a:ext cx="35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3058404" y="2878704"/>
            <a:ext cx="497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8455308" y="2033700"/>
            <a:ext cx="371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3356403" y="503092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3477108" y="3573674"/>
            <a:ext cx="659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3  </a:t>
            </a:r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Pravokutnik 44"/>
          <p:cNvSpPr/>
          <p:nvPr/>
        </p:nvSpPr>
        <p:spPr>
          <a:xfrm>
            <a:off x="1812489" y="1407234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5 </a:t>
            </a:r>
            <a:r>
              <a:rPr lang="sr-Latn-CS" altLang="sr-Latn-RS" sz="3600" dirty="0"/>
              <a:t>–</a:t>
            </a:r>
            <a:r>
              <a:rPr lang="hr-HR" sz="3600" dirty="0"/>
              <a:t> 2 =</a:t>
            </a:r>
          </a:p>
        </p:txBody>
      </p:sp>
      <p:sp>
        <p:nvSpPr>
          <p:cNvPr id="46" name="Pravokutnik 45"/>
          <p:cNvSpPr/>
          <p:nvPr/>
        </p:nvSpPr>
        <p:spPr>
          <a:xfrm>
            <a:off x="3058404" y="141656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47" name="Pravokutnik 46"/>
          <p:cNvSpPr/>
          <p:nvPr/>
        </p:nvSpPr>
        <p:spPr>
          <a:xfrm>
            <a:off x="3058404" y="4312402"/>
            <a:ext cx="581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48" name="Pravokutnik 47"/>
          <p:cNvSpPr/>
          <p:nvPr/>
        </p:nvSpPr>
        <p:spPr>
          <a:xfrm>
            <a:off x="6732818" y="2871692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3 </a:t>
            </a:r>
            <a:r>
              <a:rPr lang="sr-Latn-CS" altLang="sr-Latn-RS" sz="3600" dirty="0"/>
              <a:t>–</a:t>
            </a:r>
            <a:r>
              <a:rPr lang="hr-HR" sz="3600" dirty="0"/>
              <a:t> 2 =</a:t>
            </a:r>
          </a:p>
        </p:txBody>
      </p:sp>
      <p:sp>
        <p:nvSpPr>
          <p:cNvPr id="49" name="Pravokutnik 48"/>
          <p:cNvSpPr/>
          <p:nvPr/>
        </p:nvSpPr>
        <p:spPr>
          <a:xfrm>
            <a:off x="8087557" y="2870061"/>
            <a:ext cx="310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6732626" y="1259459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7 </a:t>
            </a:r>
            <a:r>
              <a:rPr lang="sr-Latn-CS" altLang="sr-Latn-RS" sz="3600" dirty="0"/>
              <a:t>–</a:t>
            </a:r>
            <a:r>
              <a:rPr lang="hr-HR" sz="3600" dirty="0"/>
              <a:t> 1 =</a:t>
            </a:r>
          </a:p>
        </p:txBody>
      </p:sp>
      <p:sp>
        <p:nvSpPr>
          <p:cNvPr id="51" name="Pravokutnik 50"/>
          <p:cNvSpPr/>
          <p:nvPr/>
        </p:nvSpPr>
        <p:spPr>
          <a:xfrm>
            <a:off x="7988389" y="127730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53" name="Pravokutnik 52"/>
          <p:cNvSpPr/>
          <p:nvPr/>
        </p:nvSpPr>
        <p:spPr>
          <a:xfrm>
            <a:off x="8558965" y="5030928"/>
            <a:ext cx="353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54" name="Pravokutnik 53"/>
          <p:cNvSpPr/>
          <p:nvPr/>
        </p:nvSpPr>
        <p:spPr>
          <a:xfrm>
            <a:off x="6802762" y="4319906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8 </a:t>
            </a:r>
            <a:r>
              <a:rPr lang="sr-Latn-CS" altLang="sr-Latn-RS" sz="3600" dirty="0"/>
              <a:t>–</a:t>
            </a:r>
            <a:r>
              <a:rPr lang="hr-HR" sz="3600" dirty="0"/>
              <a:t> 3 =</a:t>
            </a:r>
          </a:p>
        </p:txBody>
      </p:sp>
      <p:sp>
        <p:nvSpPr>
          <p:cNvPr id="55" name="Pravokutnik 54"/>
          <p:cNvSpPr/>
          <p:nvPr/>
        </p:nvSpPr>
        <p:spPr>
          <a:xfrm>
            <a:off x="8087557" y="4339557"/>
            <a:ext cx="386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799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3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5008" y="383413"/>
            <a:ext cx="10515600" cy="1325563"/>
          </a:xfrm>
        </p:spPr>
        <p:txBody>
          <a:bodyPr/>
          <a:lstStyle/>
          <a:p>
            <a:r>
              <a:rPr lang="hr-HR" dirty="0"/>
              <a:t>Izračunaj i riješi </a:t>
            </a:r>
            <a:r>
              <a:rPr lang="hr-HR" dirty="0">
                <a:hlinkClick r:id="rId2"/>
              </a:rPr>
              <a:t>igricu</a:t>
            </a:r>
            <a:r>
              <a:rPr lang="hr-HR" dirty="0"/>
              <a:t>!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7" t="7253" r="8294" b="6987"/>
          <a:stretch/>
        </p:blipFill>
        <p:spPr>
          <a:xfrm>
            <a:off x="7717536" y="2261948"/>
            <a:ext cx="4407408" cy="4596052"/>
          </a:xfr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9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7784" y="448056"/>
            <a:ext cx="10796016" cy="6190488"/>
          </a:xfrm>
        </p:spPr>
        <p:txBody>
          <a:bodyPr>
            <a:normAutofit fontScale="77500" lnSpcReduction="20000"/>
          </a:bodyPr>
          <a:lstStyle/>
          <a:p>
            <a:pPr marL="0" lvl="0" indent="0" hangingPunct="0">
              <a:buNone/>
            </a:pPr>
            <a:r>
              <a:rPr lang="en-US" sz="3600" dirty="0"/>
              <a:t>Mama je </a:t>
            </a:r>
            <a:r>
              <a:rPr lang="en-US" sz="3600" dirty="0" err="1"/>
              <a:t>imala</a:t>
            </a:r>
            <a:r>
              <a:rPr lang="en-US" sz="3600" dirty="0"/>
              <a:t> 15 </a:t>
            </a:r>
            <a:r>
              <a:rPr lang="en-US" sz="3600" dirty="0" err="1"/>
              <a:t>jabuka</a:t>
            </a:r>
            <a:r>
              <a:rPr lang="en-US" sz="3600" dirty="0"/>
              <a:t>. </a:t>
            </a:r>
            <a:r>
              <a:rPr lang="hr-HR" sz="3600" dirty="0"/>
              <a:t>13</a:t>
            </a:r>
            <a:r>
              <a:rPr lang="en-US" sz="3600" dirty="0"/>
              <a:t> je </a:t>
            </a:r>
            <a:r>
              <a:rPr lang="en-US" sz="3600" dirty="0" err="1"/>
              <a:t>dala</a:t>
            </a:r>
            <a:r>
              <a:rPr lang="en-US" sz="3600" dirty="0"/>
              <a:t> </a:t>
            </a:r>
            <a:r>
              <a:rPr lang="en-US" sz="3600" dirty="0" err="1"/>
              <a:t>djeci</a:t>
            </a:r>
            <a:r>
              <a:rPr lang="en-US" sz="3600" dirty="0"/>
              <a:t>. </a:t>
            </a:r>
            <a:endParaRPr lang="hr-HR" sz="3600" dirty="0"/>
          </a:p>
          <a:p>
            <a:pPr marL="0" lvl="0" indent="0" hangingPunct="0">
              <a:buNone/>
            </a:pPr>
            <a:r>
              <a:rPr lang="en-US" sz="3600" dirty="0"/>
              <a:t>Koliko</a:t>
            </a:r>
            <a:r>
              <a:rPr lang="hr-HR" sz="3600" dirty="0"/>
              <a:t> </a:t>
            </a:r>
            <a:r>
              <a:rPr lang="en-US" sz="3600" dirty="0" err="1"/>
              <a:t>joj</a:t>
            </a:r>
            <a:r>
              <a:rPr lang="en-US" sz="3600" dirty="0"/>
              <a:t> je</a:t>
            </a:r>
            <a:r>
              <a:rPr lang="hr-HR" sz="3600" dirty="0"/>
              <a:t> jabuka</a:t>
            </a:r>
            <a:r>
              <a:rPr lang="en-US" sz="3600" dirty="0"/>
              <a:t> </a:t>
            </a:r>
            <a:r>
              <a:rPr lang="en-US" sz="3600" dirty="0" err="1"/>
              <a:t>ostalo</a:t>
            </a:r>
            <a:r>
              <a:rPr lang="en-US" sz="3600" dirty="0"/>
              <a:t>?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/>
              <a:t> 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/>
              <a:t>R</a:t>
            </a:r>
            <a:r>
              <a:rPr lang="hr-HR" sz="3600" dirty="0" err="1"/>
              <a:t>ačun</a:t>
            </a:r>
            <a:r>
              <a:rPr lang="hr-HR" sz="3600" dirty="0"/>
              <a:t>:</a:t>
            </a:r>
            <a:r>
              <a:rPr lang="en-US" sz="3600" dirty="0"/>
              <a:t> 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/>
              <a:t> 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 err="1"/>
              <a:t>Odgovor</a:t>
            </a:r>
            <a:r>
              <a:rPr lang="en-US" sz="3600" dirty="0"/>
              <a:t>: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/>
              <a:t> </a:t>
            </a:r>
            <a:endParaRPr lang="hr-HR" sz="3600" dirty="0"/>
          </a:p>
          <a:p>
            <a:pPr marL="0" lvl="0" indent="0" hangingPunct="0">
              <a:buNone/>
            </a:pPr>
            <a:r>
              <a:rPr lang="en-US" sz="3600" dirty="0"/>
              <a:t>U </a:t>
            </a:r>
            <a:r>
              <a:rPr lang="en-US" sz="3600" dirty="0" err="1"/>
              <a:t>prodavaonici</a:t>
            </a:r>
            <a:r>
              <a:rPr lang="en-US" sz="3600" dirty="0"/>
              <a:t> je </a:t>
            </a:r>
            <a:r>
              <a:rPr lang="en-US" sz="3600" dirty="0" err="1"/>
              <a:t>bilo</a:t>
            </a:r>
            <a:r>
              <a:rPr lang="en-US" sz="3600" dirty="0"/>
              <a:t> 17 </a:t>
            </a:r>
            <a:r>
              <a:rPr lang="en-US" sz="3600" dirty="0" err="1"/>
              <a:t>čokolad</a:t>
            </a:r>
            <a:r>
              <a:rPr lang="hr-HR" sz="3600" dirty="0" err="1"/>
              <a:t>ica</a:t>
            </a:r>
            <a:r>
              <a:rPr lang="en-US" sz="3600" dirty="0"/>
              <a:t>. Ivan je </a:t>
            </a:r>
            <a:r>
              <a:rPr lang="en-US" sz="3600" dirty="0" err="1"/>
              <a:t>kupio</a:t>
            </a:r>
            <a:r>
              <a:rPr lang="en-US" sz="3600" dirty="0"/>
              <a:t> </a:t>
            </a:r>
            <a:r>
              <a:rPr lang="hr-HR" sz="3600" dirty="0"/>
              <a:t>11</a:t>
            </a:r>
            <a:r>
              <a:rPr lang="en-US" sz="3600" dirty="0"/>
              <a:t> </a:t>
            </a:r>
            <a:r>
              <a:rPr lang="en-US" sz="3600" dirty="0" err="1"/>
              <a:t>čokolad</a:t>
            </a:r>
            <a:r>
              <a:rPr lang="hr-HR" sz="3600" dirty="0" err="1"/>
              <a:t>ica</a:t>
            </a:r>
            <a:r>
              <a:rPr lang="en-US" sz="3600" dirty="0"/>
              <a:t>. </a:t>
            </a:r>
            <a:endParaRPr lang="hr-HR" sz="3600" dirty="0"/>
          </a:p>
          <a:p>
            <a:pPr marL="0" lvl="0" indent="0" hangingPunct="0">
              <a:buNone/>
            </a:pPr>
            <a:r>
              <a:rPr lang="en-US" sz="3600" dirty="0" err="1"/>
              <a:t>Koliko</a:t>
            </a:r>
            <a:r>
              <a:rPr lang="en-US" sz="3600" dirty="0"/>
              <a:t> je</a:t>
            </a:r>
            <a:r>
              <a:rPr lang="hr-HR" sz="3600" dirty="0"/>
              <a:t> čokoladica </a:t>
            </a:r>
            <a:r>
              <a:rPr lang="en-US" sz="3600" dirty="0" err="1"/>
              <a:t>ostalo</a:t>
            </a:r>
            <a:r>
              <a:rPr lang="hr-HR" sz="3600" dirty="0"/>
              <a:t> u prodavaonici</a:t>
            </a:r>
            <a:r>
              <a:rPr lang="en-US" sz="3600" dirty="0"/>
              <a:t>?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/>
              <a:t> 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/>
              <a:t>R</a:t>
            </a:r>
            <a:r>
              <a:rPr lang="hr-HR" sz="3600" dirty="0" err="1"/>
              <a:t>ačun</a:t>
            </a:r>
            <a:r>
              <a:rPr lang="hr-HR" sz="3600" dirty="0"/>
              <a:t>:</a:t>
            </a:r>
            <a:r>
              <a:rPr lang="en-US" sz="3600" dirty="0"/>
              <a:t> 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/>
              <a:t> </a:t>
            </a:r>
            <a:endParaRPr lang="hr-HR" sz="3600" dirty="0"/>
          </a:p>
          <a:p>
            <a:pPr marL="0" indent="0" hangingPunct="0">
              <a:buNone/>
            </a:pPr>
            <a:r>
              <a:rPr lang="en-US" sz="3600" dirty="0" err="1"/>
              <a:t>Odgovor</a:t>
            </a:r>
            <a:r>
              <a:rPr lang="en-US" sz="3600" dirty="0"/>
              <a:t>:</a:t>
            </a:r>
            <a:r>
              <a:rPr lang="hr-HR" sz="3600" dirty="0"/>
              <a:t> </a:t>
            </a:r>
          </a:p>
          <a:p>
            <a:pPr marL="0" indent="0" hangingPunct="0">
              <a:buNone/>
            </a:pPr>
            <a:r>
              <a:rPr lang="en-US" dirty="0"/>
              <a:t> </a:t>
            </a:r>
            <a:endParaRPr lang="hr-HR" dirty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650056" y="1522583"/>
            <a:ext cx="24545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 – 13 = 2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650056" y="4482191"/>
            <a:ext cx="24545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 – 11 = 6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030138" y="2351639"/>
            <a:ext cx="54555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Ostale su joj dvije jabuke.</a:t>
            </a:r>
          </a:p>
        </p:txBody>
      </p:sp>
      <p:sp>
        <p:nvSpPr>
          <p:cNvPr id="7" name="Pravokutnik 6"/>
          <p:cNvSpPr/>
          <p:nvPr/>
        </p:nvSpPr>
        <p:spPr>
          <a:xfrm>
            <a:off x="1967969" y="5311247"/>
            <a:ext cx="79756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 prodavaonici je ostalo 6 čokoladica.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07" y="224111"/>
            <a:ext cx="3334795" cy="259694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4061889"/>
            <a:ext cx="3084792" cy="118877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9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201</Words>
  <Application>Microsoft Office PowerPoint</Application>
  <PresentationFormat>Široki zaslon</PresentationFormat>
  <Paragraphs>70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Izračunaj i riješi igricu!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Vlatka Benki Brkić</dc:creator>
  <cp:lastModifiedBy>Korisnik</cp:lastModifiedBy>
  <cp:revision>50</cp:revision>
  <dcterms:created xsi:type="dcterms:W3CDTF">2019-08-22T14:35:27Z</dcterms:created>
  <dcterms:modified xsi:type="dcterms:W3CDTF">2020-05-19T20:08:05Z</dcterms:modified>
</cp:coreProperties>
</file>