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4" r:id="rId4"/>
  </p:sldMasterIdLst>
  <p:notesMasterIdLst>
    <p:notesMasterId r:id="rId26"/>
  </p:notesMasterIdLst>
  <p:handoutMasterIdLst>
    <p:handoutMasterId r:id="rId27"/>
  </p:handoutMasterIdLst>
  <p:sldIdLst>
    <p:sldId id="459" r:id="rId5"/>
    <p:sldId id="514" r:id="rId6"/>
    <p:sldId id="515" r:id="rId7"/>
    <p:sldId id="516" r:id="rId8"/>
    <p:sldId id="517" r:id="rId9"/>
    <p:sldId id="518" r:id="rId10"/>
    <p:sldId id="520" r:id="rId11"/>
    <p:sldId id="461" r:id="rId12"/>
    <p:sldId id="462" r:id="rId13"/>
    <p:sldId id="463" r:id="rId14"/>
    <p:sldId id="521" r:id="rId15"/>
    <p:sldId id="522" r:id="rId16"/>
    <p:sldId id="523" r:id="rId17"/>
    <p:sldId id="464" r:id="rId18"/>
    <p:sldId id="524" r:id="rId19"/>
    <p:sldId id="525" r:id="rId20"/>
    <p:sldId id="466" r:id="rId21"/>
    <p:sldId id="526" r:id="rId22"/>
    <p:sldId id="528" r:id="rId23"/>
    <p:sldId id="529" r:id="rId24"/>
    <p:sldId id="530" r:id="rId25"/>
  </p:sldIdLst>
  <p:sldSz cx="12192000" cy="6858000"/>
  <p:notesSz cx="6858000" cy="9144000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2AF"/>
    <a:srgbClr val="FF00FF"/>
    <a:srgbClr val="9900FF"/>
    <a:srgbClr val="FFBDFF"/>
    <a:srgbClr val="009ED6"/>
    <a:srgbClr val="FFCCFF"/>
    <a:srgbClr val="3991C7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8F370-1B0A-4ACE-BA90-4AB1B91A4931}" v="10" dt="2020-04-22T09:03:33.782"/>
  </p1510:revLst>
</p1510:revInfo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rednji stil 2 - Istic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Srednji stil 4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692" y="48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D83FDC75-7F73-4A4A-A77C-09AADF00E0EA}" type="datetimeFigureOut">
              <a:rPr lang="hr-HR" smtClean="0"/>
              <a:pPr/>
              <a:t>24.5.2020.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2134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48AEF76B-3757-4A0B-AF93-28494465C1DD}" type="datetimeFigureOut">
              <a:pPr/>
              <a:t>24.5.2020.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75693FD4-8F83-4EF7-AC3F-0DC0388986B0}" type="slidenum"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0251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78" y="-30152"/>
            <a:ext cx="12193057" cy="3255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456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2709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86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87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6652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4478"/>
            <a:ext cx="12193057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5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79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E82A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6663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939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28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701250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40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37197"/>
            <a:ext cx="12193057" cy="144997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11" name="TextBox 10"/>
          <p:cNvSpPr txBox="1"/>
          <p:nvPr userDrawn="1"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/>
              <a:t>Projekt </a:t>
            </a:r>
            <a:r>
              <a:rPr lang="hr-HR" sz="1050" i="1"/>
              <a:t>Podrška provedbi</a:t>
            </a:r>
          </a:p>
          <a:p>
            <a:pPr algn="ctr"/>
            <a:r>
              <a:rPr lang="hr-HR" sz="1050" i="1"/>
              <a:t> Cjelovite kurikularne</a:t>
            </a:r>
            <a:br>
              <a:rPr lang="hr-HR" sz="1050" i="1"/>
            </a:br>
            <a:r>
              <a:rPr lang="hr-HR" sz="1050" i="1"/>
              <a:t> reforme (CKR)</a:t>
            </a:r>
            <a:endParaRPr lang="hr-HR" sz="105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269474" y="5914662"/>
            <a:ext cx="1994805" cy="72000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4" y="5974848"/>
            <a:ext cx="1483460" cy="720000"/>
          </a:xfrm>
          <a:prstGeom prst="rect">
            <a:avLst/>
          </a:prstGeom>
        </p:spPr>
      </p:pic>
      <p:pic>
        <p:nvPicPr>
          <p:cNvPr id="12" name="Picture 6" descr="lenta prava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59560"/>
            <a:ext cx="2212941" cy="72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6505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7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E82AF"/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82AF"/>
        </a:buClr>
        <a:buFont typeface="Wingdings" panose="05000000000000000000" pitchFamily="2" charset="2"/>
        <a:buChar char="§"/>
        <a:defRPr sz="3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82AF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709BA7-5D41-434B-9C6C-9C18BE525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18" y="1039090"/>
            <a:ext cx="10515600" cy="2258291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>Bremenski gradski svirači</a:t>
            </a:r>
            <a:b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>Braća </a:t>
            </a:r>
            <a:r>
              <a:rPr lang="hr-HR" b="1" dirty="0" err="1">
                <a:latin typeface="Verdana" panose="020B0604030504040204" pitchFamily="34" charset="0"/>
                <a:ea typeface="Verdana" panose="020B0604030504040204" pitchFamily="34" charset="0"/>
              </a:rPr>
              <a:t>Grimm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3022">
            <a:off x="1898071" y="2428004"/>
            <a:ext cx="1745673" cy="3491347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146" y="3685308"/>
            <a:ext cx="1787234" cy="22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59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A2156-6FC3-4A32-8ADA-6123CDE0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334" y="1048120"/>
            <a:ext cx="5125154" cy="326724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Kako su preplašili razbojnike?</a:t>
            </a:r>
            <a:b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1539730"/>
            <a:ext cx="5480418" cy="3851563"/>
          </a:xfrm>
        </p:spPr>
      </p:pic>
    </p:spTree>
    <p:extLst>
      <p:ext uri="{BB962C8B-B14F-4D97-AF65-F5344CB8AC3E}">
        <p14:creationId xmlns:p14="http://schemas.microsoft.com/office/powerpoint/2010/main" val="10343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A2156-6FC3-4A32-8ADA-6123CDE0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873" y="1038789"/>
            <a:ext cx="4792645" cy="326724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Što su učinili kad su razbojnici pobjegli?</a:t>
            </a:r>
            <a:b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92" y="1038789"/>
            <a:ext cx="5715311" cy="3873500"/>
          </a:xfrm>
        </p:spPr>
      </p:pic>
    </p:spTree>
    <p:extLst>
      <p:ext uri="{BB962C8B-B14F-4D97-AF65-F5344CB8AC3E}">
        <p14:creationId xmlns:p14="http://schemas.microsoft.com/office/powerpoint/2010/main" val="207727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A2156-6FC3-4A32-8ADA-6123CDE0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55" y="926821"/>
            <a:ext cx="4298124" cy="326724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Tko se sve uplašio kad je razbojnik došao u kuću? </a:t>
            </a:r>
            <a:b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42" y="1005162"/>
            <a:ext cx="6279903" cy="4405745"/>
          </a:xfrm>
        </p:spPr>
      </p:pic>
    </p:spTree>
    <p:extLst>
      <p:ext uri="{BB962C8B-B14F-4D97-AF65-F5344CB8AC3E}">
        <p14:creationId xmlns:p14="http://schemas.microsoft.com/office/powerpoint/2010/main" val="12821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BA2156-6FC3-4A32-8ADA-6123CDE0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416" y="981250"/>
            <a:ext cx="4002834" cy="3267243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Što su na kraju odlučili naši junaci?</a:t>
            </a:r>
            <a:b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14" y="794638"/>
            <a:ext cx="6466234" cy="4430059"/>
          </a:xfrm>
        </p:spPr>
      </p:pic>
    </p:spTree>
    <p:extLst>
      <p:ext uri="{BB962C8B-B14F-4D97-AF65-F5344CB8AC3E}">
        <p14:creationId xmlns:p14="http://schemas.microsoft.com/office/powerpoint/2010/main" val="135624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1E6E7-6146-4502-9E58-A7EE1CA5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2064327"/>
            <a:ext cx="3352800" cy="1401186"/>
          </a:xfrm>
        </p:spPr>
        <p:txBody>
          <a:bodyPr>
            <a:normAutofit/>
          </a:bodyPr>
          <a:lstStyle/>
          <a:p>
            <a:pPr algn="ctr"/>
            <a:r>
              <a:rPr lang="hr-HR" b="1" dirty="0">
                <a:latin typeface="Verdana" panose="020B0604030504040204" pitchFamily="34" charset="0"/>
                <a:ea typeface="Verdana" panose="020B0604030504040204" pitchFamily="34" charset="0"/>
              </a:rPr>
              <a:t>Domaće životinje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19" y="3532632"/>
            <a:ext cx="3565429" cy="2390151"/>
          </a:xfr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419" y="991930"/>
            <a:ext cx="3565429" cy="224994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73" y="991929"/>
            <a:ext cx="3441690" cy="2249949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87" y="3556908"/>
            <a:ext cx="3509662" cy="23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0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6" y="3297925"/>
            <a:ext cx="3473354" cy="221950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15" y="641916"/>
            <a:ext cx="3298409" cy="227899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06" y="641916"/>
            <a:ext cx="3460620" cy="229797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097" y="3273921"/>
            <a:ext cx="3365269" cy="224351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15" y="3273922"/>
            <a:ext cx="3298409" cy="22435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234" y="641917"/>
            <a:ext cx="3396072" cy="229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7718" y="528902"/>
            <a:ext cx="5790173" cy="759571"/>
          </a:xfrm>
        </p:spPr>
        <p:txBody>
          <a:bodyPr>
            <a:normAutofit/>
          </a:bodyPr>
          <a:lstStyle/>
          <a:p>
            <a:r>
              <a:rPr lang="hr-HR" sz="4000" b="1" dirty="0">
                <a:latin typeface="Verdana" panose="020B0604030504040204" pitchFamily="34" charset="0"/>
                <a:ea typeface="Verdana" panose="020B0604030504040204" pitchFamily="34" charset="0"/>
              </a:rPr>
              <a:t>Kućni ljubimci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70" y="1478623"/>
            <a:ext cx="2699391" cy="1780087"/>
          </a:xfrm>
          <a:prstGeom prst="rect">
            <a:avLst/>
          </a:prstGeom>
        </p:spPr>
      </p:pic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6"/>
          <a:stretch/>
        </p:blipFill>
        <p:spPr>
          <a:xfrm>
            <a:off x="3166191" y="1405450"/>
            <a:ext cx="3291336" cy="1987443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15" y="1315233"/>
            <a:ext cx="2243855" cy="148655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3" y="3689043"/>
            <a:ext cx="3033484" cy="1990724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478" y="296864"/>
            <a:ext cx="1882404" cy="304226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64" y="3603954"/>
            <a:ext cx="3246424" cy="2160901"/>
          </a:xfrm>
          <a:prstGeom prst="rect">
            <a:avLst/>
          </a:prstGeom>
        </p:spPr>
      </p:pic>
      <p:pic>
        <p:nvPicPr>
          <p:cNvPr id="16" name="Slika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98" y="4231806"/>
            <a:ext cx="2362477" cy="132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4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D4A300-8EF3-464E-9D14-D4E28376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18" y="382555"/>
            <a:ext cx="10515600" cy="923731"/>
          </a:xfrm>
        </p:spPr>
        <p:txBody>
          <a:bodyPr>
            <a:normAutofit/>
          </a:bodyPr>
          <a:lstStyle/>
          <a:p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Divlje životinje</a:t>
            </a:r>
            <a:endParaRPr lang="en-US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3" y="3634928"/>
            <a:ext cx="3228108" cy="219000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52" y="1306287"/>
            <a:ext cx="3232976" cy="215195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3" y="1306286"/>
            <a:ext cx="3228109" cy="215195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84" y="1001734"/>
            <a:ext cx="3623670" cy="245650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52" y="3634928"/>
            <a:ext cx="3232976" cy="217943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584" y="3634928"/>
            <a:ext cx="3639908" cy="217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5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350329" y="1438131"/>
            <a:ext cx="7564580" cy="4533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Koliko je bilo Bremenskih svirača?</a:t>
            </a:r>
          </a:p>
          <a:p>
            <a:pPr marL="0" indent="0">
              <a:buNone/>
            </a:pPr>
            <a:endParaRPr lang="hr-HR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Koliko se životinja popelo magarcu na leđa?  </a:t>
            </a:r>
          </a:p>
          <a:p>
            <a:pPr marL="0" indent="0">
              <a:buNone/>
            </a:pPr>
            <a:endParaRPr lang="hr-HR" sz="32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3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Tko je četvrti brojeći odozdo?</a:t>
            </a:r>
          </a:p>
          <a:p>
            <a:pPr marL="0" indent="0">
              <a:buNone/>
            </a:pPr>
            <a:r>
              <a:rPr lang="hr-HR" sz="3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pijetao</a:t>
            </a:r>
          </a:p>
        </p:txBody>
      </p:sp>
      <p:sp>
        <p:nvSpPr>
          <p:cNvPr id="5" name="Pravokutnik 4"/>
          <p:cNvSpPr/>
          <p:nvPr/>
        </p:nvSpPr>
        <p:spPr>
          <a:xfrm>
            <a:off x="8676409" y="1885764"/>
            <a:ext cx="4587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574180"/>
            <a:ext cx="3284553" cy="495007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8676409" y="3651537"/>
            <a:ext cx="45878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0062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710545" y="279919"/>
            <a:ext cx="7315199" cy="58160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Tko je treći gledajući odozgo?    </a:t>
            </a:r>
          </a:p>
          <a:p>
            <a:pPr marL="0" indent="0">
              <a:buNone/>
            </a:pPr>
            <a:r>
              <a:rPr lang="hr-HR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</a:t>
            </a:r>
            <a:r>
              <a:rPr lang="hr-H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pas</a:t>
            </a:r>
          </a:p>
          <a:p>
            <a:pPr marL="0" indent="0">
              <a:buNone/>
            </a:pPr>
            <a:r>
              <a:rPr lang="hr-HR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Tko stoji između psa i pijetla? </a:t>
            </a:r>
          </a:p>
          <a:p>
            <a:pPr marL="0" indent="0">
              <a:buNone/>
            </a:pPr>
            <a:r>
              <a:rPr lang="hr-HR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mačak </a:t>
            </a:r>
          </a:p>
          <a:p>
            <a:pPr marL="0" indent="0">
              <a:buNone/>
            </a:pPr>
            <a:r>
              <a:rPr lang="hr-HR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Kada bismo ravnim crtama uokvirili fotografiju Bremenskih svirača, koji geometrijski lik bi to bio?  </a:t>
            </a:r>
          </a:p>
        </p:txBody>
      </p:sp>
      <p:sp>
        <p:nvSpPr>
          <p:cNvPr id="3" name="Jednakokračni trokut 2"/>
          <p:cNvSpPr/>
          <p:nvPr/>
        </p:nvSpPr>
        <p:spPr>
          <a:xfrm>
            <a:off x="474165" y="111967"/>
            <a:ext cx="4433454" cy="5620834"/>
          </a:xfrm>
          <a:prstGeom prst="triangle">
            <a:avLst>
              <a:gd name="adj" fmla="val 490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74" y="1201746"/>
            <a:ext cx="2672596" cy="4454507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6469146" y="4607556"/>
            <a:ext cx="143340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trokut</a:t>
            </a:r>
          </a:p>
        </p:txBody>
      </p:sp>
    </p:spTree>
    <p:extLst>
      <p:ext uri="{BB962C8B-B14F-4D97-AF65-F5344CB8AC3E}">
        <p14:creationId xmlns:p14="http://schemas.microsoft.com/office/powerpoint/2010/main" val="248943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656744" y="1302014"/>
            <a:ext cx="3332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b="1" dirty="0">
                <a:solidFill>
                  <a:srgbClr val="2E82AF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magarac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71" y="185690"/>
            <a:ext cx="3016570" cy="301657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1416225" y="3658182"/>
            <a:ext cx="12907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pas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963" y="3676552"/>
            <a:ext cx="1873561" cy="1879434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6695133" y="3828458"/>
            <a:ext cx="23952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 Semilight" panose="020B0402040204020203" pitchFamily="34" charset="0"/>
              </a:rPr>
              <a:t>pijetao</a:t>
            </a:r>
            <a:endParaRPr lang="hr-HR" dirty="0">
              <a:solidFill>
                <a:srgbClr val="0070C0"/>
              </a:solidFill>
            </a:endParaRPr>
          </a:p>
        </p:txBody>
      </p:sp>
      <p:pic>
        <p:nvPicPr>
          <p:cNvPr id="13" name="Rezervirano mjesto sadržaj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003" y="3606200"/>
            <a:ext cx="1539640" cy="207446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A8E9A584-B7B1-4EF0-9A8F-E2CC6E9C2E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97" t="14496" r="74545" b="14009"/>
          <a:stretch/>
        </p:blipFill>
        <p:spPr>
          <a:xfrm>
            <a:off x="7528843" y="505538"/>
            <a:ext cx="1026367" cy="2696722"/>
          </a:xfrm>
          <a:prstGeom prst="rect">
            <a:avLst/>
          </a:prstGeom>
        </p:spPr>
      </p:pic>
      <p:sp>
        <p:nvSpPr>
          <p:cNvPr id="21" name="TekstniOkvir 20">
            <a:extLst>
              <a:ext uri="{FF2B5EF4-FFF2-40B4-BE49-F238E27FC236}">
                <a16:creationId xmlns:a16="http://schemas.microsoft.com/office/drawing/2014/main" id="{28F157B5-3F8D-4FC0-9D58-9F00468F6923}"/>
              </a:ext>
            </a:extLst>
          </p:cNvPr>
          <p:cNvSpPr txBox="1"/>
          <p:nvPr/>
        </p:nvSpPr>
        <p:spPr>
          <a:xfrm>
            <a:off x="8294915" y="1425124"/>
            <a:ext cx="2174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mačak</a:t>
            </a:r>
            <a:endParaRPr lang="en-US" sz="4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0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sz="half" idx="2"/>
          </p:nvPr>
        </p:nvSpPr>
        <p:spPr>
          <a:xfrm>
            <a:off x="5292436" y="1163783"/>
            <a:ext cx="6629913" cy="5262562"/>
          </a:xfrm>
        </p:spPr>
        <p:txBody>
          <a:bodyPr/>
          <a:lstStyle/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Koliko ove životinje zajedno imaju nogu? </a:t>
            </a: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Kako ćemo to izračunati? </a:t>
            </a:r>
          </a:p>
          <a:p>
            <a:pPr marL="0" indent="0">
              <a:buNone/>
            </a:pPr>
            <a:endParaRPr lang="hr-HR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 + 4 + 4 + 2 =  </a:t>
            </a:r>
          </a:p>
          <a:p>
            <a:pPr marL="0" indent="0">
              <a:buNone/>
            </a:pPr>
            <a:endParaRPr lang="hr-HR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Životinje imaju ukupno 14 nogu.</a:t>
            </a:r>
          </a:p>
          <a:p>
            <a:pPr marL="0" indent="0">
              <a:buNone/>
            </a:pPr>
            <a:endParaRPr lang="hr-HR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Rezervirano mjesto sadržaja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8" y="528902"/>
            <a:ext cx="3433063" cy="5183788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8963891" y="3161237"/>
            <a:ext cx="96112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32361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87718" y="528903"/>
            <a:ext cx="10515600" cy="2083982"/>
          </a:xfrm>
        </p:spPr>
        <p:txBody>
          <a:bodyPr>
            <a:normAutofit/>
          </a:bodyPr>
          <a:lstStyle/>
          <a:p>
            <a:r>
              <a:rPr lang="hr-HR" sz="3000" b="1" dirty="0">
                <a:latin typeface="Verdana" panose="020B0604030504040204" pitchFamily="34" charset="0"/>
                <a:ea typeface="Verdana" panose="020B0604030504040204" pitchFamily="34" charset="0"/>
              </a:rPr>
              <a:t>Na seoskom imanju nalaze se i druge domaće životinje.</a:t>
            </a:r>
            <a:br>
              <a:rPr lang="hr-HR" sz="30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hr-HR" sz="3000" b="1" dirty="0">
                <a:latin typeface="Verdana" panose="020B0604030504040204" pitchFamily="34" charset="0"/>
                <a:ea typeface="Verdana" panose="020B0604030504040204" pitchFamily="34" charset="0"/>
              </a:rPr>
              <a:t>Koje bi im se životinje sa slike mogle pridružiti, a da zbroj nogu bude 20? 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18" y="3950422"/>
            <a:ext cx="1073876" cy="1272742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8790" y="2236256"/>
            <a:ext cx="2444528" cy="1944164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38" y="2497592"/>
            <a:ext cx="1754730" cy="1595708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824" y="4259963"/>
            <a:ext cx="1488802" cy="127763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65" y="2497592"/>
            <a:ext cx="1076458" cy="120442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40" y="3742748"/>
            <a:ext cx="2105999" cy="168809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737" y="4489450"/>
            <a:ext cx="1612105" cy="1731120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676" y="2173540"/>
            <a:ext cx="1845677" cy="129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02433" y="1430862"/>
            <a:ext cx="3552136" cy="2422681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Tko je prvi napustio svog gospodara?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623" y="1081502"/>
            <a:ext cx="6257420" cy="4228523"/>
          </a:xfrm>
        </p:spPr>
      </p:pic>
    </p:spTree>
    <p:extLst>
      <p:ext uri="{BB962C8B-B14F-4D97-AF65-F5344CB8AC3E}">
        <p14:creationId xmlns:p14="http://schemas.microsoft.com/office/powerpoint/2010/main" val="6650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43518" y="2175287"/>
            <a:ext cx="3249985" cy="1535424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Tko mu se pridružio?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22" y="922834"/>
            <a:ext cx="6771409" cy="4245472"/>
          </a:xfrm>
        </p:spPr>
      </p:pic>
    </p:spTree>
    <p:extLst>
      <p:ext uri="{BB962C8B-B14F-4D97-AF65-F5344CB8AC3E}">
        <p14:creationId xmlns:p14="http://schemas.microsoft.com/office/powerpoint/2010/main" val="292066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1135" y="2434564"/>
            <a:ext cx="3219061" cy="2061898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Na koga su naišli na putu?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218" y="1099316"/>
            <a:ext cx="7099663" cy="3976254"/>
          </a:xfrm>
        </p:spPr>
      </p:pic>
    </p:spTree>
    <p:extLst>
      <p:ext uri="{BB962C8B-B14F-4D97-AF65-F5344CB8AC3E}">
        <p14:creationId xmlns:p14="http://schemas.microsoft.com/office/powerpoint/2010/main" val="17895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99671" y="1734768"/>
            <a:ext cx="3448189" cy="2061898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Tko im se posljednji pridružio?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684" y="662116"/>
            <a:ext cx="4980246" cy="5231653"/>
          </a:xfrm>
        </p:spPr>
      </p:pic>
    </p:spTree>
    <p:extLst>
      <p:ext uri="{BB962C8B-B14F-4D97-AF65-F5344CB8AC3E}">
        <p14:creationId xmlns:p14="http://schemas.microsoft.com/office/powerpoint/2010/main" val="39392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24566" y="1492250"/>
            <a:ext cx="3564294" cy="1846568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Gdje su odlučili prespavati?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89" y="1249655"/>
            <a:ext cx="6581800" cy="3873500"/>
          </a:xfrm>
        </p:spPr>
      </p:pic>
    </p:spTree>
    <p:extLst>
      <p:ext uri="{BB962C8B-B14F-4D97-AF65-F5344CB8AC3E}">
        <p14:creationId xmlns:p14="http://schemas.microsoft.com/office/powerpoint/2010/main" val="88091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C099D8-1F6B-4495-982C-8BD60CD81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172" y="1233054"/>
            <a:ext cx="4806501" cy="3913909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Što je pijetao ugledao u daljini?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65" y="588511"/>
            <a:ext cx="4985471" cy="4914250"/>
          </a:xfrm>
        </p:spPr>
      </p:pic>
    </p:spTree>
    <p:extLst>
      <p:ext uri="{BB962C8B-B14F-4D97-AF65-F5344CB8AC3E}">
        <p14:creationId xmlns:p14="http://schemas.microsoft.com/office/powerpoint/2010/main" val="8523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3BAE0E-73B1-4DE8-B806-D2806095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47" y="699773"/>
            <a:ext cx="4990747" cy="3873500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Verdana" panose="020B0604030504040204" pitchFamily="34" charset="0"/>
                <a:ea typeface="Verdana" panose="020B0604030504040204" pitchFamily="34" charset="0"/>
              </a:rPr>
              <a:t>Što su vidjeli kroz prozor kad su došli do kuće?</a:t>
            </a:r>
            <a:endParaRPr lang="en-US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905" y="1134093"/>
            <a:ext cx="5757607" cy="4260273"/>
          </a:xfrm>
        </p:spPr>
      </p:pic>
    </p:spTree>
    <p:extLst>
      <p:ext uri="{BB962C8B-B14F-4D97-AF65-F5344CB8AC3E}">
        <p14:creationId xmlns:p14="http://schemas.microsoft.com/office/powerpoint/2010/main" val="142704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CD10F59D587A4AA3026165A57E4632" ma:contentTypeVersion="12" ma:contentTypeDescription="Stvaranje novog dokumenta." ma:contentTypeScope="" ma:versionID="c6a781eec72ae210cb79d751d42fbc6f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5c7182050ea257b9fef5b238bb6ed7cc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A5601B-30CC-458C-A7C0-60AFBCE48C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5bf89-78aa-460c-be0b-ce41932056ff"/>
    <ds:schemaRef ds:uri="feb15741-2ad1-4cdb-a61a-d92b17366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E9CE37B-1A29-4047-8CF4-334022DB6B84}">
  <ds:schemaRefs>
    <ds:schemaRef ds:uri="http://schemas.microsoft.com/office/2006/documentManagement/types"/>
    <ds:schemaRef ds:uri="http://www.w3.org/XML/1998/namespace"/>
    <ds:schemaRef ds:uri="feb15741-2ad1-4cdb-a61a-d92b17366e14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e35bf89-78aa-460c-be0b-ce41932056ff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4EF3B4E-465E-4910-BBFC-21BA53FE88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188</Words>
  <Application>Microsoft Office PowerPoint</Application>
  <PresentationFormat>Široki zaslon</PresentationFormat>
  <Paragraphs>42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Arial</vt:lpstr>
      <vt:lpstr>Calibri</vt:lpstr>
      <vt:lpstr>Segoe UI Semilight</vt:lpstr>
      <vt:lpstr>Verdana</vt:lpstr>
      <vt:lpstr>Wingdings</vt:lpstr>
      <vt:lpstr>Office Theme</vt:lpstr>
      <vt:lpstr>Bremenski gradski svirači  Braća Grimm</vt:lpstr>
      <vt:lpstr>PowerPoint prezentacija</vt:lpstr>
      <vt:lpstr>Tko je prvi napustio svog gospodara?</vt:lpstr>
      <vt:lpstr>Tko mu se pridružio?</vt:lpstr>
      <vt:lpstr>Na koga su naišli na putu?</vt:lpstr>
      <vt:lpstr>Tko im se posljednji pridružio?</vt:lpstr>
      <vt:lpstr>Gdje su odlučili prespavati?</vt:lpstr>
      <vt:lpstr>Što je pijetao ugledao u daljini?</vt:lpstr>
      <vt:lpstr>Što su vidjeli kroz prozor kad su došli do kuće?</vt:lpstr>
      <vt:lpstr>Kako su preplašili razbojnike? </vt:lpstr>
      <vt:lpstr>Što su učinili kad su razbojnici pobjegli? </vt:lpstr>
      <vt:lpstr>Tko se sve uplašio kad je razbojnik došao u kuću?  </vt:lpstr>
      <vt:lpstr>Što su na kraju odlučili naši junaci? </vt:lpstr>
      <vt:lpstr>Domaće životinje</vt:lpstr>
      <vt:lpstr>PowerPoint prezentacija</vt:lpstr>
      <vt:lpstr>Kućni ljubimci</vt:lpstr>
      <vt:lpstr>Divlje životinje</vt:lpstr>
      <vt:lpstr>PowerPoint prezentacija</vt:lpstr>
      <vt:lpstr>PowerPoint prezentacija</vt:lpstr>
      <vt:lpstr>PowerPoint prezentacija</vt:lpstr>
      <vt:lpstr>Na seoskom imanju nalaze se i druge domaće životinje. Koje bi im se životinje sa slike mogle pridružiti, a da zbroj nogu bude 20?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4</cp:revision>
  <dcterms:created xsi:type="dcterms:W3CDTF">2017-12-15T12:14:31Z</dcterms:created>
  <dcterms:modified xsi:type="dcterms:W3CDTF">2020-05-24T08:05:49Z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0x01010048CD10F59D587A4AA3026165A57E4632</vt:lpwstr>
  </property>
</Properties>
</file>