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4" r:id="rId4"/>
  </p:sldMasterIdLst>
  <p:notesMasterIdLst>
    <p:notesMasterId r:id="rId16"/>
  </p:notesMasterIdLst>
  <p:handoutMasterIdLst>
    <p:handoutMasterId r:id="rId17"/>
  </p:handoutMasterIdLst>
  <p:sldIdLst>
    <p:sldId id="505" r:id="rId5"/>
    <p:sldId id="496" r:id="rId6"/>
    <p:sldId id="498" r:id="rId7"/>
    <p:sldId id="506" r:id="rId8"/>
    <p:sldId id="523" r:id="rId9"/>
    <p:sldId id="525" r:id="rId10"/>
    <p:sldId id="526" r:id="rId11"/>
    <p:sldId id="499" r:id="rId12"/>
    <p:sldId id="522" r:id="rId13"/>
    <p:sldId id="519" r:id="rId14"/>
    <p:sldId id="527" r:id="rId15"/>
  </p:sldIdLst>
  <p:sldSz cx="12192000" cy="6858000"/>
  <p:notesSz cx="6858000" cy="9144000"/>
  <p:defaultTextStyle>
    <a:defPPr>
      <a:defRPr lang="hr-HR"/>
    </a:defPPr>
    <a:lvl1pPr marL="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r-HR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p15="http://schemas.microsoft.com/office/powerpoint/2012/main" xmlns="" roundtripDataSignature="AMtx7mjCjU3U5UraKQD2ZaARZxC7zZ/zKw==" r:id="rId50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82AF"/>
    <a:srgbClr val="777777"/>
    <a:srgbClr val="FF00FF"/>
    <a:srgbClr val="9900FF"/>
    <a:srgbClr val="FFBDFF"/>
    <a:srgbClr val="009ED6"/>
    <a:srgbClr val="FFCCFF"/>
    <a:srgbClr val="3991C7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39AA78-2524-4677-BD37-49C74D22818B}" v="33" dt="2020-03-11T13:57:08.417"/>
    <p1510:client id="{60DAB345-9F0B-B731-61C3-20C32DFDEE61}" v="5" dt="2020-05-16T19:47:36.685"/>
    <p1510:client id="{D666C6A8-3BEC-403C-85F6-4CDE2EAB441A}" v="51" dt="2020-05-16T19:44:07.516"/>
    <p1510:client id="{DA1D9E19-F961-4089-8D4F-79FD4C5CC950}" v="1" dt="2020-03-20T08:28:17.418"/>
    <p1510:client id="{EBD4A12E-46AD-4A50-A2C4-8C3CA79C60B2}" v="6" dt="2020-05-16T19:53:04.848"/>
    <p1510:client id="{F24D6D2D-A635-4662-BF2E-B5D5509D8474}" v="25" dt="2020-05-16T19:15:57.348"/>
  </p1510:revLst>
</p1510:revInfo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Srednji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Svijetli stil 3 - Isticanj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51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50" Type="http://customschemas.google.com/relationships/presentationmetadata" Target="metadata"/><Relationship Id="rId55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3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56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15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4ED-4FF6-81C0-AE6DA2CAB9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4ED-4FF6-81C0-AE6DA2CAB961}"/>
              </c:ext>
            </c:extLst>
          </c:dPt>
          <c:dPt>
            <c:idx val="2"/>
            <c:bubble3D val="0"/>
            <c:spPr>
              <a:solidFill>
                <a:srgbClr val="77777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4ED-4FF6-81C0-AE6DA2CAB9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rgbClr val="FFC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4ED-4FF6-81C0-AE6DA2CAB961}"/>
              </c:ext>
            </c:extLst>
          </c:dPt>
          <c:cat>
            <c:strRef>
              <c:f>List1!$A$2:$A$5</c:f>
              <c:strCache>
                <c:ptCount val="4"/>
                <c:pt idx="0">
                  <c:v>UČENJE</c:v>
                </c:pt>
                <c:pt idx="1">
                  <c:v>ZABAVA</c:v>
                </c:pt>
                <c:pt idx="2">
                  <c:v>ODMARANJE</c:v>
                </c:pt>
                <c:pt idx="3">
                  <c:v>KRETANJE</c:v>
                </c:pt>
              </c:strCache>
            </c:strRef>
          </c:cat>
          <c:val>
            <c:numRef>
              <c:f>List1!$B$2:$B$5</c:f>
              <c:numCache>
                <c:formatCode>d\-mmm</c:formatCode>
                <c:ptCount val="4"/>
                <c:pt idx="0">
                  <c:v>43953</c:v>
                </c:pt>
                <c:pt idx="1">
                  <c:v>43953</c:v>
                </c:pt>
                <c:pt idx="2">
                  <c:v>43953</c:v>
                </c:pt>
                <c:pt idx="3">
                  <c:v>43953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3A-48F0-BD80-EAD235DCDC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71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71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71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71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r-HR"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r-HR" sz="1200"/>
            </a:lvl1pPr>
          </a:lstStyle>
          <a:p>
            <a:fld id="{D83FDC75-7F73-4A4A-A77C-09AADF00E0EA}" type="datetimeFigureOut">
              <a:rPr lang="hr-HR" smtClean="0"/>
              <a:pPr/>
              <a:t>25.5.2020.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r-HR"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r-HR" sz="1200"/>
            </a:lvl1pPr>
          </a:lstStyle>
          <a:p>
            <a:fld id="{459226BF-1F13-42D3-80DC-373E7ADD1EBC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5098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r-HR"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r-HR" sz="1200"/>
            </a:lvl1pPr>
          </a:lstStyle>
          <a:p>
            <a:fld id="{48AEF76B-3757-4A0B-AF93-28494465C1DD}" type="datetimeFigureOut">
              <a:rPr lang="sr-Latn-RS"/>
              <a:pPr/>
              <a:t>25.5.2020.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r-HR"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r-HR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140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2178" y="-30152"/>
            <a:ext cx="12193057" cy="32555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44569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270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4869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0878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665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-104478"/>
            <a:ext cx="12193057" cy="325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15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7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E82A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E82A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6663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939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628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lagođeni izg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70125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940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7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0" y="-37197"/>
            <a:ext cx="12193057" cy="144997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7718" y="52890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718" y="2042282"/>
            <a:ext cx="10541193" cy="3872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11" name="TextBox 10"/>
          <p:cNvSpPr txBox="1"/>
          <p:nvPr userDrawn="1"/>
        </p:nvSpPr>
        <p:spPr>
          <a:xfrm>
            <a:off x="6388619" y="6046308"/>
            <a:ext cx="211143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050"/>
              <a:t>Projekt </a:t>
            </a:r>
            <a:r>
              <a:rPr lang="hr-HR" sz="1050" i="1"/>
              <a:t>Podrška provedbi</a:t>
            </a:r>
          </a:p>
          <a:p>
            <a:pPr algn="ctr"/>
            <a:r>
              <a:rPr lang="hr-HR" sz="1050" i="1"/>
              <a:t> Cjelovite kurikularne</a:t>
            </a:r>
            <a:br>
              <a:rPr lang="hr-HR" sz="1050" i="1"/>
            </a:br>
            <a:r>
              <a:rPr lang="hr-HR" sz="1050" i="1"/>
              <a:t> reforme (CKR)</a:t>
            </a:r>
            <a:endParaRPr lang="hr-HR" sz="105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269474" y="5914662"/>
            <a:ext cx="1994805" cy="720000"/>
          </a:xfrm>
          <a:prstGeom prst="rect">
            <a:avLst/>
          </a:prstGeom>
        </p:spPr>
      </p:pic>
      <p:pic>
        <p:nvPicPr>
          <p:cNvPr id="4" name="Slika 3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74" y="5974848"/>
            <a:ext cx="1483460" cy="720000"/>
          </a:xfrm>
          <a:prstGeom prst="rect">
            <a:avLst/>
          </a:prstGeom>
        </p:spPr>
      </p:pic>
      <p:pic>
        <p:nvPicPr>
          <p:cNvPr id="12" name="Picture 6" descr="lenta prava"/>
          <p:cNvPicPr>
            <a:picLocks noChangeAspect="1"/>
          </p:cNvPicPr>
          <p:nvPr userDrawn="1"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5959560"/>
            <a:ext cx="2212941" cy="72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50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7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2E82AF"/>
          </a:solidFill>
          <a:latin typeface="Segoe UI Semilight" panose="020B0402040204020203" pitchFamily="34" charset="0"/>
          <a:ea typeface="+mj-ea"/>
          <a:cs typeface="Segoe UI Semilight" panose="020B04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2E82AF"/>
        </a:buClr>
        <a:buFont typeface="Wingdings" panose="05000000000000000000" pitchFamily="2" charset="2"/>
        <a:buChar char="§"/>
        <a:defRPr sz="30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82AF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82AF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82AF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2E82AF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apps.org/view12287095" TargetMode="External"/><Relationship Id="rId2" Type="http://schemas.openxmlformats.org/officeDocument/2006/relationships/hyperlink" Target="https://learningapps.org/view12301839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learningapps.org/view1230051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7718" y="528902"/>
            <a:ext cx="10515600" cy="1576989"/>
          </a:xfrm>
        </p:spPr>
        <p:txBody>
          <a:bodyPr/>
          <a:lstStyle/>
          <a:p>
            <a:pPr algn="ctr"/>
            <a:r>
              <a:rPr lang="hr-HR" b="1">
                <a:latin typeface="Verdana" panose="020B0604030504040204" pitchFamily="34" charset="0"/>
                <a:ea typeface="Verdana" panose="020B0604030504040204" pitchFamily="34" charset="0"/>
              </a:rPr>
              <a:t>Da ili ne?</a:t>
            </a: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1787" y="1351294"/>
            <a:ext cx="1814946" cy="2832303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92582" y="2348345"/>
            <a:ext cx="1953491" cy="3151909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26976" y="2984885"/>
            <a:ext cx="2382982" cy="2515369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49134" y="1672459"/>
            <a:ext cx="3844636" cy="250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248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87718" y="1219200"/>
            <a:ext cx="10541193" cy="4695462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endParaRPr lang="hr-HR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hr-HR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Što će Ivan raditi svaki dan?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hr-HR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Što će raditi samo vikendom?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hr-HR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Koliko će aktivnosti provoditi na svježem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hr-HR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zraku?</a:t>
            </a:r>
          </a:p>
          <a:p>
            <a:pPr marL="0" indent="0">
              <a:spcAft>
                <a:spcPts val="1200"/>
              </a:spcAft>
              <a:buNone/>
            </a:pPr>
            <a:endParaRPr lang="hr-HR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hr-HR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4283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2399071" y="1258529"/>
            <a:ext cx="674492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solidFill>
                  <a:srgbClr val="212529"/>
                </a:solidFill>
                <a:latin typeface="nunito sans"/>
              </a:rPr>
              <a:t>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3600" dirty="0">
                <a:solidFill>
                  <a:srgbClr val="212529"/>
                </a:solidFill>
              </a:rPr>
              <a:t>Doba dana i dani u tjednu </a:t>
            </a:r>
            <a:r>
              <a:rPr lang="hr-HR" sz="3600" dirty="0" smtClean="0">
                <a:solidFill>
                  <a:srgbClr val="212529"/>
                </a:solidFill>
              </a:rPr>
              <a:t>–</a:t>
            </a:r>
          </a:p>
          <a:p>
            <a:r>
              <a:rPr lang="hr-HR" sz="3600" dirty="0">
                <a:solidFill>
                  <a:srgbClr val="212529"/>
                </a:solidFill>
              </a:rPr>
              <a:t> </a:t>
            </a:r>
            <a:r>
              <a:rPr lang="hr-HR" sz="3600" dirty="0" smtClean="0">
                <a:solidFill>
                  <a:srgbClr val="212529"/>
                </a:solidFill>
              </a:rPr>
              <a:t> </a:t>
            </a:r>
            <a:r>
              <a:rPr lang="hr-HR" sz="3600" dirty="0">
                <a:solidFill>
                  <a:srgbClr val="212529"/>
                </a:solidFill>
              </a:rPr>
              <a:t>ravnoteža aktivnosti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sz="3600" u="sng" dirty="0">
                <a:solidFill>
                  <a:srgbClr val="222222"/>
                </a:solidFill>
                <a:hlinkClick r:id="rId2"/>
              </a:rPr>
              <a:t>Spoji aktivnosti</a:t>
            </a:r>
            <a:endParaRPr lang="hr-HR" sz="3600" dirty="0">
              <a:solidFill>
                <a:srgbClr val="212529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sz="3600" u="sng" dirty="0">
                <a:solidFill>
                  <a:srgbClr val="222222"/>
                </a:solidFill>
                <a:hlinkClick r:id="rId3"/>
              </a:rPr>
              <a:t>Otkrij riječi</a:t>
            </a:r>
            <a:endParaRPr lang="hr-HR" sz="3600" dirty="0">
              <a:solidFill>
                <a:srgbClr val="212529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r-HR" sz="3600" u="sng" dirty="0">
                <a:solidFill>
                  <a:srgbClr val="222222"/>
                </a:solidFill>
                <a:hlinkClick r:id="rId4"/>
              </a:rPr>
              <a:t>Poveži</a:t>
            </a:r>
            <a:endParaRPr lang="hr-HR" sz="3600" b="0" i="0" u="none" strike="noStrike" dirty="0">
              <a:solidFill>
                <a:srgbClr val="21252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00801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65564" y="2659558"/>
            <a:ext cx="533400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4800" b="1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 pitchFamily="34" charset="0"/>
              </a:rPr>
              <a:t>RAVNOTEŽA</a:t>
            </a:r>
          </a:p>
        </p:txBody>
      </p:sp>
      <p:pic>
        <p:nvPicPr>
          <p:cNvPr id="1026" name="Picture 2" descr="Balancing, In Love, Cartoon Character">
            <a:extLst>
              <a:ext uri="{FF2B5EF4-FFF2-40B4-BE49-F238E27FC236}">
                <a16:creationId xmlns:a16="http://schemas.microsoft.com/office/drawing/2014/main" id="{234D844C-25A0-4D94-8F06-6523B7FEE4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9718" y="690410"/>
            <a:ext cx="4823699" cy="4823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075F477-DA0E-4D6C-9881-5333C649D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177636"/>
            <a:ext cx="5181600" cy="49993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32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hr-HR" sz="32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sz="3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Zdravlje je važno. </a:t>
            </a:r>
          </a:p>
          <a:p>
            <a:pPr marL="0" indent="0">
              <a:buNone/>
            </a:pPr>
            <a:r>
              <a:rPr lang="hr-HR" sz="3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Da bismo ostali zdravi, trebamo živjeti uravnoteženo. </a:t>
            </a:r>
            <a:endParaRPr lang="hr-HR" sz="3200" dirty="0"/>
          </a:p>
        </p:txBody>
      </p:sp>
      <p:graphicFrame>
        <p:nvGraphicFramePr>
          <p:cNvPr id="6" name="Grafikon 5">
            <a:extLst>
              <a:ext uri="{FF2B5EF4-FFF2-40B4-BE49-F238E27FC236}">
                <a16:creationId xmlns:a16="http://schemas.microsoft.com/office/drawing/2014/main" id="{2AF8F802-AF67-4205-BB19-D6F1438F6D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4889624"/>
              </p:ext>
            </p:extLst>
          </p:nvPr>
        </p:nvGraphicFramePr>
        <p:xfrm>
          <a:off x="6019800" y="1177637"/>
          <a:ext cx="5837381" cy="4399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1650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7EA0A6-B30E-4C9E-9866-EB571E054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718" y="487338"/>
            <a:ext cx="10515600" cy="1325563"/>
          </a:xfrm>
        </p:spPr>
        <p:txBody>
          <a:bodyPr>
            <a:normAutofit/>
          </a:bodyPr>
          <a:lstStyle/>
          <a:p>
            <a:r>
              <a:rPr lang="hr-HR" sz="3600" b="1">
                <a:latin typeface="Verdana" panose="020B0604030504040204" pitchFamily="34" charset="0"/>
                <a:ea typeface="Verdana" panose="020B0604030504040204" pitchFamily="34" charset="0"/>
              </a:rPr>
              <a:t>U kojem omjeru se trebamo kretati  i odmarati?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C2D006-EBFC-4C4A-B930-03F044CE4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18" y="1812901"/>
            <a:ext cx="10760498" cy="4101761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hr-HR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hr-HR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r>
              <a:rPr lang="hr-HR" b="1" dirty="0">
                <a:solidFill>
                  <a:srgbClr val="0070C0"/>
                </a:solidFill>
                <a:latin typeface="Verdana"/>
                <a:ea typeface="Verdana"/>
                <a:cs typeface="Segoe UI Semilight"/>
              </a:rPr>
              <a:t>Koji bismo matematički znak napisali između kretanja i mirovanja?</a:t>
            </a:r>
          </a:p>
          <a:p>
            <a:pPr marL="0" indent="0">
              <a:buNone/>
            </a:pPr>
            <a:r>
              <a:rPr lang="hr-HR" dirty="0"/>
              <a:t>                </a:t>
            </a:r>
          </a:p>
        </p:txBody>
      </p:sp>
      <p:pic>
        <p:nvPicPr>
          <p:cNvPr id="2054" name="Picture 6">
            <a:extLst>
              <a:ext uri="{FF2B5EF4-FFF2-40B4-BE49-F238E27FC236}">
                <a16:creationId xmlns:a16="http://schemas.microsoft.com/office/drawing/2014/main" id="{7D3A9644-ED91-4D99-888A-B0F9238A01C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565564" y="1791122"/>
            <a:ext cx="3492372" cy="225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utnik 3"/>
          <p:cNvSpPr/>
          <p:nvPr/>
        </p:nvSpPr>
        <p:spPr>
          <a:xfrm>
            <a:off x="5423514" y="2505670"/>
            <a:ext cx="7857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=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7D3F7E93-B06B-4D8B-B6BC-B19BBEBE46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2447" y="1741551"/>
            <a:ext cx="3492372" cy="237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92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887718" y="528902"/>
            <a:ext cx="10515600" cy="302371"/>
          </a:xfrm>
        </p:spPr>
        <p:txBody>
          <a:bodyPr>
            <a:noAutofit/>
          </a:bodyPr>
          <a:lstStyle/>
          <a:p>
            <a:pPr algn="ctr"/>
            <a:r>
              <a:rPr lang="hr-HR" sz="3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Ravnoteža aktivnosti</a:t>
            </a:r>
            <a:endParaRPr lang="hr-HR" sz="3200" dirty="0"/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5412"/>
              </p:ext>
            </p:extLst>
          </p:nvPr>
        </p:nvGraphicFramePr>
        <p:xfrm>
          <a:off x="137786" y="1183668"/>
          <a:ext cx="11962358" cy="4542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0910">
                  <a:extLst>
                    <a:ext uri="{9D8B030D-6E8A-4147-A177-3AD203B41FA5}">
                      <a16:colId xmlns:a16="http://schemas.microsoft.com/office/drawing/2014/main" val="618935183"/>
                    </a:ext>
                  </a:extLst>
                </a:gridCol>
                <a:gridCol w="1504936">
                  <a:extLst>
                    <a:ext uri="{9D8B030D-6E8A-4147-A177-3AD203B41FA5}">
                      <a16:colId xmlns:a16="http://schemas.microsoft.com/office/drawing/2014/main" val="505588253"/>
                    </a:ext>
                  </a:extLst>
                </a:gridCol>
                <a:gridCol w="2264622">
                  <a:extLst>
                    <a:ext uri="{9D8B030D-6E8A-4147-A177-3AD203B41FA5}">
                      <a16:colId xmlns:a16="http://schemas.microsoft.com/office/drawing/2014/main" val="38308422"/>
                    </a:ext>
                  </a:extLst>
                </a:gridCol>
                <a:gridCol w="1303483">
                  <a:extLst>
                    <a:ext uri="{9D8B030D-6E8A-4147-A177-3AD203B41FA5}">
                      <a16:colId xmlns:a16="http://schemas.microsoft.com/office/drawing/2014/main" val="2538167005"/>
                    </a:ext>
                  </a:extLst>
                </a:gridCol>
                <a:gridCol w="2404997">
                  <a:extLst>
                    <a:ext uri="{9D8B030D-6E8A-4147-A177-3AD203B41FA5}">
                      <a16:colId xmlns:a16="http://schemas.microsoft.com/office/drawing/2014/main" val="2118561901"/>
                    </a:ext>
                  </a:extLst>
                </a:gridCol>
                <a:gridCol w="1493285">
                  <a:extLst>
                    <a:ext uri="{9D8B030D-6E8A-4147-A177-3AD203B41FA5}">
                      <a16:colId xmlns:a16="http://schemas.microsoft.com/office/drawing/2014/main" val="698180491"/>
                    </a:ext>
                  </a:extLst>
                </a:gridCol>
                <a:gridCol w="1350125">
                  <a:extLst>
                    <a:ext uri="{9D8B030D-6E8A-4147-A177-3AD203B41FA5}">
                      <a16:colId xmlns:a16="http://schemas.microsoft.com/office/drawing/2014/main" val="2067205162"/>
                    </a:ext>
                  </a:extLst>
                </a:gridCol>
              </a:tblGrid>
              <a:tr h="601360">
                <a:tc rowSpan="2">
                  <a:txBody>
                    <a:bodyPr/>
                    <a:lstStyle/>
                    <a:p>
                      <a:endParaRPr lang="hr-H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DOBA DANA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944265"/>
                  </a:ext>
                </a:extLst>
              </a:tr>
              <a:tr h="635870">
                <a:tc vMerge="1">
                  <a:txBody>
                    <a:bodyPr/>
                    <a:lstStyle/>
                    <a:p>
                      <a:endParaRPr lang="hr-HR" b="1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JUTRO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PRIJEPODNE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PODNE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POSLIJEPODNE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VEČER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NOĆ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054721"/>
                  </a:ext>
                </a:extLst>
              </a:tr>
              <a:tr h="3305082">
                <a:tc>
                  <a:txBody>
                    <a:bodyPr/>
                    <a:lstStyle/>
                    <a:p>
                      <a:r>
                        <a:rPr lang="hr-HR" sz="2000" b="1" u="sng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RADNI DANI:</a:t>
                      </a:r>
                    </a:p>
                    <a:p>
                      <a:endParaRPr lang="hr-HR" sz="2000" b="1" u="sng" dirty="0">
                        <a:solidFill>
                          <a:srgbClr val="0070C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r>
                        <a:rPr lang="hr-HR" sz="1600" b="0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PONEDJELJAK UTORAK</a:t>
                      </a:r>
                      <a:r>
                        <a:rPr lang="hr-HR" sz="1600" b="0" baseline="0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SRIJEDA ČETVRTAK PETAK</a:t>
                      </a:r>
                      <a:endParaRPr lang="hr-HR" sz="1600" b="0" dirty="0">
                        <a:solidFill>
                          <a:srgbClr val="0070C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sz="2000" b="1" dirty="0">
                        <a:solidFill>
                          <a:srgbClr val="0070C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000" b="1" dirty="0">
                        <a:solidFill>
                          <a:srgbClr val="0070C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000" b="1" dirty="0">
                        <a:solidFill>
                          <a:srgbClr val="0070C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000" b="1" dirty="0">
                        <a:solidFill>
                          <a:srgbClr val="0070C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000" b="1" dirty="0">
                        <a:solidFill>
                          <a:srgbClr val="0070C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2000" b="1" dirty="0">
                        <a:solidFill>
                          <a:srgbClr val="0070C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790874"/>
                  </a:ext>
                </a:extLst>
              </a:tr>
            </a:tbl>
          </a:graphicData>
        </a:graphic>
      </p:graphicFrame>
      <p:sp>
        <p:nvSpPr>
          <p:cNvPr id="8" name="Pravokutnik 7"/>
          <p:cNvSpPr/>
          <p:nvPr/>
        </p:nvSpPr>
        <p:spPr>
          <a:xfrm>
            <a:off x="1691016" y="2690198"/>
            <a:ext cx="162838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VJEŽBANJE</a:t>
            </a:r>
          </a:p>
          <a:p>
            <a:pPr algn="ctr"/>
            <a:endParaRPr lang="hr-HR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DORUČAK U</a:t>
            </a:r>
          </a:p>
          <a:p>
            <a:pPr algn="ctr"/>
            <a:r>
              <a:rPr lang="hr-HR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DRUŠTVU</a:t>
            </a:r>
            <a:endParaRPr lang="hr-HR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5546525" y="3470244"/>
            <a:ext cx="13244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RUČAK U </a:t>
            </a:r>
          </a:p>
          <a:p>
            <a:pPr algn="ctr"/>
            <a:r>
              <a:rPr lang="hr-HR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DRUŠTVU</a:t>
            </a:r>
            <a:endParaRPr lang="hr-HR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3755463" y="2551699"/>
            <a:ext cx="1295075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b="0" cap="none" spc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ŠKOLA</a:t>
            </a:r>
          </a:p>
          <a:p>
            <a:pPr algn="ctr"/>
            <a:endParaRPr lang="hr-HR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b="0" cap="none" spc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TJELESNI</a:t>
            </a:r>
          </a:p>
          <a:p>
            <a:pPr algn="ctr"/>
            <a:endParaRPr lang="hr-HR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b="0" cap="none" spc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UŽINA</a:t>
            </a:r>
          </a:p>
        </p:txBody>
      </p:sp>
      <p:sp>
        <p:nvSpPr>
          <p:cNvPr id="16" name="Pravokutnik 15"/>
          <p:cNvSpPr/>
          <p:nvPr/>
        </p:nvSpPr>
        <p:spPr>
          <a:xfrm>
            <a:off x="7293489" y="2560614"/>
            <a:ext cx="1430200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ZADAĆA</a:t>
            </a:r>
          </a:p>
          <a:p>
            <a:pPr algn="ctr"/>
            <a:endParaRPr lang="hr-HR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IGRA NA</a:t>
            </a:r>
          </a:p>
          <a:p>
            <a:pPr algn="ctr"/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ZRAKU</a:t>
            </a:r>
          </a:p>
          <a:p>
            <a:pPr algn="ctr"/>
            <a:endParaRPr lang="hr-HR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UŽINA</a:t>
            </a:r>
          </a:p>
          <a:p>
            <a:pPr algn="ctr"/>
            <a:endParaRPr lang="hr-HR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IGRA NA </a:t>
            </a:r>
          </a:p>
          <a:p>
            <a:pPr algn="ctr"/>
            <a:r>
              <a:rPr lang="hr-HR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EKRANIMA</a:t>
            </a:r>
          </a:p>
          <a:p>
            <a:pPr algn="ctr"/>
            <a:endParaRPr lang="hr-HR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SPORT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9225411" y="2560614"/>
            <a:ext cx="1500732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DRUŽENJE </a:t>
            </a:r>
          </a:p>
          <a:p>
            <a:pPr algn="ctr"/>
            <a:r>
              <a:rPr lang="hr-HR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 </a:t>
            </a:r>
          </a:p>
          <a:p>
            <a:pPr algn="ctr"/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OBITELJI</a:t>
            </a:r>
          </a:p>
          <a:p>
            <a:pPr algn="ctr"/>
            <a:endParaRPr lang="hr-HR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VEČERA U</a:t>
            </a:r>
          </a:p>
          <a:p>
            <a:pPr algn="ctr"/>
            <a:r>
              <a:rPr lang="hr-HR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DRUŠTVU</a:t>
            </a:r>
          </a:p>
          <a:p>
            <a:pPr algn="ctr"/>
            <a:endParaRPr lang="hr-HR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endParaRPr lang="hr-HR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0726143" y="2622226"/>
            <a:ext cx="13565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ČITANJE</a:t>
            </a:r>
          </a:p>
          <a:p>
            <a:pPr algn="ctr"/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PRIČE</a:t>
            </a:r>
          </a:p>
          <a:p>
            <a:pPr algn="ctr"/>
            <a:endParaRPr lang="hr-HR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SPAVANJE</a:t>
            </a:r>
          </a:p>
        </p:txBody>
      </p:sp>
    </p:spTree>
    <p:extLst>
      <p:ext uri="{BB962C8B-B14F-4D97-AF65-F5344CB8AC3E}">
        <p14:creationId xmlns:p14="http://schemas.microsoft.com/office/powerpoint/2010/main" val="3927145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6" grpId="0"/>
      <p:bldP spid="20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887718" y="528902"/>
            <a:ext cx="10515600" cy="302371"/>
          </a:xfrm>
        </p:spPr>
        <p:txBody>
          <a:bodyPr>
            <a:noAutofit/>
          </a:bodyPr>
          <a:lstStyle/>
          <a:p>
            <a:pPr algn="ctr"/>
            <a:r>
              <a:rPr lang="hr-HR" sz="3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Ravnoteža aktivnosti</a:t>
            </a:r>
            <a:endParaRPr lang="hr-HR" sz="3200" dirty="0"/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52409"/>
              </p:ext>
            </p:extLst>
          </p:nvPr>
        </p:nvGraphicFramePr>
        <p:xfrm>
          <a:off x="263046" y="1087748"/>
          <a:ext cx="11812045" cy="46505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0494">
                  <a:extLst>
                    <a:ext uri="{9D8B030D-6E8A-4147-A177-3AD203B41FA5}">
                      <a16:colId xmlns:a16="http://schemas.microsoft.com/office/drawing/2014/main" val="618935183"/>
                    </a:ext>
                  </a:extLst>
                </a:gridCol>
                <a:gridCol w="1540701">
                  <a:extLst>
                    <a:ext uri="{9D8B030D-6E8A-4147-A177-3AD203B41FA5}">
                      <a16:colId xmlns:a16="http://schemas.microsoft.com/office/drawing/2014/main" val="505588253"/>
                    </a:ext>
                  </a:extLst>
                </a:gridCol>
                <a:gridCol w="2081110">
                  <a:extLst>
                    <a:ext uri="{9D8B030D-6E8A-4147-A177-3AD203B41FA5}">
                      <a16:colId xmlns:a16="http://schemas.microsoft.com/office/drawing/2014/main" val="38308422"/>
                    </a:ext>
                  </a:extLst>
                </a:gridCol>
                <a:gridCol w="1351022">
                  <a:extLst>
                    <a:ext uri="{9D8B030D-6E8A-4147-A177-3AD203B41FA5}">
                      <a16:colId xmlns:a16="http://schemas.microsoft.com/office/drawing/2014/main" val="2538167005"/>
                    </a:ext>
                  </a:extLst>
                </a:gridCol>
                <a:gridCol w="2417523">
                  <a:extLst>
                    <a:ext uri="{9D8B030D-6E8A-4147-A177-3AD203B41FA5}">
                      <a16:colId xmlns:a16="http://schemas.microsoft.com/office/drawing/2014/main" val="2118561901"/>
                    </a:ext>
                  </a:extLst>
                </a:gridCol>
                <a:gridCol w="1628383">
                  <a:extLst>
                    <a:ext uri="{9D8B030D-6E8A-4147-A177-3AD203B41FA5}">
                      <a16:colId xmlns:a16="http://schemas.microsoft.com/office/drawing/2014/main" val="698180491"/>
                    </a:ext>
                  </a:extLst>
                </a:gridCol>
                <a:gridCol w="1352812">
                  <a:extLst>
                    <a:ext uri="{9D8B030D-6E8A-4147-A177-3AD203B41FA5}">
                      <a16:colId xmlns:a16="http://schemas.microsoft.com/office/drawing/2014/main" val="2067205162"/>
                    </a:ext>
                  </a:extLst>
                </a:gridCol>
              </a:tblGrid>
              <a:tr h="531307">
                <a:tc rowSpan="2">
                  <a:txBody>
                    <a:bodyPr/>
                    <a:lstStyle/>
                    <a:p>
                      <a:endParaRPr lang="hr-H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DOBA DANA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944265"/>
                  </a:ext>
                </a:extLst>
              </a:tr>
              <a:tr h="657522">
                <a:tc vMerge="1">
                  <a:txBody>
                    <a:bodyPr/>
                    <a:lstStyle/>
                    <a:p>
                      <a:endParaRPr lang="hr-HR" b="1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JUTRO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PRIJEPODNE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PODNE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POSLIJEPODNE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VEČER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054721"/>
                  </a:ext>
                </a:extLst>
              </a:tr>
              <a:tr h="3461750">
                <a:tc>
                  <a:txBody>
                    <a:bodyPr/>
                    <a:lstStyle/>
                    <a:p>
                      <a:r>
                        <a:rPr lang="hr-HR" sz="2800" b="1" u="sng">
                          <a:solidFill>
                            <a:srgbClr val="0070C0"/>
                          </a:solidFill>
                        </a:rPr>
                        <a:t>VIKEND: </a:t>
                      </a:r>
                      <a:r>
                        <a:rPr lang="hr-HR" sz="2800" b="1" u="none">
                          <a:solidFill>
                            <a:srgbClr val="0070C0"/>
                          </a:solidFill>
                        </a:rPr>
                        <a:t>SUBOTA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b="1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b="1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790874"/>
                  </a:ext>
                </a:extLst>
              </a:tr>
            </a:tbl>
          </a:graphicData>
        </a:graphic>
      </p:graphicFrame>
      <p:sp>
        <p:nvSpPr>
          <p:cNvPr id="8" name="Pravokutnik 7"/>
          <p:cNvSpPr/>
          <p:nvPr/>
        </p:nvSpPr>
        <p:spPr>
          <a:xfrm>
            <a:off x="1682758" y="2626414"/>
            <a:ext cx="157126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VJEŽBANJE </a:t>
            </a:r>
          </a:p>
          <a:p>
            <a:pPr algn="ctr"/>
            <a:endParaRPr lang="hr-HR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DORUČAK </a:t>
            </a:r>
          </a:p>
          <a:p>
            <a:pPr algn="ctr"/>
            <a:r>
              <a:rPr lang="hr-HR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 DRUŠTVU</a:t>
            </a:r>
            <a:endParaRPr lang="hr-HR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5358635" y="3487409"/>
            <a:ext cx="13244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b="0" cap="none" spc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RUČAK U </a:t>
            </a:r>
          </a:p>
          <a:p>
            <a:pPr algn="ctr"/>
            <a:r>
              <a:rPr lang="hr-HR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DRUŠTVU</a:t>
            </a:r>
            <a:endParaRPr lang="hr-HR" b="0" cap="none" spc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3605065" y="2287080"/>
            <a:ext cx="1422832" cy="34932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17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KRETANJE</a:t>
            </a:r>
          </a:p>
          <a:p>
            <a:pPr algn="ctr"/>
            <a:endParaRPr lang="hr-HR" sz="17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sz="17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IGRE NA </a:t>
            </a:r>
          </a:p>
          <a:p>
            <a:pPr algn="ctr"/>
            <a:r>
              <a:rPr lang="hr-HR" sz="17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EKRANIMA 20 MIN</a:t>
            </a:r>
          </a:p>
          <a:p>
            <a:pPr algn="ctr"/>
            <a:endParaRPr lang="hr-HR" sz="17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sz="1700" b="0" cap="none" spc="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UŽINA</a:t>
            </a:r>
          </a:p>
          <a:p>
            <a:pPr algn="ctr"/>
            <a:endParaRPr lang="hr-HR" sz="17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sz="17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KRETANJE</a:t>
            </a:r>
          </a:p>
          <a:p>
            <a:pPr algn="ctr"/>
            <a:endParaRPr lang="hr-HR" sz="170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sz="17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IGRE NA </a:t>
            </a:r>
          </a:p>
          <a:p>
            <a:pPr algn="ctr"/>
            <a:r>
              <a:rPr lang="hr-HR" sz="17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EKRANIMA 20 MIN</a:t>
            </a:r>
            <a:endParaRPr lang="hr-HR" sz="17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7059133" y="2626414"/>
            <a:ext cx="150239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DRUŽENJE </a:t>
            </a:r>
          </a:p>
          <a:p>
            <a:pPr algn="ctr"/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 OBITELJI</a:t>
            </a:r>
          </a:p>
          <a:p>
            <a:pPr algn="ctr"/>
            <a:endParaRPr lang="hr-HR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UŽINA</a:t>
            </a:r>
          </a:p>
          <a:p>
            <a:pPr algn="ctr"/>
            <a:endParaRPr lang="hr-HR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UČENJE I </a:t>
            </a:r>
          </a:p>
          <a:p>
            <a:pPr algn="ctr"/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ČITANJE</a:t>
            </a:r>
          </a:p>
          <a:p>
            <a:pPr algn="ctr"/>
            <a:endParaRPr lang="hr-HR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SPORT</a:t>
            </a:r>
            <a:endParaRPr lang="hr-HR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9175307" y="2471746"/>
            <a:ext cx="1500732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VEČERA U </a:t>
            </a:r>
          </a:p>
          <a:p>
            <a:pPr algn="ctr"/>
            <a:r>
              <a:rPr lang="hr-HR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DRUŠTVU</a:t>
            </a:r>
          </a:p>
          <a:p>
            <a:pPr algn="ctr"/>
            <a:endParaRPr lang="hr-HR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DRUŽENJE </a:t>
            </a:r>
          </a:p>
          <a:p>
            <a:pPr algn="ctr"/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 </a:t>
            </a:r>
          </a:p>
          <a:p>
            <a:pPr algn="ctr"/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OBITELJI</a:t>
            </a:r>
          </a:p>
          <a:p>
            <a:pPr algn="ctr"/>
            <a:endParaRPr lang="hr-HR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0676039" y="2833383"/>
            <a:ext cx="13565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ČITANJE</a:t>
            </a:r>
          </a:p>
          <a:p>
            <a:pPr algn="ctr"/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PRIČE</a:t>
            </a:r>
          </a:p>
          <a:p>
            <a:pPr algn="ctr"/>
            <a:endParaRPr lang="hr-HR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SPAVANJE</a:t>
            </a:r>
          </a:p>
        </p:txBody>
      </p:sp>
    </p:spTree>
    <p:extLst>
      <p:ext uri="{BB962C8B-B14F-4D97-AF65-F5344CB8AC3E}">
        <p14:creationId xmlns:p14="http://schemas.microsoft.com/office/powerpoint/2010/main" val="1890985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6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887718" y="528902"/>
            <a:ext cx="10515600" cy="302371"/>
          </a:xfrm>
        </p:spPr>
        <p:txBody>
          <a:bodyPr>
            <a:noAutofit/>
          </a:bodyPr>
          <a:lstStyle/>
          <a:p>
            <a:pPr algn="ctr"/>
            <a:r>
              <a:rPr lang="hr-HR" sz="32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Ravnoteža aktivnosti</a:t>
            </a:r>
            <a:endParaRPr lang="hr-HR" sz="3200" dirty="0"/>
          </a:p>
        </p:txBody>
      </p:sp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223640"/>
              </p:ext>
            </p:extLst>
          </p:nvPr>
        </p:nvGraphicFramePr>
        <p:xfrm>
          <a:off x="150312" y="1087748"/>
          <a:ext cx="11611629" cy="48962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389">
                  <a:extLst>
                    <a:ext uri="{9D8B030D-6E8A-4147-A177-3AD203B41FA5}">
                      <a16:colId xmlns:a16="http://schemas.microsoft.com/office/drawing/2014/main" val="618935183"/>
                    </a:ext>
                  </a:extLst>
                </a:gridCol>
                <a:gridCol w="1539401">
                  <a:extLst>
                    <a:ext uri="{9D8B030D-6E8A-4147-A177-3AD203B41FA5}">
                      <a16:colId xmlns:a16="http://schemas.microsoft.com/office/drawing/2014/main" val="505588253"/>
                    </a:ext>
                  </a:extLst>
                </a:gridCol>
                <a:gridCol w="2068095">
                  <a:extLst>
                    <a:ext uri="{9D8B030D-6E8A-4147-A177-3AD203B41FA5}">
                      <a16:colId xmlns:a16="http://schemas.microsoft.com/office/drawing/2014/main" val="38308422"/>
                    </a:ext>
                  </a:extLst>
                </a:gridCol>
                <a:gridCol w="1352811">
                  <a:extLst>
                    <a:ext uri="{9D8B030D-6E8A-4147-A177-3AD203B41FA5}">
                      <a16:colId xmlns:a16="http://schemas.microsoft.com/office/drawing/2014/main" val="2538167005"/>
                    </a:ext>
                  </a:extLst>
                </a:gridCol>
                <a:gridCol w="2464441">
                  <a:extLst>
                    <a:ext uri="{9D8B030D-6E8A-4147-A177-3AD203B41FA5}">
                      <a16:colId xmlns:a16="http://schemas.microsoft.com/office/drawing/2014/main" val="2118561901"/>
                    </a:ext>
                  </a:extLst>
                </a:gridCol>
                <a:gridCol w="1421285">
                  <a:extLst>
                    <a:ext uri="{9D8B030D-6E8A-4147-A177-3AD203B41FA5}">
                      <a16:colId xmlns:a16="http://schemas.microsoft.com/office/drawing/2014/main" val="698180491"/>
                    </a:ext>
                  </a:extLst>
                </a:gridCol>
                <a:gridCol w="1375207">
                  <a:extLst>
                    <a:ext uri="{9D8B030D-6E8A-4147-A177-3AD203B41FA5}">
                      <a16:colId xmlns:a16="http://schemas.microsoft.com/office/drawing/2014/main" val="2067205162"/>
                    </a:ext>
                  </a:extLst>
                </a:gridCol>
              </a:tblGrid>
              <a:tr h="566471">
                <a:tc rowSpan="2">
                  <a:txBody>
                    <a:bodyPr/>
                    <a:lstStyle/>
                    <a:p>
                      <a:endParaRPr lang="hr-H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DOBA DANA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5944265"/>
                  </a:ext>
                </a:extLst>
              </a:tr>
              <a:tr h="638875">
                <a:tc vMerge="1">
                  <a:txBody>
                    <a:bodyPr/>
                    <a:lstStyle/>
                    <a:p>
                      <a:endParaRPr lang="hr-HR" b="1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JUTRO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PRIJEPODNE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PODNE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POSLIJEPODNE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 VEČER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>
                          <a:solidFill>
                            <a:srgbClr val="0070C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NOĆ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054721"/>
                  </a:ext>
                </a:extLst>
              </a:tr>
              <a:tr h="3690865">
                <a:tc>
                  <a:txBody>
                    <a:bodyPr/>
                    <a:lstStyle/>
                    <a:p>
                      <a:r>
                        <a:rPr lang="hr-HR" sz="2400" b="1" u="sng" dirty="0">
                          <a:solidFill>
                            <a:srgbClr val="0070C0"/>
                          </a:solidFill>
                        </a:rPr>
                        <a:t>VIKEND: </a:t>
                      </a:r>
                      <a:r>
                        <a:rPr lang="hr-HR" sz="2400" b="1" u="none" dirty="0">
                          <a:solidFill>
                            <a:srgbClr val="0070C0"/>
                          </a:solidFill>
                        </a:rPr>
                        <a:t>NEDJELJA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r-H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b="1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b="1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790874"/>
                  </a:ext>
                </a:extLst>
              </a:tr>
            </a:tbl>
          </a:graphicData>
        </a:graphic>
      </p:graphicFrame>
      <p:sp>
        <p:nvSpPr>
          <p:cNvPr id="8" name="Pravokutnik 7"/>
          <p:cNvSpPr/>
          <p:nvPr/>
        </p:nvSpPr>
        <p:spPr>
          <a:xfrm>
            <a:off x="1550794" y="2567878"/>
            <a:ext cx="1571263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VJEŽBANJE </a:t>
            </a:r>
          </a:p>
          <a:p>
            <a:pPr algn="ctr"/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AKO ŽELIŠ</a:t>
            </a:r>
          </a:p>
          <a:p>
            <a:pPr algn="ctr"/>
            <a:endParaRPr lang="hr-HR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DORUČAK </a:t>
            </a:r>
          </a:p>
          <a:p>
            <a:pPr algn="ctr"/>
            <a:r>
              <a:rPr lang="hr-HR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 DRUŠTVU</a:t>
            </a:r>
            <a:endParaRPr lang="hr-HR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5158218" y="3389287"/>
            <a:ext cx="132440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b="0" cap="none" spc="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RUČAK U </a:t>
            </a:r>
          </a:p>
          <a:p>
            <a:pPr algn="ctr"/>
            <a:r>
              <a:rPr lang="hr-HR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DRUŠTVU</a:t>
            </a:r>
            <a:endParaRPr lang="hr-HR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Pravokutnik 13"/>
          <p:cNvSpPr/>
          <p:nvPr/>
        </p:nvSpPr>
        <p:spPr>
          <a:xfrm>
            <a:off x="3347525" y="2337046"/>
            <a:ext cx="143999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hr-HR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DRUŽENJE </a:t>
            </a:r>
          </a:p>
          <a:p>
            <a:pPr algn="ctr"/>
            <a:r>
              <a:rPr lang="hr-HR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 OBITELJI</a:t>
            </a:r>
          </a:p>
          <a:p>
            <a:pPr algn="ctr"/>
            <a:endParaRPr lang="hr-HR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b="0" cap="none" spc="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UŽINA</a:t>
            </a:r>
          </a:p>
          <a:p>
            <a:pPr algn="ctr"/>
            <a:endParaRPr lang="hr-HR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IGRA NA </a:t>
            </a:r>
          </a:p>
          <a:p>
            <a:pPr algn="ctr"/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ZRAKU</a:t>
            </a:r>
            <a:endParaRPr lang="hr-HR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Pravokutnik 15"/>
          <p:cNvSpPr/>
          <p:nvPr/>
        </p:nvSpPr>
        <p:spPr>
          <a:xfrm>
            <a:off x="6875344" y="2198546"/>
            <a:ext cx="1590500" cy="36933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hr-HR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IGRA NA</a:t>
            </a:r>
          </a:p>
          <a:p>
            <a:pPr algn="ctr"/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ZRAKU</a:t>
            </a:r>
          </a:p>
          <a:p>
            <a:pPr algn="ctr"/>
            <a:endParaRPr lang="hr-HR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UŽINA</a:t>
            </a:r>
          </a:p>
          <a:p>
            <a:pPr algn="ctr"/>
            <a:endParaRPr lang="hr-HR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IGRA NA</a:t>
            </a:r>
          </a:p>
          <a:p>
            <a:pPr algn="ctr"/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EKRRANIMA</a:t>
            </a:r>
          </a:p>
          <a:p>
            <a:pPr algn="ctr"/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20 MIN</a:t>
            </a:r>
          </a:p>
          <a:p>
            <a:pPr algn="ctr"/>
            <a:endParaRPr lang="hr-HR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KRETANJE</a:t>
            </a:r>
          </a:p>
          <a:p>
            <a:pPr algn="ctr"/>
            <a:endParaRPr lang="hr-HR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SPORT</a:t>
            </a:r>
            <a:endParaRPr lang="hr-HR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0" name="Pravokutnik 19"/>
          <p:cNvSpPr/>
          <p:nvPr/>
        </p:nvSpPr>
        <p:spPr>
          <a:xfrm>
            <a:off x="8949839" y="2576792"/>
            <a:ext cx="1500732" cy="203132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VEČERA U </a:t>
            </a:r>
          </a:p>
          <a:p>
            <a:pPr algn="ctr"/>
            <a:r>
              <a:rPr lang="hr-HR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DRUŠTVU</a:t>
            </a:r>
          </a:p>
          <a:p>
            <a:pPr algn="ctr"/>
            <a:endParaRPr lang="hr-HR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DRUŽENJE </a:t>
            </a:r>
          </a:p>
          <a:p>
            <a:pPr algn="ctr"/>
            <a:r>
              <a:rPr lang="hr-HR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 </a:t>
            </a:r>
          </a:p>
          <a:p>
            <a:pPr algn="ctr"/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OBITELJI</a:t>
            </a:r>
          </a:p>
          <a:p>
            <a:pPr algn="ctr"/>
            <a:endParaRPr lang="hr-HR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10362889" y="2835289"/>
            <a:ext cx="135658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ČITANJE</a:t>
            </a:r>
          </a:p>
          <a:p>
            <a:pPr algn="ctr"/>
            <a:r>
              <a:rPr lang="hr-HR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PRIČE</a:t>
            </a:r>
          </a:p>
          <a:p>
            <a:pPr algn="ctr"/>
            <a:endParaRPr lang="hr-HR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hr-HR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SPAVANJE</a:t>
            </a:r>
          </a:p>
        </p:txBody>
      </p:sp>
    </p:spTree>
    <p:extLst>
      <p:ext uri="{BB962C8B-B14F-4D97-AF65-F5344CB8AC3E}">
        <p14:creationId xmlns:p14="http://schemas.microsoft.com/office/powerpoint/2010/main" val="33687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6" grpId="0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7EA0A6-B30E-4C9E-9866-EB571E054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091" y="1417886"/>
            <a:ext cx="3326922" cy="4201034"/>
          </a:xfrm>
        </p:spPr>
        <p:txBody>
          <a:bodyPr>
            <a:normAutofit/>
          </a:bodyPr>
          <a:lstStyle/>
          <a:p>
            <a:r>
              <a:rPr lang="hr-HR" sz="3600" b="1">
                <a:solidFill>
                  <a:srgbClr val="0070C0"/>
                </a:solidFill>
                <a:latin typeface="Verdana"/>
                <a:ea typeface="Verdana"/>
                <a:cs typeface="Verdana"/>
              </a:rPr>
              <a:t>Ravnoteža obroka i hrane tijekom dana</a:t>
            </a:r>
            <a:endParaRPr lang="hr-HR" sz="3600">
              <a:latin typeface="Segoe UI Semilight"/>
              <a:ea typeface="Verdana" panose="020B0604030504040204" pitchFamily="34" charset="0"/>
              <a:cs typeface="Segoe UI Semilight"/>
            </a:endParaRPr>
          </a:p>
          <a:p>
            <a:endParaRPr lang="hr-HR" sz="3600" b="1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C2D006-EBFC-4C4A-B930-03F044CE4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18" y="1812901"/>
            <a:ext cx="10760498" cy="4101761"/>
          </a:xfrm>
        </p:spPr>
        <p:txBody>
          <a:bodyPr/>
          <a:lstStyle/>
          <a:p>
            <a:pPr marL="0" indent="0">
              <a:buNone/>
            </a:pPr>
            <a:endParaRPr lang="hr-HR"/>
          </a:p>
          <a:p>
            <a:pPr marL="0" indent="0">
              <a:buNone/>
            </a:pPr>
            <a:r>
              <a:rPr lang="hr-HR"/>
              <a:t>                  </a:t>
            </a:r>
          </a:p>
          <a:p>
            <a:pPr marL="0" indent="0">
              <a:buNone/>
            </a:pPr>
            <a:r>
              <a:rPr lang="hr-HR"/>
              <a:t> </a:t>
            </a:r>
          </a:p>
        </p:txBody>
      </p:sp>
      <p:sp>
        <p:nvSpPr>
          <p:cNvPr id="5" name="Pravokutnik 4"/>
          <p:cNvSpPr/>
          <p:nvPr/>
        </p:nvSpPr>
        <p:spPr>
          <a:xfrm>
            <a:off x="775854" y="4928013"/>
            <a:ext cx="10640291" cy="5909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buClr>
                <a:srgbClr val="2E82AF"/>
              </a:buClr>
            </a:pPr>
            <a:endParaRPr lang="hr-HR" sz="36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6" name="Slika 6" descr="Slika na kojoj se prikazuje stol, hrana, sjedenje, različito&#10;&#10;Opis je generiran uz vrlo visoku pouzdanost">
            <a:extLst>
              <a:ext uri="{FF2B5EF4-FFF2-40B4-BE49-F238E27FC236}">
                <a16:creationId xmlns:a16="http://schemas.microsoft.com/office/drawing/2014/main" id="{7EA0E87B-C5DE-4E1B-98C2-DA18D94596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0476" y="862633"/>
            <a:ext cx="7272067" cy="475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54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87718" y="193964"/>
            <a:ext cx="10515600" cy="471055"/>
          </a:xfrm>
        </p:spPr>
        <p:txBody>
          <a:bodyPr>
            <a:normAutofit fontScale="90000"/>
          </a:bodyPr>
          <a:lstStyle/>
          <a:p>
            <a:r>
              <a:rPr lang="hr-HR" b="1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Ivanov raspored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6902314"/>
              </p:ext>
            </p:extLst>
          </p:nvPr>
        </p:nvGraphicFramePr>
        <p:xfrm>
          <a:off x="436416" y="1098150"/>
          <a:ext cx="11319167" cy="481186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69498">
                  <a:extLst>
                    <a:ext uri="{9D8B030D-6E8A-4147-A177-3AD203B41FA5}">
                      <a16:colId xmlns:a16="http://schemas.microsoft.com/office/drawing/2014/main" val="2777102858"/>
                    </a:ext>
                  </a:extLst>
                </a:gridCol>
                <a:gridCol w="1464549">
                  <a:extLst>
                    <a:ext uri="{9D8B030D-6E8A-4147-A177-3AD203B41FA5}">
                      <a16:colId xmlns:a16="http://schemas.microsoft.com/office/drawing/2014/main" val="3962038435"/>
                    </a:ext>
                  </a:extLst>
                </a:gridCol>
                <a:gridCol w="1617024">
                  <a:extLst>
                    <a:ext uri="{9D8B030D-6E8A-4147-A177-3AD203B41FA5}">
                      <a16:colId xmlns:a16="http://schemas.microsoft.com/office/drawing/2014/main" val="3215272100"/>
                    </a:ext>
                  </a:extLst>
                </a:gridCol>
                <a:gridCol w="1617024">
                  <a:extLst>
                    <a:ext uri="{9D8B030D-6E8A-4147-A177-3AD203B41FA5}">
                      <a16:colId xmlns:a16="http://schemas.microsoft.com/office/drawing/2014/main" val="3658909644"/>
                    </a:ext>
                  </a:extLst>
                </a:gridCol>
                <a:gridCol w="1617024">
                  <a:extLst>
                    <a:ext uri="{9D8B030D-6E8A-4147-A177-3AD203B41FA5}">
                      <a16:colId xmlns:a16="http://schemas.microsoft.com/office/drawing/2014/main" val="1000049590"/>
                    </a:ext>
                  </a:extLst>
                </a:gridCol>
                <a:gridCol w="1617024">
                  <a:extLst>
                    <a:ext uri="{9D8B030D-6E8A-4147-A177-3AD203B41FA5}">
                      <a16:colId xmlns:a16="http://schemas.microsoft.com/office/drawing/2014/main" val="2853590049"/>
                    </a:ext>
                  </a:extLst>
                </a:gridCol>
                <a:gridCol w="1617024">
                  <a:extLst>
                    <a:ext uri="{9D8B030D-6E8A-4147-A177-3AD203B41FA5}">
                      <a16:colId xmlns:a16="http://schemas.microsoft.com/office/drawing/2014/main" val="518338161"/>
                    </a:ext>
                  </a:extLst>
                </a:gridCol>
              </a:tblGrid>
              <a:tr h="588766">
                <a:tc>
                  <a:txBody>
                    <a:bodyPr/>
                    <a:lstStyle/>
                    <a:p>
                      <a:pPr algn="ctr"/>
                      <a:r>
                        <a:rPr lang="hr-HR" sz="180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ponedjeljak</a:t>
                      </a:r>
                      <a:endParaRPr lang="hr-HR" sz="1800" b="1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utorak</a:t>
                      </a:r>
                      <a:endParaRPr lang="hr-HR" sz="20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srijeda</a:t>
                      </a:r>
                      <a:endParaRPr lang="hr-HR" sz="20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četvrtak</a:t>
                      </a:r>
                      <a:endParaRPr lang="hr-HR" sz="20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petak</a:t>
                      </a:r>
                      <a:endParaRPr lang="hr-HR" sz="20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subota</a:t>
                      </a:r>
                      <a:endParaRPr lang="hr-HR" sz="20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>
                          <a:solidFill>
                            <a:srgbClr val="00206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nedjelja</a:t>
                      </a:r>
                      <a:endParaRPr lang="hr-HR" sz="2000" b="1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022146"/>
                  </a:ext>
                </a:extLst>
              </a:tr>
              <a:tr h="588766"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b="0" cap="none" spc="0">
                        <a:ln w="0"/>
                        <a:solidFill>
                          <a:srgbClr val="002060"/>
                        </a:solidFill>
                        <a:effectLst>
                          <a:outerShdw blurRad="38100" dist="19050" dir="2700000" algn="tl" rotWithShape="0">
                            <a:schemeClr val="dk1">
                              <a:alpha val="40000"/>
                            </a:schemeClr>
                          </a:outerShdw>
                        </a:effectLst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546096"/>
                  </a:ext>
                </a:extLst>
              </a:tr>
              <a:tr h="357109">
                <a:tc>
                  <a:txBody>
                    <a:bodyPr/>
                    <a:lstStyle/>
                    <a:p>
                      <a:endParaRPr lang="hr-HR" sz="1800" b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1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192596"/>
                  </a:ext>
                </a:extLst>
              </a:tr>
              <a:tr h="588766"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r-HR" sz="18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847448"/>
                  </a:ext>
                </a:extLst>
              </a:tr>
              <a:tr h="613978"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294648"/>
                  </a:ext>
                </a:extLst>
              </a:tr>
              <a:tr h="613978"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701987"/>
                  </a:ext>
                </a:extLst>
              </a:tr>
              <a:tr h="588766"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995647"/>
                  </a:ext>
                </a:extLst>
              </a:tr>
              <a:tr h="588766"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sz="1800" b="1" dirty="0">
                        <a:solidFill>
                          <a:srgbClr val="00206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703404"/>
                  </a:ext>
                </a:extLst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689383" y="1806367"/>
            <a:ext cx="130676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vježbanje</a:t>
            </a: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8713" y="1768037"/>
            <a:ext cx="1444877" cy="530398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5748" y="1761990"/>
            <a:ext cx="1444877" cy="530398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3079" y="1768037"/>
            <a:ext cx="1444877" cy="530398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4637" y="1750096"/>
            <a:ext cx="1444877" cy="530398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62355" y="1761990"/>
            <a:ext cx="1444877" cy="530398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865" y="1761990"/>
            <a:ext cx="1444877" cy="530398"/>
          </a:xfrm>
          <a:prstGeom prst="rect">
            <a:avLst/>
          </a:prstGeom>
        </p:spPr>
      </p:pic>
      <p:sp>
        <p:nvSpPr>
          <p:cNvPr id="13" name="Pravokutnik 12"/>
          <p:cNvSpPr/>
          <p:nvPr/>
        </p:nvSpPr>
        <p:spPr>
          <a:xfrm>
            <a:off x="688763" y="2292388"/>
            <a:ext cx="13073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</a:t>
            </a:r>
            <a:r>
              <a:rPr lang="hr-HR" b="0" cap="none" spc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čenje i zadaća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833327" y="3002518"/>
            <a:ext cx="96212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b="0" cap="none" spc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čitanje</a:t>
            </a:r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3062" y="2947516"/>
            <a:ext cx="1097375" cy="530398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2797" y="2966971"/>
            <a:ext cx="1097375" cy="530398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0476" y="2959053"/>
            <a:ext cx="1097375" cy="530398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1366" y="2959053"/>
            <a:ext cx="1097375" cy="530398"/>
          </a:xfrm>
          <a:prstGeom prst="rect">
            <a:avLst/>
          </a:prstGeom>
        </p:spPr>
      </p:pic>
      <p:sp>
        <p:nvSpPr>
          <p:cNvPr id="23" name="Pravokutnik 22"/>
          <p:cNvSpPr/>
          <p:nvPr/>
        </p:nvSpPr>
        <p:spPr>
          <a:xfrm>
            <a:off x="2320871" y="4880542"/>
            <a:ext cx="9877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b="0" cap="none" spc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rolanje</a:t>
            </a:r>
            <a:endParaRPr lang="hr-HR" b="0" cap="none" spc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4" name="Slika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3079" y="4876146"/>
            <a:ext cx="1121761" cy="524301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9331" y="4853175"/>
            <a:ext cx="1121761" cy="524301"/>
          </a:xfrm>
          <a:prstGeom prst="rect">
            <a:avLst/>
          </a:prstGeom>
        </p:spPr>
      </p:pic>
      <p:sp>
        <p:nvSpPr>
          <p:cNvPr id="26" name="Pravokutnik 25"/>
          <p:cNvSpPr/>
          <p:nvPr/>
        </p:nvSpPr>
        <p:spPr>
          <a:xfrm>
            <a:off x="10385301" y="5438254"/>
            <a:ext cx="89800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šetnja</a:t>
            </a:r>
          </a:p>
        </p:txBody>
      </p:sp>
      <p:sp>
        <p:nvSpPr>
          <p:cNvPr id="27" name="Pravokutnik 26"/>
          <p:cNvSpPr/>
          <p:nvPr/>
        </p:nvSpPr>
        <p:spPr>
          <a:xfrm>
            <a:off x="2401085" y="2280494"/>
            <a:ext cx="11801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u</a:t>
            </a:r>
            <a:r>
              <a:rPr lang="hr-HR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čenje i </a:t>
            </a:r>
          </a:p>
          <a:p>
            <a:pPr algn="ctr"/>
            <a:r>
              <a:rPr lang="hr-HR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zadaća</a:t>
            </a:r>
          </a:p>
        </p:txBody>
      </p:sp>
      <p:pic>
        <p:nvPicPr>
          <p:cNvPr id="28" name="Slika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9155" y="2213182"/>
            <a:ext cx="1304657" cy="804742"/>
          </a:xfrm>
          <a:prstGeom prst="rect">
            <a:avLst/>
          </a:prstGeom>
        </p:spPr>
      </p:pic>
      <p:pic>
        <p:nvPicPr>
          <p:cNvPr id="29" name="Slika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9840" y="2213182"/>
            <a:ext cx="1304657" cy="804742"/>
          </a:xfrm>
          <a:prstGeom prst="rect">
            <a:avLst/>
          </a:prstGeom>
        </p:spPr>
      </p:pic>
      <p:pic>
        <p:nvPicPr>
          <p:cNvPr id="30" name="Slika 2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7726" y="2213182"/>
            <a:ext cx="1304657" cy="804742"/>
          </a:xfrm>
          <a:prstGeom prst="rect">
            <a:avLst/>
          </a:prstGeom>
        </p:spPr>
      </p:pic>
      <p:sp>
        <p:nvSpPr>
          <p:cNvPr id="31" name="Pravokutnik 30"/>
          <p:cNvSpPr/>
          <p:nvPr/>
        </p:nvSpPr>
        <p:spPr>
          <a:xfrm>
            <a:off x="688763" y="4130759"/>
            <a:ext cx="114165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v</a:t>
            </a:r>
            <a:r>
              <a:rPr lang="hr-HR" b="0" cap="none" spc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ožnja </a:t>
            </a:r>
          </a:p>
          <a:p>
            <a:pPr algn="ctr"/>
            <a:r>
              <a:rPr lang="hr-HR" b="0" cap="none" spc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biciklom</a:t>
            </a:r>
          </a:p>
        </p:txBody>
      </p:sp>
      <p:pic>
        <p:nvPicPr>
          <p:cNvPr id="32" name="Slika 3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25019" y="4081980"/>
            <a:ext cx="1268078" cy="804742"/>
          </a:xfrm>
          <a:prstGeom prst="rect">
            <a:avLst/>
          </a:prstGeom>
        </p:spPr>
      </p:pic>
      <p:pic>
        <p:nvPicPr>
          <p:cNvPr id="33" name="Slika 3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95887" y="4051553"/>
            <a:ext cx="1268078" cy="804742"/>
          </a:xfrm>
          <a:prstGeom prst="rect">
            <a:avLst/>
          </a:prstGeom>
        </p:spPr>
      </p:pic>
      <p:sp>
        <p:nvSpPr>
          <p:cNvPr id="34" name="Pravokutnik 33"/>
          <p:cNvSpPr/>
          <p:nvPr/>
        </p:nvSpPr>
        <p:spPr>
          <a:xfrm>
            <a:off x="8674355" y="3518583"/>
            <a:ext cx="117692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g</a:t>
            </a:r>
            <a:r>
              <a:rPr lang="hr-HR" b="0" cap="none" spc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ledanje</a:t>
            </a:r>
          </a:p>
          <a:p>
            <a:pPr algn="ctr"/>
            <a:r>
              <a:rPr lang="hr-HR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filmova</a:t>
            </a:r>
            <a:endParaRPr lang="hr-HR" b="0" cap="none" spc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5" name="Slika 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175877" y="3439377"/>
            <a:ext cx="1316850" cy="804742"/>
          </a:xfrm>
          <a:prstGeom prst="rect">
            <a:avLst/>
          </a:prstGeom>
        </p:spPr>
      </p:pic>
      <p:pic>
        <p:nvPicPr>
          <p:cNvPr id="36" name="Slika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3905" y="2947516"/>
            <a:ext cx="1097375" cy="530398"/>
          </a:xfrm>
          <a:prstGeom prst="rect">
            <a:avLst/>
          </a:prstGeom>
        </p:spPr>
      </p:pic>
      <p:pic>
        <p:nvPicPr>
          <p:cNvPr id="37" name="Slika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5615" y="2966971"/>
            <a:ext cx="1097375" cy="530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63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8" grpId="0"/>
      <p:bldP spid="23" grpId="0"/>
      <p:bldP spid="26" grpId="0"/>
      <p:bldP spid="27" grpId="0"/>
      <p:bldP spid="31" grpId="0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8CD10F59D587A4AA3026165A57E4632" ma:contentTypeVersion="12" ma:contentTypeDescription="Stvaranje novog dokumenta." ma:contentTypeScope="" ma:versionID="c6a781eec72ae210cb79d751d42fbc6f">
  <xsd:schema xmlns:xsd="http://www.w3.org/2001/XMLSchema" xmlns:xs="http://www.w3.org/2001/XMLSchema" xmlns:p="http://schemas.microsoft.com/office/2006/metadata/properties" xmlns:ns2="9e35bf89-78aa-460c-be0b-ce41932056ff" xmlns:ns3="feb15741-2ad1-4cdb-a61a-d92b17366e14" targetNamespace="http://schemas.microsoft.com/office/2006/metadata/properties" ma:root="true" ma:fieldsID="5c7182050ea257b9fef5b238bb6ed7cc" ns2:_="" ns3:_="">
    <xsd:import namespace="9e35bf89-78aa-460c-be0b-ce41932056ff"/>
    <xsd:import namespace="feb15741-2ad1-4cdb-a61a-d92b17366e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35bf89-78aa-460c-be0b-ce41932056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b15741-2ad1-4cdb-a61a-d92b17366e1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Zajednički se koristi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ji o zajedničkom korištenju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4EF3B4E-465E-4910-BBFC-21BA53FE88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9CE37B-1A29-4047-8CF4-334022DB6B84}">
  <ds:schemaRefs>
    <ds:schemaRef ds:uri="feb15741-2ad1-4cdb-a61a-d92b17366e14"/>
    <ds:schemaRef ds:uri="http://purl.org/dc/elements/1.1/"/>
    <ds:schemaRef ds:uri="http://purl.org/dc/dcmitype/"/>
    <ds:schemaRef ds:uri="9e35bf89-78aa-460c-be0b-ce41932056ff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5D18D6C-45E1-4EFC-A7BE-777981DCDF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35bf89-78aa-460c-be0b-ce41932056ff"/>
    <ds:schemaRef ds:uri="feb15741-2ad1-4cdb-a61a-d92b17366e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241</Words>
  <Application>Microsoft Office PowerPoint</Application>
  <PresentationFormat>Široki zaslon</PresentationFormat>
  <Paragraphs>185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8" baseType="lpstr">
      <vt:lpstr>Arial</vt:lpstr>
      <vt:lpstr>Calibri</vt:lpstr>
      <vt:lpstr>nunito sans</vt:lpstr>
      <vt:lpstr>Segoe UI Semilight</vt:lpstr>
      <vt:lpstr>Verdana</vt:lpstr>
      <vt:lpstr>Wingdings</vt:lpstr>
      <vt:lpstr>Office Theme</vt:lpstr>
      <vt:lpstr>Da ili ne?</vt:lpstr>
      <vt:lpstr>PowerPoint prezentacija</vt:lpstr>
      <vt:lpstr>PowerPoint prezentacija</vt:lpstr>
      <vt:lpstr>U kojem omjeru se trebamo kretati  i odmarati?</vt:lpstr>
      <vt:lpstr>Ravnoteža aktivnosti</vt:lpstr>
      <vt:lpstr>Ravnoteža aktivnosti</vt:lpstr>
      <vt:lpstr>Ravnoteža aktivnosti</vt:lpstr>
      <vt:lpstr>Ravnoteža obroka i hrane tijekom dana </vt:lpstr>
      <vt:lpstr>Ivanov raspored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/>
  <cp:lastModifiedBy/>
  <cp:revision>2</cp:revision>
  <dcterms:created xsi:type="dcterms:W3CDTF">2017-12-15T12:14:31Z</dcterms:created>
  <dcterms:modified xsi:type="dcterms:W3CDTF">2020-05-25T19:54:55Z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  <property fmtid="{D5CDD505-2E9C-101B-9397-08002B2CF9AE}" pid="3" name="ContentTypeId">
    <vt:lpwstr>0x01010048CD10F59D587A4AA3026165A57E4632</vt:lpwstr>
  </property>
</Properties>
</file>