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BF5F-B6EE-46E5-BA6C-AC11996426D4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C082A-7CFA-46BD-B98F-F65630D714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43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BF5F-B6EE-46E5-BA6C-AC11996426D4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C082A-7CFA-46BD-B98F-F65630D714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909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BF5F-B6EE-46E5-BA6C-AC11996426D4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C082A-7CFA-46BD-B98F-F65630D714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907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BF5F-B6EE-46E5-BA6C-AC11996426D4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C082A-7CFA-46BD-B98F-F65630D714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941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BF5F-B6EE-46E5-BA6C-AC11996426D4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C082A-7CFA-46BD-B98F-F65630D714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05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BF5F-B6EE-46E5-BA6C-AC11996426D4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C082A-7CFA-46BD-B98F-F65630D714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934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BF5F-B6EE-46E5-BA6C-AC11996426D4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C082A-7CFA-46BD-B98F-F65630D714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530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BF5F-B6EE-46E5-BA6C-AC11996426D4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C082A-7CFA-46BD-B98F-F65630D714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303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BF5F-B6EE-46E5-BA6C-AC11996426D4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C082A-7CFA-46BD-B98F-F65630D714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410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BF5F-B6EE-46E5-BA6C-AC11996426D4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C082A-7CFA-46BD-B98F-F65630D714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495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BF5F-B6EE-46E5-BA6C-AC11996426D4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C082A-7CFA-46BD-B98F-F65630D714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337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BF5F-B6EE-46E5-BA6C-AC11996426D4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C082A-7CFA-46BD-B98F-F65630D714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557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87718" y="1240971"/>
            <a:ext cx="10541193" cy="4784528"/>
          </a:xfrm>
        </p:spPr>
        <p:txBody>
          <a:bodyPr/>
          <a:lstStyle/>
          <a:p>
            <a:pPr marL="0" indent="0">
              <a:buNone/>
            </a:pPr>
            <a:r>
              <a:rPr lang="hr-HR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Zuzi</a:t>
            </a: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je došla u posjet Ivanu.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Proljeće je.  U vrtu su zrele jagode.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Poslije ručka su otišli u vrt </a:t>
            </a:r>
            <a:r>
              <a:rPr lang="hr-HR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 jagode.</a:t>
            </a:r>
            <a:endParaRPr lang="hr-HR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FE177BD4-315A-4BDA-AED5-123496460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298" y="3140157"/>
            <a:ext cx="2064397" cy="19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94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C2D006-EBFC-4C4A-B930-03F044CE4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18" y="1533378"/>
            <a:ext cx="10760498" cy="43812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Tko je ubrao više?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Koliko su jagoda ubrali zajedno?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b="1" u="sng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Račun: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b="1" u="sng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Odgovor: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E1C5A9CA-D65A-40C8-BA94-9D587FC7EB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12451" y="1004150"/>
          <a:ext cx="9079691" cy="20577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4410">
                  <a:extLst>
                    <a:ext uri="{9D8B030D-6E8A-4147-A177-3AD203B41FA5}">
                      <a16:colId xmlns:a16="http://schemas.microsoft.com/office/drawing/2014/main" val="1887269012"/>
                    </a:ext>
                  </a:extLst>
                </a:gridCol>
                <a:gridCol w="801529">
                  <a:extLst>
                    <a:ext uri="{9D8B030D-6E8A-4147-A177-3AD203B41FA5}">
                      <a16:colId xmlns:a16="http://schemas.microsoft.com/office/drawing/2014/main" val="894344777"/>
                    </a:ext>
                  </a:extLst>
                </a:gridCol>
                <a:gridCol w="907969">
                  <a:extLst>
                    <a:ext uri="{9D8B030D-6E8A-4147-A177-3AD203B41FA5}">
                      <a16:colId xmlns:a16="http://schemas.microsoft.com/office/drawing/2014/main" val="4229277609"/>
                    </a:ext>
                  </a:extLst>
                </a:gridCol>
                <a:gridCol w="907969">
                  <a:extLst>
                    <a:ext uri="{9D8B030D-6E8A-4147-A177-3AD203B41FA5}">
                      <a16:colId xmlns:a16="http://schemas.microsoft.com/office/drawing/2014/main" val="2186953265"/>
                    </a:ext>
                  </a:extLst>
                </a:gridCol>
                <a:gridCol w="907969">
                  <a:extLst>
                    <a:ext uri="{9D8B030D-6E8A-4147-A177-3AD203B41FA5}">
                      <a16:colId xmlns:a16="http://schemas.microsoft.com/office/drawing/2014/main" val="498116638"/>
                    </a:ext>
                  </a:extLst>
                </a:gridCol>
                <a:gridCol w="907969">
                  <a:extLst>
                    <a:ext uri="{9D8B030D-6E8A-4147-A177-3AD203B41FA5}">
                      <a16:colId xmlns:a16="http://schemas.microsoft.com/office/drawing/2014/main" val="135831286"/>
                    </a:ext>
                  </a:extLst>
                </a:gridCol>
                <a:gridCol w="907969">
                  <a:extLst>
                    <a:ext uri="{9D8B030D-6E8A-4147-A177-3AD203B41FA5}">
                      <a16:colId xmlns:a16="http://schemas.microsoft.com/office/drawing/2014/main" val="1008430027"/>
                    </a:ext>
                  </a:extLst>
                </a:gridCol>
                <a:gridCol w="907969">
                  <a:extLst>
                    <a:ext uri="{9D8B030D-6E8A-4147-A177-3AD203B41FA5}">
                      <a16:colId xmlns:a16="http://schemas.microsoft.com/office/drawing/2014/main" val="2095164259"/>
                    </a:ext>
                  </a:extLst>
                </a:gridCol>
                <a:gridCol w="907969">
                  <a:extLst>
                    <a:ext uri="{9D8B030D-6E8A-4147-A177-3AD203B41FA5}">
                      <a16:colId xmlns:a16="http://schemas.microsoft.com/office/drawing/2014/main" val="1555590164"/>
                    </a:ext>
                  </a:extLst>
                </a:gridCol>
                <a:gridCol w="907969">
                  <a:extLst>
                    <a:ext uri="{9D8B030D-6E8A-4147-A177-3AD203B41FA5}">
                      <a16:colId xmlns:a16="http://schemas.microsoft.com/office/drawing/2014/main" val="1546659042"/>
                    </a:ext>
                  </a:extLst>
                </a:gridCol>
              </a:tblGrid>
              <a:tr h="1028853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ZUZI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329201"/>
                  </a:ext>
                </a:extLst>
              </a:tr>
              <a:tr h="1028853">
                <a:tc>
                  <a:txBody>
                    <a:bodyPr/>
                    <a:lstStyle/>
                    <a:p>
                      <a:r>
                        <a:rPr lang="hr-HR" b="1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IVAN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2532"/>
                  </a:ext>
                </a:extLst>
              </a:tr>
            </a:tbl>
          </a:graphicData>
        </a:graphic>
      </p:graphicFrame>
      <p:pic>
        <p:nvPicPr>
          <p:cNvPr id="10" name="Slika 9">
            <a:extLst>
              <a:ext uri="{FF2B5EF4-FFF2-40B4-BE49-F238E27FC236}">
                <a16:creationId xmlns:a16="http://schemas.microsoft.com/office/drawing/2014/main" id="{6B50A9A4-55F2-4D90-8C6C-80246EE11A33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188977" y="1205718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D0E16EAB-DB1C-4AB4-9164-955013FA8CB4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37494" y="1174653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48044A71-7243-4A4C-9A90-D62CD9BE7D95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735331" y="1225944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7B60DCAC-47C6-49C4-9828-F3F4BDD6AF94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13368" y="1155619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63213A64-9FD8-4AB7-AEAC-21F71FDC3E61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88866" y="1143548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ACF81458-4368-48B8-91B9-1A80E0FDA5E4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13909" y="1212542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F2D18EF3-49E1-432B-A8D3-2B5BFD7E2862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98182" y="1209212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4C2A72E2-33E8-4276-AF3B-8A291668C366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6968" y="1177848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6175B823-4D67-43A7-893A-85F188A3B18D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15394" y="2174846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DB32125B-D26E-41F2-87B8-DB4D56801ED6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13909" y="2188699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E506A894-05A5-4A16-AEFA-EF6CA3200BDB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88866" y="2176627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Slika 20">
            <a:extLst>
              <a:ext uri="{FF2B5EF4-FFF2-40B4-BE49-F238E27FC236}">
                <a16:creationId xmlns:a16="http://schemas.microsoft.com/office/drawing/2014/main" id="{2F96D943-5084-49FD-B627-163FA817DBEB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87938" y="2188699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Slika 21">
            <a:extLst>
              <a:ext uri="{FF2B5EF4-FFF2-40B4-BE49-F238E27FC236}">
                <a16:creationId xmlns:a16="http://schemas.microsoft.com/office/drawing/2014/main" id="{C90C96B1-5303-4150-8A35-042D47D104F9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751359" y="2143900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Slika 22">
            <a:extLst>
              <a:ext uri="{FF2B5EF4-FFF2-40B4-BE49-F238E27FC236}">
                <a16:creationId xmlns:a16="http://schemas.microsoft.com/office/drawing/2014/main" id="{AD669743-3D2E-482B-A006-A6DED22DB94B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41134" y="2157633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Slika 23">
            <a:extLst>
              <a:ext uri="{FF2B5EF4-FFF2-40B4-BE49-F238E27FC236}">
                <a16:creationId xmlns:a16="http://schemas.microsoft.com/office/drawing/2014/main" id="{7CFC8EBF-8A54-45DE-92A9-E51C65D08B55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44486" y="2128068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Pravokutnik 5"/>
          <p:cNvSpPr/>
          <p:nvPr/>
        </p:nvSpPr>
        <p:spPr>
          <a:xfrm>
            <a:off x="5179016" y="3014186"/>
            <a:ext cx="15607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600" b="1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Zuzi</a:t>
            </a:r>
            <a:endParaRPr lang="hr-HR" sz="3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2630597" y="4308456"/>
            <a:ext cx="21146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b="1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8 + 7 =</a:t>
            </a:r>
          </a:p>
        </p:txBody>
      </p:sp>
      <p:sp>
        <p:nvSpPr>
          <p:cNvPr id="8" name="Pravokutnik 7"/>
          <p:cNvSpPr/>
          <p:nvPr/>
        </p:nvSpPr>
        <p:spPr>
          <a:xfrm>
            <a:off x="4672011" y="4324827"/>
            <a:ext cx="8418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</a:p>
        </p:txBody>
      </p:sp>
      <p:sp>
        <p:nvSpPr>
          <p:cNvPr id="9" name="Pravokutnik 8"/>
          <p:cNvSpPr/>
          <p:nvPr/>
        </p:nvSpPr>
        <p:spPr>
          <a:xfrm>
            <a:off x="3051110" y="4987530"/>
            <a:ext cx="67375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200" b="1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Zajedno su ubrali 15 jagoda.</a:t>
            </a:r>
          </a:p>
        </p:txBody>
      </p:sp>
    </p:spTree>
    <p:extLst>
      <p:ext uri="{BB962C8B-B14F-4D97-AF65-F5344CB8AC3E}">
        <p14:creationId xmlns:p14="http://schemas.microsoft.com/office/powerpoint/2010/main" val="112304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7EA0A6-B30E-4C9E-9866-EB571E05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18" y="968800"/>
            <a:ext cx="10515600" cy="1399789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r-HR" sz="3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Mogu li Zuzi i Ivan podijeliti jagode da svatko dobije jednako? </a:t>
            </a:r>
            <a:br>
              <a:rPr lang="hr-HR" sz="3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r-HR" sz="3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Zašto?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C2D006-EBFC-4C4A-B930-03F044CE4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18" y="1533378"/>
            <a:ext cx="10760498" cy="4381284"/>
          </a:xfrm>
        </p:spPr>
        <p:txBody>
          <a:bodyPr/>
          <a:lstStyle/>
          <a:p>
            <a:pPr marL="0" indent="0">
              <a:buNone/>
            </a:pPr>
            <a:endParaRPr lang="hr-HR"/>
          </a:p>
          <a:p>
            <a:pPr marL="0" indent="0">
              <a:buNone/>
            </a:pPr>
            <a:endParaRPr lang="hr-HR"/>
          </a:p>
          <a:p>
            <a:pPr marL="0" indent="0">
              <a:buNone/>
            </a:pPr>
            <a:r>
              <a:rPr lang="hr-HR"/>
              <a:t> </a:t>
            </a:r>
          </a:p>
          <a:p>
            <a:pPr marL="0" indent="0">
              <a:buNone/>
            </a:pPr>
            <a:r>
              <a:rPr lang="hr-HR"/>
              <a:t> </a:t>
            </a:r>
          </a:p>
          <a:p>
            <a:pPr marL="0" indent="0">
              <a:buNone/>
            </a:pPr>
            <a:endParaRPr lang="hr-HR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r-HR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u="sng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Odgovor:</a:t>
            </a:r>
            <a:r>
              <a:rPr lang="hr-HR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Ne mogu jer je 15 neparan broj.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E1C5A9CA-D65A-40C8-BA94-9D587FC7EB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94460" y="2431697"/>
          <a:ext cx="9642770" cy="2020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4277">
                  <a:extLst>
                    <a:ext uri="{9D8B030D-6E8A-4147-A177-3AD203B41FA5}">
                      <a16:colId xmlns:a16="http://schemas.microsoft.com/office/drawing/2014/main" val="1887269012"/>
                    </a:ext>
                  </a:extLst>
                </a:gridCol>
                <a:gridCol w="964277">
                  <a:extLst>
                    <a:ext uri="{9D8B030D-6E8A-4147-A177-3AD203B41FA5}">
                      <a16:colId xmlns:a16="http://schemas.microsoft.com/office/drawing/2014/main" val="894344777"/>
                    </a:ext>
                  </a:extLst>
                </a:gridCol>
                <a:gridCol w="964277">
                  <a:extLst>
                    <a:ext uri="{9D8B030D-6E8A-4147-A177-3AD203B41FA5}">
                      <a16:colId xmlns:a16="http://schemas.microsoft.com/office/drawing/2014/main" val="4229277609"/>
                    </a:ext>
                  </a:extLst>
                </a:gridCol>
                <a:gridCol w="964277">
                  <a:extLst>
                    <a:ext uri="{9D8B030D-6E8A-4147-A177-3AD203B41FA5}">
                      <a16:colId xmlns:a16="http://schemas.microsoft.com/office/drawing/2014/main" val="2186953265"/>
                    </a:ext>
                  </a:extLst>
                </a:gridCol>
                <a:gridCol w="964277">
                  <a:extLst>
                    <a:ext uri="{9D8B030D-6E8A-4147-A177-3AD203B41FA5}">
                      <a16:colId xmlns:a16="http://schemas.microsoft.com/office/drawing/2014/main" val="498116638"/>
                    </a:ext>
                  </a:extLst>
                </a:gridCol>
                <a:gridCol w="964277">
                  <a:extLst>
                    <a:ext uri="{9D8B030D-6E8A-4147-A177-3AD203B41FA5}">
                      <a16:colId xmlns:a16="http://schemas.microsoft.com/office/drawing/2014/main" val="135831286"/>
                    </a:ext>
                  </a:extLst>
                </a:gridCol>
                <a:gridCol w="964277">
                  <a:extLst>
                    <a:ext uri="{9D8B030D-6E8A-4147-A177-3AD203B41FA5}">
                      <a16:colId xmlns:a16="http://schemas.microsoft.com/office/drawing/2014/main" val="1008430027"/>
                    </a:ext>
                  </a:extLst>
                </a:gridCol>
                <a:gridCol w="964277">
                  <a:extLst>
                    <a:ext uri="{9D8B030D-6E8A-4147-A177-3AD203B41FA5}">
                      <a16:colId xmlns:a16="http://schemas.microsoft.com/office/drawing/2014/main" val="2095164259"/>
                    </a:ext>
                  </a:extLst>
                </a:gridCol>
                <a:gridCol w="964277">
                  <a:extLst>
                    <a:ext uri="{9D8B030D-6E8A-4147-A177-3AD203B41FA5}">
                      <a16:colId xmlns:a16="http://schemas.microsoft.com/office/drawing/2014/main" val="1555590164"/>
                    </a:ext>
                  </a:extLst>
                </a:gridCol>
                <a:gridCol w="964277">
                  <a:extLst>
                    <a:ext uri="{9D8B030D-6E8A-4147-A177-3AD203B41FA5}">
                      <a16:colId xmlns:a16="http://schemas.microsoft.com/office/drawing/2014/main" val="1546659042"/>
                    </a:ext>
                  </a:extLst>
                </a:gridCol>
              </a:tblGrid>
              <a:tr h="1010034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ZUZI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329201"/>
                  </a:ext>
                </a:extLst>
              </a:tr>
              <a:tr h="1010034">
                <a:tc>
                  <a:txBody>
                    <a:bodyPr/>
                    <a:lstStyle/>
                    <a:p>
                      <a:r>
                        <a:rPr lang="hr-HR" b="1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IVAN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2532"/>
                  </a:ext>
                </a:extLst>
              </a:tr>
            </a:tbl>
          </a:graphicData>
        </a:graphic>
      </p:graphicFrame>
      <p:pic>
        <p:nvPicPr>
          <p:cNvPr id="10" name="Slika 9">
            <a:extLst>
              <a:ext uri="{FF2B5EF4-FFF2-40B4-BE49-F238E27FC236}">
                <a16:creationId xmlns:a16="http://schemas.microsoft.com/office/drawing/2014/main" id="{6B50A9A4-55F2-4D90-8C6C-80246EE11A33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49438" y="2597034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D0E16EAB-DB1C-4AB4-9164-955013FA8CB4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95259" y="2634324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48044A71-7243-4A4C-9A90-D62CD9BE7D95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78691" y="2628080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7B60DCAC-47C6-49C4-9828-F3F4BDD6AF94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62495" y="2607522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63213A64-9FD8-4AB7-AEAC-21F71FDC3E61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80319" y="2597034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ACF81458-4368-48B8-91B9-1A80E0FDA5E4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24031" y="2597034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F2D18EF3-49E1-432B-A8D3-2B5BFD7E2862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67975" y="2655363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4C2A72E2-33E8-4276-AF3B-8A291668C366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93263" y="2586774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6175B823-4D67-43A7-893A-85F188A3B18D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48290" y="3558053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DB32125B-D26E-41F2-87B8-DB4D56801ED6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90908" y="3546836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E506A894-05A5-4A16-AEFA-EF6CA3200BDB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95418" y="3599617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Slika 20">
            <a:extLst>
              <a:ext uri="{FF2B5EF4-FFF2-40B4-BE49-F238E27FC236}">
                <a16:creationId xmlns:a16="http://schemas.microsoft.com/office/drawing/2014/main" id="{2F96D943-5084-49FD-B627-163FA817DBEB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55762" y="3599617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Slika 21">
            <a:extLst>
              <a:ext uri="{FF2B5EF4-FFF2-40B4-BE49-F238E27FC236}">
                <a16:creationId xmlns:a16="http://schemas.microsoft.com/office/drawing/2014/main" id="{C90C96B1-5303-4150-8A35-042D47D104F9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16106" y="3584064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Slika 22">
            <a:extLst>
              <a:ext uri="{FF2B5EF4-FFF2-40B4-BE49-F238E27FC236}">
                <a16:creationId xmlns:a16="http://schemas.microsoft.com/office/drawing/2014/main" id="{AD669743-3D2E-482B-A006-A6DED22DB94B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76450" y="3578260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Slika 23">
            <a:extLst>
              <a:ext uri="{FF2B5EF4-FFF2-40B4-BE49-F238E27FC236}">
                <a16:creationId xmlns:a16="http://schemas.microsoft.com/office/drawing/2014/main" id="{7CFC8EBF-8A54-45DE-92A9-E51C65D08B55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26054" y="3599617"/>
            <a:ext cx="683260" cy="655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624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C2D006-EBFC-4C4A-B930-03F044CE4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18" y="671804"/>
            <a:ext cx="10515600" cy="5242857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Zuzi i Ivan se cijelo popodne igraju u dvorištu.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Natječu se tko će više puta preskočiti vijaču.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078" name="Picture 6" descr="Rope, Jump, Boy, Jumping, Young, Happy">
            <a:extLst>
              <a:ext uri="{FF2B5EF4-FFF2-40B4-BE49-F238E27FC236}">
                <a16:creationId xmlns:a16="http://schemas.microsoft.com/office/drawing/2014/main" id="{2214973D-EE9E-446E-913F-09B27A10A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664" y="2098040"/>
            <a:ext cx="1798465" cy="30421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Rope Jumping, Rope, Exercise, Jump">
            <a:extLst>
              <a:ext uri="{FF2B5EF4-FFF2-40B4-BE49-F238E27FC236}">
                <a16:creationId xmlns:a16="http://schemas.microsoft.com/office/drawing/2014/main" id="{C57BD90B-D66B-4895-9132-86E798B0CE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65717" y="2098040"/>
            <a:ext cx="2185647" cy="27504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756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87718" y="1136072"/>
            <a:ext cx="10541193" cy="4778589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Ivan je vijaču preskočio 11 puta, a Zuzi 4 preskoka manje.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Koliko puta su zajedno preskočili vijaču?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b="1" u="sng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Račun: </a:t>
            </a:r>
          </a:p>
          <a:p>
            <a:pPr marL="0" indent="0">
              <a:spcAft>
                <a:spcPts val="1200"/>
              </a:spcAft>
              <a:buNone/>
            </a:pPr>
            <a:endParaRPr lang="hr-HR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hr-HR" b="1" u="sng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Odgovor:</a:t>
            </a: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Zajedno su preskočili 18 puta.</a:t>
            </a:r>
          </a:p>
          <a:p>
            <a:pPr marL="0" indent="0">
              <a:spcAft>
                <a:spcPts val="1200"/>
              </a:spcAft>
              <a:buNone/>
            </a:pP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744646" y="2940592"/>
            <a:ext cx="213071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b="1" cap="none" spc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11 – 4 =</a:t>
            </a:r>
          </a:p>
        </p:txBody>
      </p:sp>
      <p:sp>
        <p:nvSpPr>
          <p:cNvPr id="5" name="Pravokutnik 4"/>
          <p:cNvSpPr/>
          <p:nvPr/>
        </p:nvSpPr>
        <p:spPr>
          <a:xfrm>
            <a:off x="4875357" y="2940592"/>
            <a:ext cx="4764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b="1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</a:p>
        </p:txBody>
      </p:sp>
      <p:sp>
        <p:nvSpPr>
          <p:cNvPr id="6" name="Pravokutnik 5"/>
          <p:cNvSpPr/>
          <p:nvPr/>
        </p:nvSpPr>
        <p:spPr>
          <a:xfrm>
            <a:off x="2744647" y="3642515"/>
            <a:ext cx="22291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200" b="1" cap="none" spc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11 + 7 = </a:t>
            </a:r>
          </a:p>
        </p:txBody>
      </p:sp>
      <p:sp>
        <p:nvSpPr>
          <p:cNvPr id="7" name="Pravokutnik 6"/>
          <p:cNvSpPr/>
          <p:nvPr/>
        </p:nvSpPr>
        <p:spPr>
          <a:xfrm>
            <a:off x="4945655" y="3642514"/>
            <a:ext cx="7681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b="1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99643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7EA0A6-B30E-4C9E-9866-EB571E05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18" y="528902"/>
            <a:ext cx="10515600" cy="581441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>
                <a:latin typeface="Verdana" panose="020B0604030504040204" pitchFamily="34" charset="0"/>
                <a:ea typeface="Verdana" panose="020B0604030504040204" pitchFamily="34" charset="0"/>
              </a:rPr>
              <a:t>Ravnoteža 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C2D006-EBFC-4C4A-B930-03F044CE4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641" y="1238144"/>
            <a:ext cx="7286464" cy="4561723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hr-HR" b="1" dirty="0">
                <a:solidFill>
                  <a:srgbClr val="2E82A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 su vijače preskočili jednak broj puta, bili bi u ravnoteži. Koliko je svatko trebao preskočiti da budu u ravnoteži?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b="1" dirty="0">
                <a:solidFill>
                  <a:srgbClr val="2E82A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</a:t>
            </a:r>
            <a:r>
              <a:rPr lang="hr-HR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b="1" dirty="0">
                <a:solidFill>
                  <a:srgbClr val="2E82A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1 1 1 1 1 1 1 1 1 1 1 1 1 1 1 1 1 1</a:t>
            </a:r>
            <a:endParaRPr lang="en-US" b="1" dirty="0">
              <a:solidFill>
                <a:srgbClr val="2E82A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hr-HR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2" descr="Balancing, In Love, Cartoon Character">
            <a:extLst>
              <a:ext uri="{FF2B5EF4-FFF2-40B4-BE49-F238E27FC236}">
                <a16:creationId xmlns:a16="http://schemas.microsoft.com/office/drawing/2014/main" id="{FA4CC21A-4D38-465B-8BA5-45EAE4A8D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146" y="1238144"/>
            <a:ext cx="3567760" cy="356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BE67EA3F-75A6-4FDC-8E74-3EAC0D3B0B79}"/>
              </a:ext>
            </a:extLst>
          </p:cNvPr>
          <p:cNvCxnSpPr>
            <a:cxnSpLocks/>
          </p:cNvCxnSpPr>
          <p:nvPr/>
        </p:nvCxnSpPr>
        <p:spPr>
          <a:xfrm>
            <a:off x="4615085" y="4441371"/>
            <a:ext cx="0" cy="80243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57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Široki zaslon</PresentationFormat>
  <Paragraphs>41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Tema sustava Office</vt:lpstr>
      <vt:lpstr>PowerPoint prezentacija</vt:lpstr>
      <vt:lpstr>PowerPoint prezentacija</vt:lpstr>
      <vt:lpstr>Mogu li Zuzi i Ivan podijeliti jagode da svatko dobije jednako?  Zašto?</vt:lpstr>
      <vt:lpstr>PowerPoint prezentacija</vt:lpstr>
      <vt:lpstr>PowerPoint prezentacija</vt:lpstr>
      <vt:lpstr>Ravnoteža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Ines</dc:creator>
  <cp:lastModifiedBy>Ines</cp:lastModifiedBy>
  <cp:revision>1</cp:revision>
  <dcterms:created xsi:type="dcterms:W3CDTF">2020-05-25T17:14:24Z</dcterms:created>
  <dcterms:modified xsi:type="dcterms:W3CDTF">2020-05-25T17:15:10Z</dcterms:modified>
</cp:coreProperties>
</file>