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9900"/>
    <a:srgbClr val="333333"/>
    <a:srgbClr val="808080"/>
    <a:srgbClr val="5F5F5F"/>
    <a:srgbClr val="5B5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0929"/>
  </p:normalViewPr>
  <p:slideViewPr>
    <p:cSldViewPr snapToGrid="0">
      <p:cViewPr>
        <p:scale>
          <a:sx n="81" d="100"/>
          <a:sy n="81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1C81F-7C26-423F-8829-5464E44DE284}" type="doc">
      <dgm:prSet loTypeId="urn:microsoft.com/office/officeart/2005/8/layout/hierarchy2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899EDCE8-9E64-4827-8FE0-A65CC1F3DD50}">
      <dgm:prSet phldrT="[Tekst]" custT="1"/>
      <dgm:spPr>
        <a:xfrm>
          <a:off x="351452" y="1293907"/>
          <a:ext cx="2247122" cy="112356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hr-HR" sz="3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hrvatski jezik</a:t>
          </a:r>
          <a:endParaRPr lang="hr-HR" sz="3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46F726D-CE88-4C3A-A862-31513128F98C}" type="parTrans" cxnId="{BE987567-C1E9-4FC0-BB96-27DA00F31C43}">
      <dgm:prSet/>
      <dgm:spPr/>
      <dgm:t>
        <a:bodyPr/>
        <a:lstStyle/>
        <a:p>
          <a:endParaRPr lang="hr-HR"/>
        </a:p>
      </dgm:t>
    </dgm:pt>
    <dgm:pt modelId="{FBD98B8F-DE96-48A0-95F2-3A094BDA39C0}" type="sibTrans" cxnId="{BE987567-C1E9-4FC0-BB96-27DA00F31C43}">
      <dgm:prSet/>
      <dgm:spPr/>
      <dgm:t>
        <a:bodyPr/>
        <a:lstStyle/>
        <a:p>
          <a:endParaRPr lang="hr-HR"/>
        </a:p>
      </dgm:t>
    </dgm:pt>
    <dgm:pt modelId="{65A8CE10-63D9-4A44-8930-6AAC82868606}">
      <dgm:prSet phldrT="[Tekst]" custT="1"/>
      <dgm:spPr>
        <a:xfrm>
          <a:off x="3497424" y="1293907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hr-HR" sz="2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kajkavsko </a:t>
          </a:r>
          <a:r>
            <a:rPr lang="hr-HR" sz="2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4D36FD-6142-4C9A-9D36-D46F6B28FB75}" type="parTrans" cxnId="{7DD64A96-C0A4-45AD-8548-CA87D9CD1530}">
      <dgm:prSet/>
      <dgm:spPr>
        <a:xfrm>
          <a:off x="2598575" y="1828442"/>
          <a:ext cx="89884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98849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hr-H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9D8D6131-9DDE-4C58-BA21-19EF97EE633F}" type="sibTrans" cxnId="{7DD64A96-C0A4-45AD-8548-CA87D9CD1530}">
      <dgm:prSet/>
      <dgm:spPr/>
      <dgm:t>
        <a:bodyPr/>
        <a:lstStyle/>
        <a:p>
          <a:endParaRPr lang="hr-HR"/>
        </a:p>
      </dgm:t>
    </dgm:pt>
    <dgm:pt modelId="{8CB47A39-E9EA-44F7-B081-2B1D85420402}">
      <dgm:prSet phldrT="[Tekst]" custT="1"/>
      <dgm:spPr>
        <a:xfrm>
          <a:off x="3497424" y="2586003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hr-HR" sz="2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čakavsko </a:t>
          </a:r>
          <a:r>
            <a:rPr lang="hr-HR" sz="2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B5D5C0C-AE7D-47F7-8A5D-2232A457DEEC}" type="parTrans" cxnId="{B9B245A8-6006-4A4E-B206-B04DF657B1CF}">
      <dgm:prSet/>
      <dgm:spPr>
        <a:xfrm rot="3310531">
          <a:off x="2261005" y="2474490"/>
          <a:ext cx="15739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73988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hr-H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DEB3A29-3D0A-4533-9025-98BB388ED339}" type="sibTrans" cxnId="{B9B245A8-6006-4A4E-B206-B04DF657B1CF}">
      <dgm:prSet/>
      <dgm:spPr/>
      <dgm:t>
        <a:bodyPr/>
        <a:lstStyle/>
        <a:p>
          <a:endParaRPr lang="hr-HR"/>
        </a:p>
      </dgm:t>
    </dgm:pt>
    <dgm:pt modelId="{EFA18F8D-26B1-4EB3-A1EB-6B652C42D1CB}">
      <dgm:prSet phldrT="[Tekst]" custT="1"/>
      <dgm:spPr>
        <a:xfrm>
          <a:off x="3497424" y="1812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hr-HR" sz="2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štokavsko </a:t>
          </a:r>
          <a:r>
            <a:rPr lang="hr-HR" sz="2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0F473D5-5E7F-4586-8A2F-6F7988F6A0F1}" type="parTrans" cxnId="{684CE3F1-A79F-40F7-9796-F776EFB86B42}">
      <dgm:prSet/>
      <dgm:spPr>
        <a:xfrm rot="18289469">
          <a:off x="2261005" y="1182394"/>
          <a:ext cx="15739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73988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hr-H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F977C9AA-B0BA-45CE-9CA9-09D637787332}" type="sibTrans" cxnId="{684CE3F1-A79F-40F7-9796-F776EFB86B42}">
      <dgm:prSet/>
      <dgm:spPr/>
      <dgm:t>
        <a:bodyPr/>
        <a:lstStyle/>
        <a:p>
          <a:endParaRPr lang="hr-HR"/>
        </a:p>
      </dgm:t>
    </dgm:pt>
    <dgm:pt modelId="{9D4FFCA8-2D6F-41E4-B095-B171B18ACB48}" type="pres">
      <dgm:prSet presAssocID="{C4C1C81F-7C26-423F-8829-5464E44DE2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517A2D4-3EDB-4F47-8CEB-55678D52E51C}" type="pres">
      <dgm:prSet presAssocID="{899EDCE8-9E64-4827-8FE0-A65CC1F3DD50}" presName="root1" presStyleCnt="0"/>
      <dgm:spPr/>
    </dgm:pt>
    <dgm:pt modelId="{C47A490B-0413-4CA1-98C9-AE5280422A17}" type="pres">
      <dgm:prSet presAssocID="{899EDCE8-9E64-4827-8FE0-A65CC1F3DD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B350CC0-65A7-47EF-8513-7714D13DF8DF}" type="pres">
      <dgm:prSet presAssocID="{899EDCE8-9E64-4827-8FE0-A65CC1F3DD50}" presName="level2hierChild" presStyleCnt="0"/>
      <dgm:spPr/>
    </dgm:pt>
    <dgm:pt modelId="{30F51DA3-3FA8-43DB-A6E8-DFC6C3A05CEC}" type="pres">
      <dgm:prSet presAssocID="{B0F473D5-5E7F-4586-8A2F-6F7988F6A0F1}" presName="conn2-1" presStyleLbl="parChTrans1D2" presStyleIdx="0" presStyleCnt="3"/>
      <dgm:spPr/>
      <dgm:t>
        <a:bodyPr/>
        <a:lstStyle/>
        <a:p>
          <a:endParaRPr lang="hr-HR"/>
        </a:p>
      </dgm:t>
    </dgm:pt>
    <dgm:pt modelId="{7062A44A-7AAB-4B29-A75E-918B34146CC9}" type="pres">
      <dgm:prSet presAssocID="{B0F473D5-5E7F-4586-8A2F-6F7988F6A0F1}" presName="connTx" presStyleLbl="parChTrans1D2" presStyleIdx="0" presStyleCnt="3"/>
      <dgm:spPr/>
      <dgm:t>
        <a:bodyPr/>
        <a:lstStyle/>
        <a:p>
          <a:endParaRPr lang="hr-HR"/>
        </a:p>
      </dgm:t>
    </dgm:pt>
    <dgm:pt modelId="{3A872735-3FDE-42C1-86CE-FA309B93A449}" type="pres">
      <dgm:prSet presAssocID="{EFA18F8D-26B1-4EB3-A1EB-6B652C42D1CB}" presName="root2" presStyleCnt="0"/>
      <dgm:spPr/>
    </dgm:pt>
    <dgm:pt modelId="{FFEF4606-4925-4B1D-AC08-2E9B2823DD04}" type="pres">
      <dgm:prSet presAssocID="{EFA18F8D-26B1-4EB3-A1EB-6B652C42D1C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6D5C3B-C323-4B9B-A544-A4A53F9EAFE7}" type="pres">
      <dgm:prSet presAssocID="{EFA18F8D-26B1-4EB3-A1EB-6B652C42D1CB}" presName="level3hierChild" presStyleCnt="0"/>
      <dgm:spPr/>
    </dgm:pt>
    <dgm:pt modelId="{320CCBB7-8C69-4885-AAC5-0D8F4B4A9385}" type="pres">
      <dgm:prSet presAssocID="{F74D36FD-6142-4C9A-9D36-D46F6B28FB75}" presName="conn2-1" presStyleLbl="parChTrans1D2" presStyleIdx="1" presStyleCnt="3"/>
      <dgm:spPr/>
      <dgm:t>
        <a:bodyPr/>
        <a:lstStyle/>
        <a:p>
          <a:endParaRPr lang="hr-HR"/>
        </a:p>
      </dgm:t>
    </dgm:pt>
    <dgm:pt modelId="{5755ABF4-F51F-4F34-BB9B-4F26779CF3C1}" type="pres">
      <dgm:prSet presAssocID="{F74D36FD-6142-4C9A-9D36-D46F6B28FB75}" presName="connTx" presStyleLbl="parChTrans1D2" presStyleIdx="1" presStyleCnt="3"/>
      <dgm:spPr/>
      <dgm:t>
        <a:bodyPr/>
        <a:lstStyle/>
        <a:p>
          <a:endParaRPr lang="hr-HR"/>
        </a:p>
      </dgm:t>
    </dgm:pt>
    <dgm:pt modelId="{711686F2-CCCA-4055-9956-2BEB692D2EA3}" type="pres">
      <dgm:prSet presAssocID="{65A8CE10-63D9-4A44-8930-6AAC82868606}" presName="root2" presStyleCnt="0"/>
      <dgm:spPr/>
    </dgm:pt>
    <dgm:pt modelId="{F78D9DC3-CD7C-4011-84DB-609A2B53ABC1}" type="pres">
      <dgm:prSet presAssocID="{65A8CE10-63D9-4A44-8930-6AAC8286860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84A4CB0-9DF5-494C-8A27-2AAF1ABD2371}" type="pres">
      <dgm:prSet presAssocID="{65A8CE10-63D9-4A44-8930-6AAC82868606}" presName="level3hierChild" presStyleCnt="0"/>
      <dgm:spPr/>
    </dgm:pt>
    <dgm:pt modelId="{41948DC1-ABA5-46A5-9C1F-52AAC86703FD}" type="pres">
      <dgm:prSet presAssocID="{AB5D5C0C-AE7D-47F7-8A5D-2232A457DEEC}" presName="conn2-1" presStyleLbl="parChTrans1D2" presStyleIdx="2" presStyleCnt="3"/>
      <dgm:spPr/>
      <dgm:t>
        <a:bodyPr/>
        <a:lstStyle/>
        <a:p>
          <a:endParaRPr lang="hr-HR"/>
        </a:p>
      </dgm:t>
    </dgm:pt>
    <dgm:pt modelId="{BCBAD752-929E-488C-AD1A-58D17106E609}" type="pres">
      <dgm:prSet presAssocID="{AB5D5C0C-AE7D-47F7-8A5D-2232A457DEEC}" presName="connTx" presStyleLbl="parChTrans1D2" presStyleIdx="2" presStyleCnt="3"/>
      <dgm:spPr/>
      <dgm:t>
        <a:bodyPr/>
        <a:lstStyle/>
        <a:p>
          <a:endParaRPr lang="hr-HR"/>
        </a:p>
      </dgm:t>
    </dgm:pt>
    <dgm:pt modelId="{8231F6C3-C3FC-4B8A-8E4F-8A146C5875BD}" type="pres">
      <dgm:prSet presAssocID="{8CB47A39-E9EA-44F7-B081-2B1D85420402}" presName="root2" presStyleCnt="0"/>
      <dgm:spPr/>
    </dgm:pt>
    <dgm:pt modelId="{781D5651-F059-460F-B76E-4E552B0E002B}" type="pres">
      <dgm:prSet presAssocID="{8CB47A39-E9EA-44F7-B081-2B1D8542040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375B30E-36E8-4165-82CF-5B37AD2A1C8C}" type="pres">
      <dgm:prSet presAssocID="{8CB47A39-E9EA-44F7-B081-2B1D85420402}" presName="level3hierChild" presStyleCnt="0"/>
      <dgm:spPr/>
    </dgm:pt>
  </dgm:ptLst>
  <dgm:cxnLst>
    <dgm:cxn modelId="{38B9CA74-4339-4529-8AFD-581FF96BC385}" type="presOf" srcId="{F74D36FD-6142-4C9A-9D36-D46F6B28FB75}" destId="{320CCBB7-8C69-4885-AAC5-0D8F4B4A9385}" srcOrd="0" destOrd="0" presId="urn:microsoft.com/office/officeart/2005/8/layout/hierarchy2"/>
    <dgm:cxn modelId="{AE9B6521-7AFA-4527-B9DB-76B82A54A458}" type="presOf" srcId="{65A8CE10-63D9-4A44-8930-6AAC82868606}" destId="{F78D9DC3-CD7C-4011-84DB-609A2B53ABC1}" srcOrd="0" destOrd="0" presId="urn:microsoft.com/office/officeart/2005/8/layout/hierarchy2"/>
    <dgm:cxn modelId="{4945F6D0-4B12-4927-8FED-DDFDA4746BD1}" type="presOf" srcId="{AB5D5C0C-AE7D-47F7-8A5D-2232A457DEEC}" destId="{BCBAD752-929E-488C-AD1A-58D17106E609}" srcOrd="1" destOrd="0" presId="urn:microsoft.com/office/officeart/2005/8/layout/hierarchy2"/>
    <dgm:cxn modelId="{F9FF9626-6964-4B16-B446-9E0D2806E06A}" type="presOf" srcId="{AB5D5C0C-AE7D-47F7-8A5D-2232A457DEEC}" destId="{41948DC1-ABA5-46A5-9C1F-52AAC86703FD}" srcOrd="0" destOrd="0" presId="urn:microsoft.com/office/officeart/2005/8/layout/hierarchy2"/>
    <dgm:cxn modelId="{00AE4799-36C1-4508-8E18-2750CD98DB58}" type="presOf" srcId="{8CB47A39-E9EA-44F7-B081-2B1D85420402}" destId="{781D5651-F059-460F-B76E-4E552B0E002B}" srcOrd="0" destOrd="0" presId="urn:microsoft.com/office/officeart/2005/8/layout/hierarchy2"/>
    <dgm:cxn modelId="{85E1DE1A-8B99-4F0A-96AD-0657EC15A674}" type="presOf" srcId="{899EDCE8-9E64-4827-8FE0-A65CC1F3DD50}" destId="{C47A490B-0413-4CA1-98C9-AE5280422A17}" srcOrd="0" destOrd="0" presId="urn:microsoft.com/office/officeart/2005/8/layout/hierarchy2"/>
    <dgm:cxn modelId="{1435C1E6-5DB6-4480-A01A-8DC44573647E}" type="presOf" srcId="{F74D36FD-6142-4C9A-9D36-D46F6B28FB75}" destId="{5755ABF4-F51F-4F34-BB9B-4F26779CF3C1}" srcOrd="1" destOrd="0" presId="urn:microsoft.com/office/officeart/2005/8/layout/hierarchy2"/>
    <dgm:cxn modelId="{6FCDDDEE-1E69-44BF-9711-BA9E129E3125}" type="presOf" srcId="{EFA18F8D-26B1-4EB3-A1EB-6B652C42D1CB}" destId="{FFEF4606-4925-4B1D-AC08-2E9B2823DD04}" srcOrd="0" destOrd="0" presId="urn:microsoft.com/office/officeart/2005/8/layout/hierarchy2"/>
    <dgm:cxn modelId="{7DD64A96-C0A4-45AD-8548-CA87D9CD1530}" srcId="{899EDCE8-9E64-4827-8FE0-A65CC1F3DD50}" destId="{65A8CE10-63D9-4A44-8930-6AAC82868606}" srcOrd="1" destOrd="0" parTransId="{F74D36FD-6142-4C9A-9D36-D46F6B28FB75}" sibTransId="{9D8D6131-9DDE-4C58-BA21-19EF97EE633F}"/>
    <dgm:cxn modelId="{B2490CF0-43EA-4CCD-A3B4-E53D1CEEA4FA}" type="presOf" srcId="{B0F473D5-5E7F-4586-8A2F-6F7988F6A0F1}" destId="{30F51DA3-3FA8-43DB-A6E8-DFC6C3A05CEC}" srcOrd="0" destOrd="0" presId="urn:microsoft.com/office/officeart/2005/8/layout/hierarchy2"/>
    <dgm:cxn modelId="{BE987567-C1E9-4FC0-BB96-27DA00F31C43}" srcId="{C4C1C81F-7C26-423F-8829-5464E44DE284}" destId="{899EDCE8-9E64-4827-8FE0-A65CC1F3DD50}" srcOrd="0" destOrd="0" parTransId="{346F726D-CE88-4C3A-A862-31513128F98C}" sibTransId="{FBD98B8F-DE96-48A0-95F2-3A094BDA39C0}"/>
    <dgm:cxn modelId="{CD7C0F84-3692-4356-9A24-3D0972D45624}" type="presOf" srcId="{B0F473D5-5E7F-4586-8A2F-6F7988F6A0F1}" destId="{7062A44A-7AAB-4B29-A75E-918B34146CC9}" srcOrd="1" destOrd="0" presId="urn:microsoft.com/office/officeart/2005/8/layout/hierarchy2"/>
    <dgm:cxn modelId="{684CE3F1-A79F-40F7-9796-F776EFB86B42}" srcId="{899EDCE8-9E64-4827-8FE0-A65CC1F3DD50}" destId="{EFA18F8D-26B1-4EB3-A1EB-6B652C42D1CB}" srcOrd="0" destOrd="0" parTransId="{B0F473D5-5E7F-4586-8A2F-6F7988F6A0F1}" sibTransId="{F977C9AA-B0BA-45CE-9CA9-09D637787332}"/>
    <dgm:cxn modelId="{B9B245A8-6006-4A4E-B206-B04DF657B1CF}" srcId="{899EDCE8-9E64-4827-8FE0-A65CC1F3DD50}" destId="{8CB47A39-E9EA-44F7-B081-2B1D85420402}" srcOrd="2" destOrd="0" parTransId="{AB5D5C0C-AE7D-47F7-8A5D-2232A457DEEC}" sibTransId="{1DEB3A29-3D0A-4533-9025-98BB388ED339}"/>
    <dgm:cxn modelId="{67261ACF-0094-4A46-96DA-E95595EB8DFB}" type="presOf" srcId="{C4C1C81F-7C26-423F-8829-5464E44DE284}" destId="{9D4FFCA8-2D6F-41E4-B095-B171B18ACB48}" srcOrd="0" destOrd="0" presId="urn:microsoft.com/office/officeart/2005/8/layout/hierarchy2"/>
    <dgm:cxn modelId="{6A1DFA5B-0611-4C9B-AADD-F32F54E09F3C}" type="presParOf" srcId="{9D4FFCA8-2D6F-41E4-B095-B171B18ACB48}" destId="{7517A2D4-3EDB-4F47-8CEB-55678D52E51C}" srcOrd="0" destOrd="0" presId="urn:microsoft.com/office/officeart/2005/8/layout/hierarchy2"/>
    <dgm:cxn modelId="{4AEEFAEE-0FFA-4B81-B7FE-7B2173824149}" type="presParOf" srcId="{7517A2D4-3EDB-4F47-8CEB-55678D52E51C}" destId="{C47A490B-0413-4CA1-98C9-AE5280422A17}" srcOrd="0" destOrd="0" presId="urn:microsoft.com/office/officeart/2005/8/layout/hierarchy2"/>
    <dgm:cxn modelId="{EDFFF3FA-4018-47F6-8B7D-CF92AB69CE76}" type="presParOf" srcId="{7517A2D4-3EDB-4F47-8CEB-55678D52E51C}" destId="{DB350CC0-65A7-47EF-8513-7714D13DF8DF}" srcOrd="1" destOrd="0" presId="urn:microsoft.com/office/officeart/2005/8/layout/hierarchy2"/>
    <dgm:cxn modelId="{DC8BF475-744E-49E1-B8ED-82A37F3A2FE9}" type="presParOf" srcId="{DB350CC0-65A7-47EF-8513-7714D13DF8DF}" destId="{30F51DA3-3FA8-43DB-A6E8-DFC6C3A05CEC}" srcOrd="0" destOrd="0" presId="urn:microsoft.com/office/officeart/2005/8/layout/hierarchy2"/>
    <dgm:cxn modelId="{1EDF09E6-6CE8-45DF-9317-3E7E1F372812}" type="presParOf" srcId="{30F51DA3-3FA8-43DB-A6E8-DFC6C3A05CEC}" destId="{7062A44A-7AAB-4B29-A75E-918B34146CC9}" srcOrd="0" destOrd="0" presId="urn:microsoft.com/office/officeart/2005/8/layout/hierarchy2"/>
    <dgm:cxn modelId="{0F30A1E0-C955-440E-AC06-81D999B8411A}" type="presParOf" srcId="{DB350CC0-65A7-47EF-8513-7714D13DF8DF}" destId="{3A872735-3FDE-42C1-86CE-FA309B93A449}" srcOrd="1" destOrd="0" presId="urn:microsoft.com/office/officeart/2005/8/layout/hierarchy2"/>
    <dgm:cxn modelId="{E44377E9-5B7F-4541-9141-30248B413556}" type="presParOf" srcId="{3A872735-3FDE-42C1-86CE-FA309B93A449}" destId="{FFEF4606-4925-4B1D-AC08-2E9B2823DD04}" srcOrd="0" destOrd="0" presId="urn:microsoft.com/office/officeart/2005/8/layout/hierarchy2"/>
    <dgm:cxn modelId="{57E9EE79-C04C-4CF8-8733-8AA9916D5783}" type="presParOf" srcId="{3A872735-3FDE-42C1-86CE-FA309B93A449}" destId="{256D5C3B-C323-4B9B-A544-A4A53F9EAFE7}" srcOrd="1" destOrd="0" presId="urn:microsoft.com/office/officeart/2005/8/layout/hierarchy2"/>
    <dgm:cxn modelId="{399DE99D-6828-4AEF-B610-3627BEC97A96}" type="presParOf" srcId="{DB350CC0-65A7-47EF-8513-7714D13DF8DF}" destId="{320CCBB7-8C69-4885-AAC5-0D8F4B4A9385}" srcOrd="2" destOrd="0" presId="urn:microsoft.com/office/officeart/2005/8/layout/hierarchy2"/>
    <dgm:cxn modelId="{C4850CDC-8B10-48FB-A115-E5CB5ECFBC47}" type="presParOf" srcId="{320CCBB7-8C69-4885-AAC5-0D8F4B4A9385}" destId="{5755ABF4-F51F-4F34-BB9B-4F26779CF3C1}" srcOrd="0" destOrd="0" presId="urn:microsoft.com/office/officeart/2005/8/layout/hierarchy2"/>
    <dgm:cxn modelId="{AE2669F7-02DA-464B-9276-0E279FCE7966}" type="presParOf" srcId="{DB350CC0-65A7-47EF-8513-7714D13DF8DF}" destId="{711686F2-CCCA-4055-9956-2BEB692D2EA3}" srcOrd="3" destOrd="0" presId="urn:microsoft.com/office/officeart/2005/8/layout/hierarchy2"/>
    <dgm:cxn modelId="{FF95FF90-5877-4D1F-8E50-6B1265B02061}" type="presParOf" srcId="{711686F2-CCCA-4055-9956-2BEB692D2EA3}" destId="{F78D9DC3-CD7C-4011-84DB-609A2B53ABC1}" srcOrd="0" destOrd="0" presId="urn:microsoft.com/office/officeart/2005/8/layout/hierarchy2"/>
    <dgm:cxn modelId="{B2849C6A-31AF-4C0C-B4DE-C257F9899B6B}" type="presParOf" srcId="{711686F2-CCCA-4055-9956-2BEB692D2EA3}" destId="{884A4CB0-9DF5-494C-8A27-2AAF1ABD2371}" srcOrd="1" destOrd="0" presId="urn:microsoft.com/office/officeart/2005/8/layout/hierarchy2"/>
    <dgm:cxn modelId="{8ED9CF5C-93D3-4A83-B11C-1D74D8C5516D}" type="presParOf" srcId="{DB350CC0-65A7-47EF-8513-7714D13DF8DF}" destId="{41948DC1-ABA5-46A5-9C1F-52AAC86703FD}" srcOrd="4" destOrd="0" presId="urn:microsoft.com/office/officeart/2005/8/layout/hierarchy2"/>
    <dgm:cxn modelId="{C78C1143-E1F4-4AB5-8794-0D80145053EA}" type="presParOf" srcId="{41948DC1-ABA5-46A5-9C1F-52AAC86703FD}" destId="{BCBAD752-929E-488C-AD1A-58D17106E609}" srcOrd="0" destOrd="0" presId="urn:microsoft.com/office/officeart/2005/8/layout/hierarchy2"/>
    <dgm:cxn modelId="{64918336-ED00-4127-89B1-95970A9E9181}" type="presParOf" srcId="{DB350CC0-65A7-47EF-8513-7714D13DF8DF}" destId="{8231F6C3-C3FC-4B8A-8E4F-8A146C5875BD}" srcOrd="5" destOrd="0" presId="urn:microsoft.com/office/officeart/2005/8/layout/hierarchy2"/>
    <dgm:cxn modelId="{483D4C6F-DB29-43AE-A3F8-7A69F20AAEE9}" type="presParOf" srcId="{8231F6C3-C3FC-4B8A-8E4F-8A146C5875BD}" destId="{781D5651-F059-460F-B76E-4E552B0E002B}" srcOrd="0" destOrd="0" presId="urn:microsoft.com/office/officeart/2005/8/layout/hierarchy2"/>
    <dgm:cxn modelId="{EB8123F2-7411-4A7E-9A2F-BB9AB545FE1E}" type="presParOf" srcId="{8231F6C3-C3FC-4B8A-8E4F-8A146C5875BD}" destId="{1375B30E-36E8-4165-82CF-5B37AD2A1C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A490B-0413-4CA1-98C9-AE5280422A17}">
      <dsp:nvSpPr>
        <dsp:cNvPr id="0" name=""/>
        <dsp:cNvSpPr/>
      </dsp:nvSpPr>
      <dsp:spPr>
        <a:xfrm>
          <a:off x="351452" y="1293907"/>
          <a:ext cx="2247122" cy="112356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hrvatski jezik</a:t>
          </a:r>
          <a:endParaRPr lang="hr-HR" sz="3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4360" y="1326815"/>
        <a:ext cx="2181306" cy="1057745"/>
      </dsp:txXfrm>
    </dsp:sp>
    <dsp:sp modelId="{30F51DA3-3FA8-43DB-A6E8-DFC6C3A05CEC}">
      <dsp:nvSpPr>
        <dsp:cNvPr id="0" name=""/>
        <dsp:cNvSpPr/>
      </dsp:nvSpPr>
      <dsp:spPr>
        <a:xfrm rot="18289469">
          <a:off x="2261005" y="1182394"/>
          <a:ext cx="15739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73988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993226" y="1219471"/>
        <a:ext cx="0" cy="0"/>
      </dsp:txXfrm>
    </dsp:sp>
    <dsp:sp modelId="{FFEF4606-4925-4B1D-AC08-2E9B2823DD04}">
      <dsp:nvSpPr>
        <dsp:cNvPr id="0" name=""/>
        <dsp:cNvSpPr/>
      </dsp:nvSpPr>
      <dsp:spPr>
        <a:xfrm>
          <a:off x="3497424" y="1812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štokavsko </a:t>
          </a:r>
          <a:r>
            <a:rPr lang="hr-HR" sz="2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30332" y="34720"/>
        <a:ext cx="2181306" cy="1057745"/>
      </dsp:txXfrm>
    </dsp:sp>
    <dsp:sp modelId="{320CCBB7-8C69-4885-AAC5-0D8F4B4A9385}">
      <dsp:nvSpPr>
        <dsp:cNvPr id="0" name=""/>
        <dsp:cNvSpPr/>
      </dsp:nvSpPr>
      <dsp:spPr>
        <a:xfrm>
          <a:off x="2598575" y="1828442"/>
          <a:ext cx="89884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98849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025528" y="1833217"/>
        <a:ext cx="0" cy="0"/>
      </dsp:txXfrm>
    </dsp:sp>
    <dsp:sp modelId="{F78D9DC3-CD7C-4011-84DB-609A2B53ABC1}">
      <dsp:nvSpPr>
        <dsp:cNvPr id="0" name=""/>
        <dsp:cNvSpPr/>
      </dsp:nvSpPr>
      <dsp:spPr>
        <a:xfrm>
          <a:off x="3497424" y="1293907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kajkavsko </a:t>
          </a:r>
          <a:r>
            <a:rPr lang="hr-HR" sz="2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30332" y="1326815"/>
        <a:ext cx="2181306" cy="1057745"/>
      </dsp:txXfrm>
    </dsp:sp>
    <dsp:sp modelId="{41948DC1-ABA5-46A5-9C1F-52AAC86703FD}">
      <dsp:nvSpPr>
        <dsp:cNvPr id="0" name=""/>
        <dsp:cNvSpPr/>
      </dsp:nvSpPr>
      <dsp:spPr>
        <a:xfrm rot="3310531">
          <a:off x="2261005" y="2474490"/>
          <a:ext cx="15739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73988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057831" y="2446962"/>
        <a:ext cx="0" cy="0"/>
      </dsp:txXfrm>
    </dsp:sp>
    <dsp:sp modelId="{781D5651-F059-460F-B76E-4E552B0E002B}">
      <dsp:nvSpPr>
        <dsp:cNvPr id="0" name=""/>
        <dsp:cNvSpPr/>
      </dsp:nvSpPr>
      <dsp:spPr>
        <a:xfrm>
          <a:off x="3497424" y="2586003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čakavsko </a:t>
          </a:r>
          <a:r>
            <a:rPr lang="hr-HR" sz="2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30332" y="2618911"/>
        <a:ext cx="2181306" cy="1057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D226-A4EE-4BBA-9E3C-7D9022C57DF7}" type="datetimeFigureOut">
              <a:rPr lang="hr-HR" smtClean="0"/>
              <a:pPr/>
              <a:t>31.5.2020.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4670E-C77C-43C3-9719-8FDE3AF7D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5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63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2\Rice\rice-title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163"/>
            <a:ext cx="69342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62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66992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4327AB-6BAF-4C96-8DAF-2B5DBEEC87F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8F9F9-D9D3-4009-BD78-E49EB19707F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1199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943100" cy="5562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04900" y="533400"/>
            <a:ext cx="5676900" cy="55626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9F55-C7BF-40BB-8448-09FD37BEFB5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6547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9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31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75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555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0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00AC2-FB4E-4460-828F-DDEB966ABF0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488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2E8BB-4790-481A-8E8D-C27A1F5A652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818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049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673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1035E-9552-4A0B-8B54-D11459E6830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5472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009FD-429F-4B1B-A84E-B35CF78C922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8386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9136-B0C1-470A-BBFD-3EC90FC9D16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4144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4EF5D-CFD5-4902-AF27-85F5335B9B8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2100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F667-E5F3-4C93-AA8B-C2674749840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6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E273-EE51-4BAE-8175-6D93025DFC4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064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4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5137"/>
                </a:solidFill>
              </a:defRPr>
            </a:lvl1pPr>
          </a:lstStyle>
          <a:p>
            <a:fld id="{B9A1EA02-6086-4AD3-9F22-1DC3DEF6A64A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9144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0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5B51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B513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5B51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5B513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5B513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5B513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5B51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F:\DOKUMENTI\SVE%20ZA%20&#352;KOLU\LISTI&#262;I\4.%20R\PD\LISTI&#262;I\MOJA%20DOMOVINA%20RH\POVIJEST\PRO&#352;LOST%20HRVATA%20-%20moja%20PPT\Zlatni%20Dukati%20-%20Jo&#353;%20Hrvatska%20ni%20propala.mp3" TargetMode="External"/><Relationship Id="rId1" Type="http://schemas.microsoft.com/office/2007/relationships/media" Target="file:///F:\DOKUMENTI\SVE%20ZA%20&#352;KOLU\LISTI&#262;I\4.%20R\PD\LISTI&#262;I\MOJA%20DOMOVINA%20RH\POVIJEST\PRO&#352;LOST%20HRVATA%20-%20moja%20PPT\Zlatni%20Dukati%20-%20Jo&#353;%20Hrvatska%20ni%20propala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905" y="291480"/>
            <a:ext cx="6890523" cy="3202834"/>
          </a:xfrm>
        </p:spPr>
        <p:txBody>
          <a:bodyPr anchor="ctr">
            <a:normAutofit/>
          </a:bodyPr>
          <a:lstStyle/>
          <a:p>
            <a:r>
              <a:rPr lang="pl-PL" b="1" dirty="0" smtClean="0">
                <a:solidFill>
                  <a:srgbClr val="17406D"/>
                </a:solidFill>
              </a:rPr>
              <a:t>BORBA ZA HRVATSKI JEZIK</a:t>
            </a:r>
            <a:endParaRPr lang="pl-PL" b="1" dirty="0">
              <a:solidFill>
                <a:srgbClr val="17406D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242641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625554" y="3645024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</a:pPr>
            <a:r>
              <a:rPr lang="hr-HR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23.10.1847</a:t>
            </a:r>
            <a:r>
              <a:rPr lang="hr-HR" sz="24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g. Sabor donosi odluku da se kao službeni jezik u škole i sve javne ustanove uvede </a:t>
            </a:r>
            <a:r>
              <a:rPr lang="hr-HR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hrvatski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</a:pPr>
            <a:endParaRPr lang="hr-HR" sz="2400" b="1" dirty="0" smtClean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000" y="360000"/>
            <a:ext cx="2119153" cy="2400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avokutnik 1"/>
          <p:cNvSpPr/>
          <p:nvPr/>
        </p:nvSpPr>
        <p:spPr>
          <a:xfrm>
            <a:off x="2411760" y="692696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Ivan Kukuljević </a:t>
            </a:r>
            <a:r>
              <a:rPr lang="hr-HR" b="1" dirty="0" err="1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Sakcinski</a:t>
            </a: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održao je </a:t>
            </a:r>
            <a:r>
              <a:rPr lang="hr-HR" u="sng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prvi govor u hrvatskom Saboru na hrvatskom jeziku</a:t>
            </a:r>
          </a:p>
        </p:txBody>
      </p:sp>
    </p:spTree>
    <p:extLst>
      <p:ext uri="{BB962C8B-B14F-4D97-AF65-F5344CB8AC3E}">
        <p14:creationId xmlns:p14="http://schemas.microsoft.com/office/powerpoint/2010/main" val="9736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27999" y="360000"/>
            <a:ext cx="7913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hr-HR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1848</a:t>
            </a:r>
            <a:r>
              <a:rPr lang="hr-HR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g. ban Josip Jelačić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 </a:t>
            </a:r>
            <a:r>
              <a:rPr lang="hr-HR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ujedinio </a:t>
            </a: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cijeli teritorij Hrvatske i ukinuo kmetstvo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01" y="1979051"/>
            <a:ext cx="3528392" cy="487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8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VLATKA LAP\Desktop\LAURA\Petar Preradovi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1656184" cy="2535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VLATKA LAP\Desktop\LAURA\X00074--mx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322957"/>
            <a:ext cx="1828800" cy="2843213"/>
          </a:xfrm>
          <a:prstGeom prst="rect">
            <a:avLst/>
          </a:prstGeom>
          <a:noFill/>
        </p:spPr>
      </p:pic>
      <p:sp>
        <p:nvSpPr>
          <p:cNvPr id="9" name="Strelica udesno 8"/>
          <p:cNvSpPr/>
          <p:nvPr/>
        </p:nvSpPr>
        <p:spPr>
          <a:xfrm>
            <a:off x="3563824" y="1636552"/>
            <a:ext cx="576064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1313440" y="3149089"/>
            <a:ext cx="1404552" cy="27699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Petar Preradović</a:t>
            </a:r>
          </a:p>
        </p:txBody>
      </p:sp>
      <p:pic>
        <p:nvPicPr>
          <p:cNvPr id="17413" name="Picture 5" descr="C:\Users\VLATKA LAP\Desktop\LAURA\Stanko_Vr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942" y="3701586"/>
            <a:ext cx="1511548" cy="2191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C:\Users\VLATKA LAP\Desktop\LAURA\STG47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2239" y="3280750"/>
            <a:ext cx="1728481" cy="3032803"/>
          </a:xfrm>
          <a:prstGeom prst="rect">
            <a:avLst/>
          </a:prstGeom>
          <a:noFill/>
        </p:spPr>
      </p:pic>
      <p:sp>
        <p:nvSpPr>
          <p:cNvPr id="15" name="TekstniOkvir 14"/>
          <p:cNvSpPr txBox="1"/>
          <p:nvPr/>
        </p:nvSpPr>
        <p:spPr>
          <a:xfrm>
            <a:off x="1487590" y="6112796"/>
            <a:ext cx="1056251" cy="27699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Stanko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Vraz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elica udesno 15"/>
          <p:cNvSpPr/>
          <p:nvPr/>
        </p:nvSpPr>
        <p:spPr>
          <a:xfrm>
            <a:off x="3563888" y="4689140"/>
            <a:ext cx="576000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1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VLATKA LAP\Desktop\LAURA\Ivan Mažurani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7230"/>
            <a:ext cx="2036526" cy="2779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VLATKA LAP\Desktop\LAURA\smrt_smail_sge.jpg"/>
          <p:cNvPicPr>
            <a:picLocks noChangeAspect="1" noChangeArrowheads="1"/>
          </p:cNvPicPr>
          <p:nvPr/>
        </p:nvPicPr>
        <p:blipFill>
          <a:blip r:embed="rId3" cstate="print"/>
          <a:srcRect l="23540" r="23540"/>
          <a:stretch>
            <a:fillRect/>
          </a:stretch>
        </p:blipFill>
        <p:spPr bwMode="auto">
          <a:xfrm>
            <a:off x="5364088" y="323159"/>
            <a:ext cx="2016224" cy="3048000"/>
          </a:xfrm>
          <a:prstGeom prst="rect">
            <a:avLst/>
          </a:prstGeom>
          <a:noFill/>
        </p:spPr>
      </p:pic>
      <p:sp>
        <p:nvSpPr>
          <p:cNvPr id="5" name="Strelica udesno 4"/>
          <p:cNvSpPr/>
          <p:nvPr/>
        </p:nvSpPr>
        <p:spPr>
          <a:xfrm>
            <a:off x="3850327" y="1739147"/>
            <a:ext cx="576064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1556350" y="3350063"/>
            <a:ext cx="1299074" cy="33515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Ivan Mažuranić</a:t>
            </a:r>
          </a:p>
        </p:txBody>
      </p:sp>
      <p:pic>
        <p:nvPicPr>
          <p:cNvPr id="23557" name="Picture 5" descr="C:\Users\VLATKA LAP\Desktop\LAURA\Ivan Kukuljević Sakcin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61048"/>
            <a:ext cx="1800200" cy="2287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VLATKA LAP\Desktop\LAURA\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227" y="3434441"/>
            <a:ext cx="1953946" cy="3140968"/>
          </a:xfrm>
          <a:prstGeom prst="rect">
            <a:avLst/>
          </a:prstGeom>
          <a:noFill/>
        </p:spPr>
      </p:pic>
      <p:sp>
        <p:nvSpPr>
          <p:cNvPr id="9" name="Strelica udesno 8"/>
          <p:cNvSpPr/>
          <p:nvPr/>
        </p:nvSpPr>
        <p:spPr>
          <a:xfrm>
            <a:off x="3850327" y="4896913"/>
            <a:ext cx="576064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827584" y="6157053"/>
            <a:ext cx="2518638" cy="33515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pPr marL="898525" lvl="0" indent="-441325" algn="just">
              <a:lnSpc>
                <a:spcPct val="150000"/>
              </a:lnSpc>
            </a:pPr>
            <a:r>
              <a:rPr lang="vi-V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Ivan Kukuljević Sakcinski</a:t>
            </a:r>
          </a:p>
        </p:txBody>
      </p:sp>
    </p:spTree>
    <p:extLst>
      <p:ext uri="{BB962C8B-B14F-4D97-AF65-F5344CB8AC3E}">
        <p14:creationId xmlns:p14="http://schemas.microsoft.com/office/powerpoint/2010/main" val="25334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LATKA LAP\Desktop\LAURA\Vatroslav_Lisin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1656184" cy="2186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trelica udesno 4"/>
          <p:cNvSpPr/>
          <p:nvPr/>
        </p:nvSpPr>
        <p:spPr>
          <a:xfrm>
            <a:off x="3743908" y="1893976"/>
            <a:ext cx="576064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1375635" y="3095256"/>
            <a:ext cx="1484252" cy="3693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 anchor="ctr" anchorCtr="0">
            <a:spAutoFit/>
          </a:bodyPr>
          <a:lstStyle/>
          <a:p>
            <a:pPr lvl="0" defTabSz="268288">
              <a:lnSpc>
                <a:spcPct val="150000"/>
              </a:lnSpc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Vatroslav Lisinski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 descr="C:\Users\VLATKA LAP\Desktop\LAURA\d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1428229" cy="237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1479606" y="6276491"/>
            <a:ext cx="1276311" cy="3693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 anchor="ctr" anchorCtr="0">
            <a:spAutoFit/>
          </a:bodyPr>
          <a:lstStyle/>
          <a:p>
            <a:pPr lvl="0" defTabSz="268288">
              <a:lnSpc>
                <a:spcPct val="150000"/>
              </a:lnSpc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Dora Pejačević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Picture 5" descr="C:\Users\VLATKA LAP\Desktop\LAURA\0531%20Lisinski-lin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2736304" cy="1927851"/>
          </a:xfrm>
          <a:prstGeom prst="rect">
            <a:avLst/>
          </a:prstGeom>
          <a:noFill/>
        </p:spPr>
      </p:pic>
      <p:sp>
        <p:nvSpPr>
          <p:cNvPr id="11" name="Pravokutnik 10"/>
          <p:cNvSpPr/>
          <p:nvPr/>
        </p:nvSpPr>
        <p:spPr>
          <a:xfrm>
            <a:off x="3419872" y="4077072"/>
            <a:ext cx="15841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58 opusa s područja orkestralne, vokalno-instrumentalne, komorne i glasovirske glazbe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4823700" y="447055"/>
            <a:ext cx="3385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/>
              <a:t>prva hrvatska opera</a:t>
            </a:r>
            <a:endParaRPr lang="hr-HR" b="1" dirty="0"/>
          </a:p>
        </p:txBody>
      </p:sp>
      <p:pic>
        <p:nvPicPr>
          <p:cNvPr id="25606" name="Picture 6" descr="C:\Users\VLATKA LAP\Desktop\LAURA\52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092" y="3542675"/>
            <a:ext cx="2232248" cy="3128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6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5616" y="404664"/>
            <a:ext cx="6589199" cy="7200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PONOVIMO!!!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15616" y="1124744"/>
            <a:ext cx="7632848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jezik je bio službeni u Hrvatskoj kada je bila u zajednici s Austro-Ugarskom Monarhijom?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je jezik bio službeni na obali Jadranskog mora?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Kojim se jezikom propovijedalo u crkvi?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su Hrvati govorili i pisali?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Ljudevit Gaj sastavio hrvatski pravopis na štokavskom narječju?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se razvija pokret – Hrvatski narodni preporod ili …?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Tko je 1847. godine proglasio hrvatski jezik službenim jezikom u Hrvatskoj?</a:t>
            </a:r>
          </a:p>
        </p:txBody>
      </p:sp>
    </p:spTree>
    <p:extLst>
      <p:ext uri="{BB962C8B-B14F-4D97-AF65-F5344CB8AC3E}">
        <p14:creationId xmlns:p14="http://schemas.microsoft.com/office/powerpoint/2010/main" val="8536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7999" y="360000"/>
            <a:ext cx="82180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1867. g. 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Habsburška Monarhija i Ugarska se ujedinjuju u jednu državu </a:t>
            </a:r>
            <a:r>
              <a:rPr lang="hr-HR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Austro-Ugarsku Monarhiju </a:t>
            </a:r>
            <a:endParaRPr lang="hr-HR" b="1" dirty="0">
              <a:solidFill>
                <a:srgbClr val="FFFF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63" y="2095500"/>
            <a:ext cx="6057900" cy="47625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0" y="195943"/>
            <a:ext cx="828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19.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28000" y="360000"/>
            <a:ext cx="8000314" cy="510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dio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Hrvatske je pod upravom Austrije, pa je u škole i javne ustanove uveden </a:t>
            </a:r>
            <a:r>
              <a:rPr lang="hr-HR" sz="22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njemački </a:t>
            </a: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jezik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hr-HR" sz="2200" b="1" dirty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dio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Hrvatske je pod upravom Ugarske (Mađarske), pa je u škole i javne ustanove uveden </a:t>
            </a:r>
            <a:r>
              <a:rPr lang="hr-HR" sz="22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mađarski </a:t>
            </a: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jezik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hr-HR" sz="2200" b="1" dirty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dio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Hrvatske je pod upravom Mlečana (Italija), pa je u škole i javne ustanove uveden </a:t>
            </a:r>
            <a:r>
              <a:rPr lang="hr-HR" sz="22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talijanski </a:t>
            </a: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jezik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hr-HR" sz="2200" b="1" dirty="0" smtClean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 </a:t>
            </a:r>
            <a:r>
              <a:rPr lang="pl-PL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crkvi je u upotrebi </a:t>
            </a:r>
            <a:r>
              <a:rPr lang="pl-PL" sz="22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latinski jezik</a:t>
            </a:r>
            <a:endParaRPr lang="hr-HR" sz="2200" b="1" dirty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8000" y="360000"/>
            <a:ext cx="7344816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GDJE SE GOVORI HRVATSKIM JEZIKOM?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8000" y="1125557"/>
            <a:ext cx="49922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narodu, ali različitim narječjima.</a:t>
            </a: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1024239557"/>
              </p:ext>
            </p:extLst>
          </p:nvPr>
        </p:nvGraphicFramePr>
        <p:xfrm>
          <a:off x="1796142" y="2107138"/>
          <a:ext cx="6096000" cy="371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5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27999" y="360000"/>
            <a:ext cx="8054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tome 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se odlučno suprotstavljaju istaknuti ljudi – 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ILIRCI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– pa nastaje 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Ilirski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pokret (Hrvatski narodni preporod)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hr-HR" b="1" dirty="0" smtClean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 čelu su bili </a:t>
            </a:r>
            <a:r>
              <a:rPr lang="hr-HR" b="1" i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Ljudevit Gaj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i grof </a:t>
            </a:r>
            <a:r>
              <a:rPr lang="hr-HR" b="1" i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Janko Drašković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, a pripadnici Stanko </a:t>
            </a:r>
            <a:r>
              <a:rPr lang="hr-HR" dirty="0" err="1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Vraz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, ban Ivan Mažuranić, Petar Preradović, Vatroslav Lisinski </a:t>
            </a:r>
            <a:endParaRPr lang="hr-HR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828000" y="900000"/>
            <a:ext cx="7924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Još Hrvatska ni propala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napisao Ljudevit Gaj, uglazbio Ferdo Livadić 1833. godine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izvorno je napisana pod naslovom </a:t>
            </a:r>
            <a:r>
              <a:rPr lang="hr-H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Horvatov sloga i </a:t>
            </a:r>
            <a:r>
              <a:rPr lang="hr-H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zjedinjenje</a:t>
            </a:r>
            <a:endParaRPr lang="hr-H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nastala je potkraj 1832. godine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rvi put je tiskana iste godine u 5. broju časopisa </a:t>
            </a:r>
            <a:r>
              <a:rPr lang="vi-V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Danica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28000" y="360000"/>
            <a:ext cx="3887411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DOMOLJUBNA BUDNICA</a:t>
            </a:r>
          </a:p>
        </p:txBody>
      </p:sp>
      <p:pic>
        <p:nvPicPr>
          <p:cNvPr id="1026" name="Picture 2" descr="C:\Users\VLATKA LAP\Pictures\STG043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138" y="3958208"/>
            <a:ext cx="1584176" cy="2467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VLATKA LAP\Desktop\LAURA\Ljudevit G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890" y="3958208"/>
            <a:ext cx="1655424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1343992" y="5830416"/>
            <a:ext cx="1669047" cy="37555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 anchor="t" anchorCtr="0">
            <a:spAutoFit/>
          </a:bodyPr>
          <a:lstStyle/>
          <a:p>
            <a:pPr marL="898525" lvl="1" indent="-441325" algn="just">
              <a:lnSpc>
                <a:spcPct val="150000"/>
              </a:lnSpc>
            </a:pP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Ljudevit Gaj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39392" y="5830416"/>
            <a:ext cx="1808508" cy="37555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 anchor="t" anchorCtr="0">
            <a:spAutoFit/>
          </a:bodyPr>
          <a:lstStyle/>
          <a:p>
            <a:pPr marL="898525" lvl="1" indent="-441325" algn="just">
              <a:lnSpc>
                <a:spcPct val="150000"/>
              </a:lnSpc>
            </a:pP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Ferdo Livadić</a:t>
            </a:r>
          </a:p>
        </p:txBody>
      </p:sp>
    </p:spTree>
    <p:extLst>
      <p:ext uri="{BB962C8B-B14F-4D97-AF65-F5344CB8AC3E}">
        <p14:creationId xmlns:p14="http://schemas.microsoft.com/office/powerpoint/2010/main" val="5595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332519" y="71527"/>
            <a:ext cx="7812360" cy="678647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Još Hrvatska ni propala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dok mi živimo, 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visoko se bude stala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kad ju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zbudimo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Ak je dugo tvrdo spala,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jača hoće bit;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ak je sada u snu mala,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hoće s'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prostranit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Većput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senja čudne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senje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slatke radosti,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kada joj se kažu tenje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jake mladosti!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Drugda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pako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magle crne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nju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obstiraju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kada sestre njoj nevjerne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nju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zapiraju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Jednoč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vidi županije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sve ponovljene,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stare slavne sve banije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nova stvorene!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Vidi, čuje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Gorotance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Kranjce dolazit,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s Hrvati neprestance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tako govorit: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Hoj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Hrvati, braćo mila,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čujte našu riječ,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neće nas razdružit sila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baš nikakva već;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Nas je negda jedna mati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draga rodila,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 jednim nas je, Bog joj plati,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mlijekom gojila.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Kako ćemo majki bolje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sad zahvaliti,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budmo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jedne volje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zjedinit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Jal 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nazlob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njene sine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 razdružili,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stare slavne Domovine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diku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zrušili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 li skoro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skradnje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vrijeme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ju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zvisimo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 stranjsko teško breme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iz nas bacimo;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Stari smo i mi Hrvati,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nismo zabili,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smo vaši pravi brati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zlo probavili!"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Jednoč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čuje svoje sine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glasno pjevati,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složne glase u visine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tako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zdigati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"Braća danas kolo vodi,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danak svetkuje,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Hrvatska se preporodi,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 se raduje!"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 kolu jesu svi Hrvati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stare države,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stare Slave vjerni svati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'z Like, Krbave,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Kranjci,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Štajer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Gorotanci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Slavonija,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Bosna,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Serblji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Istrijanci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Dalmacija.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Svi Hrvati se rukuju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spoznavaju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istinski se sad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kušuju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riječ si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davaju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Neka znadu svijeta puki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njihov novi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svez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slavit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ćeju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vnukov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vnuki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Slavski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narod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Nudar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braćo, čaše s vinom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sad napunite, 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zdravicu hrvatskim vinom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vjernim napijte,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neka živi naša sloga,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svaki pravi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Slav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Pravi sinko roda svoga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neka bude zdrav!</a:t>
            </a:r>
          </a:p>
          <a:p>
            <a:pPr algn="r"/>
            <a:r>
              <a:rPr lang="hr-H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(originalan tekst)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latni Dukati - Još Hrvatska ni propa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2067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LATKA LAP\Desktop\LAURA\Ljudevit G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00" y="360000"/>
            <a:ext cx="2133600" cy="3027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VLATKA LAP\Desktop\LAURA\10-g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296" y="3761656"/>
            <a:ext cx="2448272" cy="3096344"/>
          </a:xfrm>
          <a:prstGeom prst="rect">
            <a:avLst/>
          </a:prstGeom>
          <a:noFill/>
        </p:spPr>
      </p:pic>
      <p:pic>
        <p:nvPicPr>
          <p:cNvPr id="16389" name="Picture 5" descr="C:\Users\VLATKA LAP\Desktop\LAURA\300px-Danica_ilir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86559"/>
            <a:ext cx="3672408" cy="4223269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4860032" y="332656"/>
            <a:ext cx="36724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hr-HR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1835</a:t>
            </a: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Ljudevit Gaj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izdaje 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novine</a:t>
            </a:r>
            <a:endParaRPr lang="hr-HR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635896" y="5949280"/>
            <a:ext cx="4392488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Tijekom prve polovice 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st. sastavlja </a:t>
            </a:r>
            <a:r>
              <a:rPr lang="hr-H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PRAVOPIS NA ŠTOKAVSKOM NARJEČJU. </a:t>
            </a:r>
          </a:p>
        </p:txBody>
      </p:sp>
    </p:spTree>
    <p:extLst>
      <p:ext uri="{BB962C8B-B14F-4D97-AF65-F5344CB8AC3E}">
        <p14:creationId xmlns:p14="http://schemas.microsoft.com/office/powerpoint/2010/main" val="2333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000" y="360000"/>
            <a:ext cx="2119153" cy="3027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3707904" y="203109"/>
            <a:ext cx="507889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hr-HR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1842</a:t>
            </a: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Janko Drašković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osniva </a:t>
            </a:r>
            <a:r>
              <a:rPr lang="hr-HR" i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Maticu Hrvatsku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3048000"/>
            <a:ext cx="58578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99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a sustava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</Template>
  <TotalTime>8</TotalTime>
  <Words>453</Words>
  <Application>Microsoft Office PowerPoint</Application>
  <PresentationFormat>Prikaz na zaslonu (4:3)</PresentationFormat>
  <Paragraphs>139</Paragraphs>
  <Slides>15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 sustava Office</vt:lpstr>
      <vt:lpstr>BORBA ZA HRVATSKI JEZIK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BORBA ZA HRVATSKI JEZIK</dc:title>
  <dc:creator>Vlatkica Horvat</dc:creator>
  <cp:lastModifiedBy>Korisnik</cp:lastModifiedBy>
  <cp:revision>1</cp:revision>
  <cp:lastPrinted>1601-01-01T00:00:00Z</cp:lastPrinted>
  <dcterms:created xsi:type="dcterms:W3CDTF">2016-01-02T17:28:20Z</dcterms:created>
  <dcterms:modified xsi:type="dcterms:W3CDTF">2020-05-31T10:45:35Z</dcterms:modified>
</cp:coreProperties>
</file>