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303" r:id="rId3"/>
    <p:sldId id="258" r:id="rId4"/>
    <p:sldId id="259" r:id="rId5"/>
    <p:sldId id="260" r:id="rId6"/>
    <p:sldId id="261" r:id="rId7"/>
    <p:sldId id="263" r:id="rId8"/>
    <p:sldId id="264" r:id="rId9"/>
    <p:sldId id="265" r:id="rId10"/>
    <p:sldId id="266" r:id="rId11"/>
    <p:sldId id="296" r:id="rId12"/>
    <p:sldId id="297" r:id="rId13"/>
    <p:sldId id="298" r:id="rId14"/>
    <p:sldId id="299" r:id="rId15"/>
    <p:sldId id="300" r:id="rId16"/>
    <p:sldId id="301" r:id="rId17"/>
    <p:sldId id="267" r:id="rId18"/>
    <p:sldId id="268" r:id="rId19"/>
    <p:sldId id="270" r:id="rId20"/>
    <p:sldId id="271" r:id="rId21"/>
    <p:sldId id="276" r:id="rId22"/>
    <p:sldId id="274" r:id="rId23"/>
    <p:sldId id="277" r:id="rId24"/>
    <p:sldId id="278" r:id="rId25"/>
    <p:sldId id="279" r:id="rId26"/>
    <p:sldId id="304" r:id="rId27"/>
    <p:sldId id="280" r:id="rId28"/>
    <p:sldId id="283" r:id="rId29"/>
    <p:sldId id="284" r:id="rId30"/>
    <p:sldId id="281" r:id="rId31"/>
    <p:sldId id="282" r:id="rId32"/>
    <p:sldId id="286" r:id="rId33"/>
    <p:sldId id="287" r:id="rId34"/>
    <p:sldId id="290" r:id="rId35"/>
    <p:sldId id="291" r:id="rId36"/>
    <p:sldId id="292" r:id="rId37"/>
    <p:sldId id="302" r:id="rId38"/>
    <p:sldId id="293" r:id="rId39"/>
    <p:sldId id="294" r:id="rId40"/>
    <p:sldId id="295" r:id="rId41"/>
    <p:sldId id="30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6B9F16-3679-4E96-BF9F-1AC30DB33C42}"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6648A-36C6-4B58-980E-AC155FA91B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6B9F16-3679-4E96-BF9F-1AC30DB33C42}"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6648A-36C6-4B58-980E-AC155FA91B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6B9F16-3679-4E96-BF9F-1AC30DB33C42}"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6648A-36C6-4B58-980E-AC155FA91B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6B9F16-3679-4E96-BF9F-1AC30DB33C42}"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6648A-36C6-4B58-980E-AC155FA91B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6B9F16-3679-4E96-BF9F-1AC30DB33C42}"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6648A-36C6-4B58-980E-AC155FA91B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6B9F16-3679-4E96-BF9F-1AC30DB33C42}"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6648A-36C6-4B58-980E-AC155FA91B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6B9F16-3679-4E96-BF9F-1AC30DB33C42}" type="datetimeFigureOut">
              <a:rPr lang="en-US" smtClean="0"/>
              <a:pPr/>
              <a:t>4/3/2016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F6648A-36C6-4B58-980E-AC155FA91B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6B9F16-3679-4E96-BF9F-1AC30DB33C42}" type="datetimeFigureOut">
              <a:rPr lang="en-US" smtClean="0"/>
              <a:pPr/>
              <a:t>4/3/2016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F6648A-36C6-4B58-980E-AC155FA91B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B9F16-3679-4E96-BF9F-1AC30DB33C42}" type="datetimeFigureOut">
              <a:rPr lang="en-US" smtClean="0"/>
              <a:pPr/>
              <a:t>4/3/2016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F6648A-36C6-4B58-980E-AC155FA91B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B9F16-3679-4E96-BF9F-1AC30DB33C42}"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6648A-36C6-4B58-980E-AC155FA91B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B9F16-3679-4E96-BF9F-1AC30DB33C42}"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6648A-36C6-4B58-980E-AC155FA91B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B9F16-3679-4E96-BF9F-1AC30DB33C42}" type="datetimeFigureOut">
              <a:rPr lang="en-US" smtClean="0"/>
              <a:pPr/>
              <a:t>4/3/2016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6648A-36C6-4B58-980E-AC155FA91B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Korisnik\Documents\London-prezentacija\Ralph%20McTell%20Streets%20of%20London.mp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audio" Target="file:///C:\Users\Korisnik\Documents\London-prezentacija\Ralph%20McTell%20Streets%20of%20London.mp3"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hr/url?sa=i&amp;rct=j&amp;q=&amp;esrc=s&amp;source=images&amp;cd=&amp;cad=rja&amp;uact=8&amp;ved=0ahUKEwje4OPI8PbKAhWhCJoKHXSUDvYQjRwIBw&amp;url=http://www.london-se1.co.uk/places/london-eye&amp;psig=AFQjCNEWni-YWplt0N3aYvgZejNplxC2Jw&amp;ust=145552638394242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audio" Target="file:///C:\Users\Korisnik\Documents\London-prezentacija\Ralph%20McTell%20Streets%20of%20London.mp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aviewoncities.com/london/bigben.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r-HR" sz="8000" b="1" dirty="0" smtClean="0"/>
              <a:t>London</a:t>
            </a:r>
            <a:endParaRPr lang="en-US" sz="8000" b="1" dirty="0"/>
          </a:p>
        </p:txBody>
      </p:sp>
      <p:pic>
        <p:nvPicPr>
          <p:cNvPr id="4" name="Ralph McTell Streets of London.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33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440363"/>
          </a:xfrm>
        </p:spPr>
        <p:txBody>
          <a:bodyPr>
            <a:noAutofit/>
          </a:bodyPr>
          <a:lstStyle/>
          <a:p>
            <a:r>
              <a:rPr lang="hr-HR" sz="2400" b="1" dirty="0" smtClean="0"/>
              <a:t>St </a:t>
            </a:r>
            <a:r>
              <a:rPr lang="hr-HR" sz="2400" b="1" dirty="0"/>
              <a:t>Paul's </a:t>
            </a:r>
            <a:r>
              <a:rPr lang="hr-HR" sz="2400" b="1" dirty="0" smtClean="0"/>
              <a:t>Cathedral</a:t>
            </a:r>
            <a:r>
              <a:rPr lang="hr-HR" sz="2400" dirty="0" smtClean="0"/>
              <a:t> </a:t>
            </a:r>
            <a:r>
              <a:rPr lang="hr-HR" sz="2400" dirty="0"/>
              <a:t>is an </a:t>
            </a:r>
            <a:r>
              <a:rPr lang="hr-HR" sz="2400" dirty="0" smtClean="0"/>
              <a:t>Anglican cathedral and </a:t>
            </a:r>
            <a:r>
              <a:rPr lang="hr-HR" sz="2400" dirty="0"/>
              <a:t>the seat of the Bishop of </a:t>
            </a:r>
            <a:r>
              <a:rPr lang="hr-HR" sz="2400" dirty="0" smtClean="0"/>
              <a:t>London.</a:t>
            </a:r>
          </a:p>
          <a:p>
            <a:r>
              <a:rPr lang="hr-HR" sz="2400" dirty="0" smtClean="0"/>
              <a:t> </a:t>
            </a:r>
            <a:r>
              <a:rPr lang="hr-HR" sz="2400" dirty="0"/>
              <a:t>The cathedral is one of the most famous and most recognisable sights of London. Its dome, framed by the </a:t>
            </a:r>
            <a:r>
              <a:rPr lang="hr-HR" sz="2400" dirty="0" smtClean="0"/>
              <a:t>spires </a:t>
            </a:r>
            <a:r>
              <a:rPr lang="hr-HR" sz="2400" dirty="0"/>
              <a:t>dominated the skyline for 300 years.  At 365 feet (111 m) high, it was the tallest building in London from 1710 to 1962. The dome is </a:t>
            </a:r>
            <a:r>
              <a:rPr lang="hr-HR" sz="2400" dirty="0" smtClean="0"/>
              <a:t>among  </a:t>
            </a:r>
            <a:r>
              <a:rPr lang="hr-HR" sz="2400" dirty="0"/>
              <a:t>the highest in the world. </a:t>
            </a:r>
            <a:endParaRPr lang="hr-HR" sz="2400" dirty="0" smtClean="0"/>
          </a:p>
          <a:p>
            <a:r>
              <a:rPr lang="hr-HR" sz="2400" dirty="0" smtClean="0"/>
              <a:t>In </a:t>
            </a:r>
            <a:r>
              <a:rPr lang="hr-HR" sz="2400" dirty="0"/>
              <a:t>962 and again in 1087, the cathedral was destroyed by fire, but each time it was rebuilt and </a:t>
            </a:r>
            <a:r>
              <a:rPr lang="hr-HR" sz="2400" dirty="0" smtClean="0"/>
              <a:t>expanded.</a:t>
            </a:r>
          </a:p>
          <a:p>
            <a:r>
              <a:rPr lang="hr-HR" sz="2400" dirty="0" smtClean="0"/>
              <a:t>Sir Christopher Wren designed the present Baroque –style building.</a:t>
            </a:r>
            <a:endParaRPr lang="en-US" sz="2400" dirty="0"/>
          </a:p>
          <a:p>
            <a:pPr>
              <a:buNone/>
            </a:pPr>
            <a:r>
              <a:rPr lang="hr-HR" sz="2400" dirty="0"/>
              <a:t> </a:t>
            </a:r>
            <a:endParaRPr lang="en-US" sz="2400" dirty="0"/>
          </a:p>
          <a:p>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TRAFALGAR SQUARE</a:t>
            </a:r>
            <a:endParaRPr lang="en-US" b="1" dirty="0"/>
          </a:p>
        </p:txBody>
      </p:sp>
      <p:pic>
        <p:nvPicPr>
          <p:cNvPr id="1026" name="Picture 2" descr="C:\Users\Korisnik\Documents\London\trafalgar-square-panorama.jpg"/>
          <p:cNvPicPr>
            <a:picLocks noGrp="1" noChangeAspect="1" noChangeArrowheads="1"/>
          </p:cNvPicPr>
          <p:nvPr>
            <p:ph idx="1"/>
          </p:nvPr>
        </p:nvPicPr>
        <p:blipFill>
          <a:blip r:embed="rId2" cstate="print"/>
          <a:srcRect/>
          <a:stretch>
            <a:fillRect/>
          </a:stretch>
        </p:blipFill>
        <p:spPr bwMode="auto">
          <a:xfrm>
            <a:off x="1123647" y="1600200"/>
            <a:ext cx="6896706" cy="45259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Autofit/>
          </a:bodyPr>
          <a:lstStyle/>
          <a:p>
            <a:r>
              <a:rPr lang="hr-HR" sz="2400" b="1" dirty="0" smtClean="0"/>
              <a:t>Trafalgar Square</a:t>
            </a:r>
            <a:r>
              <a:rPr lang="hr-HR" sz="2400" dirty="0" smtClean="0"/>
              <a:t>, the largest square in London, is often considered the heart of the city. Ever since the Middle Ages, this area has been a central meeting place.</a:t>
            </a:r>
            <a:endParaRPr lang="en-US" sz="2400" dirty="0" smtClean="0"/>
          </a:p>
          <a:p>
            <a:r>
              <a:rPr lang="en-US" sz="2400" dirty="0" smtClean="0"/>
              <a:t>The name of the square commemorates the victory of Admiral Horatio Lord Nelson over the French fleet at the Battle of Trafalgar.  </a:t>
            </a:r>
          </a:p>
          <a:p>
            <a:r>
              <a:rPr lang="hr-HR" sz="2400" dirty="0" smtClean="0"/>
              <a:t> In the middle of the square stands a tall column honoring admiral Nelson. </a:t>
            </a:r>
            <a:r>
              <a:rPr lang="en-US" sz="2400" dirty="0" smtClean="0"/>
              <a:t>At the base of the column </a:t>
            </a:r>
            <a:r>
              <a:rPr lang="hr-HR" sz="2400" dirty="0" smtClean="0"/>
              <a:t>there </a:t>
            </a:r>
            <a:r>
              <a:rPr lang="en-US" sz="2400" dirty="0" smtClean="0"/>
              <a:t>are four huge lions.</a:t>
            </a:r>
          </a:p>
          <a:p>
            <a:r>
              <a:rPr lang="en-US" sz="2400" dirty="0" smtClean="0"/>
              <a:t>There are also two fountains created as a memorial to two admirals of the Royal Navy.</a:t>
            </a:r>
          </a:p>
          <a:p>
            <a:r>
              <a:rPr lang="en-US" sz="2400" dirty="0" smtClean="0"/>
              <a:t>On the north side </a:t>
            </a:r>
            <a:r>
              <a:rPr lang="hr-HR" sz="2400" dirty="0" smtClean="0"/>
              <a:t>there is </a:t>
            </a:r>
            <a:r>
              <a:rPr lang="en-US" sz="2400" dirty="0" smtClean="0"/>
              <a:t>the neoclassical </a:t>
            </a:r>
            <a:r>
              <a:rPr lang="en-US" sz="2400" b="1" dirty="0" smtClean="0"/>
              <a:t>National Gallery</a:t>
            </a:r>
            <a:r>
              <a:rPr lang="en-US" sz="2400" dirty="0" smtClean="0"/>
              <a:t>, built between 1834 and 1838</a:t>
            </a:r>
            <a:r>
              <a:rPr lang="hr-HR" sz="2400" dirty="0" smtClean="0"/>
              <a:t>.</a:t>
            </a:r>
            <a:r>
              <a:rPr lang="en-US" sz="2400" dirty="0" smtClean="0"/>
              <a:t/>
            </a:r>
            <a:br>
              <a:rPr lang="en-US" sz="2400" dirty="0" smtClean="0"/>
            </a:br>
            <a:r>
              <a:rPr lang="en-US" sz="2400" dirty="0" smtClean="0"/>
              <a:t/>
            </a:r>
            <a:br>
              <a:rPr lang="en-US" sz="2400" dirty="0" smtClean="0"/>
            </a:b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NATIONAL GALLERY</a:t>
            </a:r>
            <a:endParaRPr lang="en-US" b="1" dirty="0"/>
          </a:p>
        </p:txBody>
      </p:sp>
      <p:pic>
        <p:nvPicPr>
          <p:cNvPr id="2050" name="Picture 2" descr="C:\Users\Korisnik\Documents\London\National-Gallery-London-building.jpg"/>
          <p:cNvPicPr>
            <a:picLocks noGrp="1" noChangeAspect="1" noChangeArrowheads="1"/>
          </p:cNvPicPr>
          <p:nvPr>
            <p:ph idx="1"/>
          </p:nvPr>
        </p:nvPicPr>
        <p:blipFill>
          <a:blip r:embed="rId2" cstate="print"/>
          <a:srcRect/>
          <a:stretch>
            <a:fillRect/>
          </a:stretch>
        </p:blipFill>
        <p:spPr bwMode="auto">
          <a:xfrm>
            <a:off x="457200" y="1805781"/>
            <a:ext cx="8229600" cy="4114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25000" lnSpcReduction="20000"/>
          </a:bodyPr>
          <a:lstStyle/>
          <a:p>
            <a:endParaRPr lang="hr-HR" dirty="0" smtClean="0"/>
          </a:p>
          <a:p>
            <a:r>
              <a:rPr lang="hr-HR" sz="8600" dirty="0" smtClean="0"/>
              <a:t> </a:t>
            </a:r>
            <a:r>
              <a:rPr lang="en-US" sz="12800" dirty="0" smtClean="0"/>
              <a:t>The National Gallery is an art museum in London. </a:t>
            </a:r>
            <a:r>
              <a:rPr lang="hr-HR" sz="12800" dirty="0" smtClean="0"/>
              <a:t>It is situated in the centre of London, in Trafalgar Square</a:t>
            </a:r>
          </a:p>
          <a:p>
            <a:r>
              <a:rPr lang="en-US" sz="12800" dirty="0" smtClean="0"/>
              <a:t>The museum is home to an impressive collection of paintings, spanning six centuries. You can admire works from some of the world's most famous painters, including Rubens, Vermeer, van Gogh, Titian, Leonardo </a:t>
            </a:r>
            <a:r>
              <a:rPr lang="en-US" sz="12800" dirty="0" err="1" smtClean="0"/>
              <a:t>da</a:t>
            </a:r>
            <a:r>
              <a:rPr lang="en-US" sz="12800" dirty="0" smtClean="0"/>
              <a:t> Vinci, Michelangelo, Renoir and Claude Monet. </a:t>
            </a:r>
            <a:endParaRPr lang="hr-HR" sz="12800" dirty="0" smtClean="0"/>
          </a:p>
          <a:p>
            <a:r>
              <a:rPr lang="hr-HR" sz="12800" dirty="0" smtClean="0"/>
              <a:t>Admission is free.</a:t>
            </a:r>
          </a:p>
          <a:p>
            <a:endParaRPr lang="hr-HR" sz="8600" dirty="0" smtClean="0"/>
          </a:p>
          <a:p>
            <a:pPr>
              <a:buNone/>
            </a:pPr>
            <a:r>
              <a:rPr lang="hr-HR" sz="8600" dirty="0" smtClean="0"/>
              <a:t>      </a:t>
            </a:r>
            <a:r>
              <a:rPr lang="en-US" sz="8600" dirty="0" smtClean="0"/>
              <a:t/>
            </a:r>
            <a:br>
              <a:rPr lang="en-US" sz="8600" dirty="0" smtClean="0"/>
            </a:br>
            <a:r>
              <a:rPr lang="hr-HR" sz="8600" dirty="0" smtClean="0"/>
              <a:t> </a:t>
            </a:r>
            <a:r>
              <a:rPr lang="en-US" sz="5100" dirty="0" smtClean="0"/>
              <a:t/>
            </a:r>
            <a:br>
              <a:rPr lang="en-US" sz="5100" dirty="0" smtClean="0"/>
            </a:br>
            <a:r>
              <a:rPr lang="en-US" sz="5100" dirty="0" smtClean="0"/>
              <a:t/>
            </a:r>
            <a:br>
              <a:rPr lang="en-US" sz="5100" dirty="0" smtClean="0"/>
            </a:br>
            <a:endParaRPr lang="en-US" sz="5100"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PICCADILLY CIRCUS</a:t>
            </a:r>
            <a:endParaRPr lang="en-US" b="1" dirty="0"/>
          </a:p>
        </p:txBody>
      </p:sp>
      <p:pic>
        <p:nvPicPr>
          <p:cNvPr id="3074" name="Picture 2" descr="C:\Users\Korisnik\Documents\London\PICCADILY.jpg"/>
          <p:cNvPicPr>
            <a:picLocks noGrp="1" noChangeAspect="1" noChangeArrowheads="1"/>
          </p:cNvPicPr>
          <p:nvPr>
            <p:ph idx="1"/>
          </p:nvPr>
        </p:nvPicPr>
        <p:blipFill>
          <a:blip r:embed="rId2" cstate="print"/>
          <a:srcRect/>
          <a:stretch>
            <a:fillRect/>
          </a:stretch>
        </p:blipFill>
        <p:spPr bwMode="auto">
          <a:xfrm>
            <a:off x="762000" y="1371600"/>
            <a:ext cx="7467600" cy="44423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lnSpcReduction="10000"/>
          </a:bodyPr>
          <a:lstStyle/>
          <a:p>
            <a:r>
              <a:rPr lang="en-US" dirty="0" smtClean="0"/>
              <a:t>Piccadilly Circus has to be the most famous road intersections in the world. It’s iconic for several reasons – the unique architecture surrounding it, the iconic advertisements that adorn the buildings, the statue of Eros in the middle. It’s a place that’s known all over the world.</a:t>
            </a:r>
          </a:p>
          <a:p>
            <a:r>
              <a:rPr lang="en-US" dirty="0" smtClean="0"/>
              <a:t>And while it’s a challenging intersection to navigate on foot – and in a car – tourists flock there year in and year out to have their picture taken there.</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b="1" dirty="0" smtClean="0"/>
              <a:t>BRITISH  MUSEUM</a:t>
            </a:r>
            <a:endParaRPr lang="en-US" sz="4000" b="1" dirty="0"/>
          </a:p>
        </p:txBody>
      </p:sp>
      <p:pic>
        <p:nvPicPr>
          <p:cNvPr id="4" name="Content Placeholder 3" descr="http://www.marijan-birus.iz.hr/images/London/Muzeji/3%20London---British-Museum-001.jpg"/>
          <p:cNvPicPr>
            <a:picLocks noGrp="1"/>
          </p:cNvPicPr>
          <p:nvPr>
            <p:ph idx="1"/>
          </p:nvPr>
        </p:nvPicPr>
        <p:blipFill>
          <a:blip r:embed="rId2" cstate="print"/>
          <a:srcRect/>
          <a:stretch>
            <a:fillRect/>
          </a:stretch>
        </p:blipFill>
        <p:spPr bwMode="auto">
          <a:xfrm>
            <a:off x="1539529" y="1600200"/>
            <a:ext cx="6064942"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r>
              <a:rPr lang="en-US" dirty="0"/>
              <a:t>The </a:t>
            </a:r>
            <a:r>
              <a:rPr lang="en-US" b="1" dirty="0"/>
              <a:t>British Museum</a:t>
            </a:r>
            <a:r>
              <a:rPr lang="en-US" dirty="0"/>
              <a:t> is a museum dedicated to human history, art and culture. It is </a:t>
            </a:r>
            <a:r>
              <a:rPr lang="en-US" dirty="0" smtClean="0"/>
              <a:t>located</a:t>
            </a:r>
            <a:r>
              <a:rPr lang="hr-HR" dirty="0" smtClean="0"/>
              <a:t> in </a:t>
            </a:r>
            <a:r>
              <a:rPr lang="en-US" dirty="0" smtClean="0"/>
              <a:t>the</a:t>
            </a:r>
            <a:r>
              <a:rPr lang="en-US" dirty="0"/>
              <a:t> Bloomsbury area of London. </a:t>
            </a:r>
            <a:endParaRPr lang="hr-HR" dirty="0" smtClean="0"/>
          </a:p>
          <a:p>
            <a:r>
              <a:rPr lang="en-US" dirty="0" smtClean="0"/>
              <a:t>The </a:t>
            </a:r>
            <a:r>
              <a:rPr lang="en-US" dirty="0"/>
              <a:t>British Museum was established in 1753.  Its permanent collection is numbering 8 million works. </a:t>
            </a:r>
            <a:endParaRPr lang="hr-HR" dirty="0" smtClean="0"/>
          </a:p>
          <a:p>
            <a:r>
              <a:rPr lang="en-US" dirty="0" smtClean="0"/>
              <a:t>The </a:t>
            </a:r>
            <a:r>
              <a:rPr lang="en-US" dirty="0"/>
              <a:t>centre of the museum was redeveloped in 2001.</a:t>
            </a:r>
          </a:p>
          <a:p>
            <a:r>
              <a:rPr lang="hr-HR" dirty="0" smtClean="0"/>
              <a:t>It houses</a:t>
            </a:r>
            <a:r>
              <a:rPr lang="en-US" dirty="0" smtClean="0"/>
              <a:t> collections of </a:t>
            </a:r>
            <a:r>
              <a:rPr lang="en-US" dirty="0" err="1" smtClean="0"/>
              <a:t>artefacts</a:t>
            </a:r>
            <a:r>
              <a:rPr lang="en-US" dirty="0" smtClean="0"/>
              <a:t> representing </a:t>
            </a:r>
            <a:r>
              <a:rPr lang="hr-HR" dirty="0" smtClean="0"/>
              <a:t>different</a:t>
            </a:r>
            <a:r>
              <a:rPr lang="en-US" dirty="0" smtClean="0"/>
              <a:t> cultures of the world, ancient and modern.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b="1" dirty="0" smtClean="0"/>
              <a:t>NATURAL  HISTORY  MUSEUM</a:t>
            </a:r>
            <a:endParaRPr lang="en-US" sz="4000" b="1" dirty="0"/>
          </a:p>
        </p:txBody>
      </p:sp>
      <p:pic>
        <p:nvPicPr>
          <p:cNvPr id="4" name="Slika 1" descr="C:\Users\Korisnik\OneDrive\lea\natural history museum(london)\London_Natural_History_Museum 3.jpg"/>
          <p:cNvPicPr>
            <a:picLocks noGrp="1"/>
          </p:cNvPicPr>
          <p:nvPr>
            <p:ph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143000" y="1371600"/>
            <a:ext cx="6781800" cy="41910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
            </a:r>
            <a:br>
              <a:rPr lang="hr-HR" dirty="0" smtClean="0"/>
            </a:br>
            <a:r>
              <a:rPr lang="hr-HR" dirty="0" smtClean="0"/>
              <a:t>Come and visit London with us!</a:t>
            </a:r>
            <a:endParaRPr lang="en-US" dirty="0"/>
          </a:p>
        </p:txBody>
      </p:sp>
      <p:pic>
        <p:nvPicPr>
          <p:cNvPr id="4098" name="Picture 2" descr="C:\Users\Korisnik\Documents\London\red-double-decker-london-bus.jpg"/>
          <p:cNvPicPr>
            <a:picLocks noGrp="1" noChangeAspect="1" noChangeArrowheads="1"/>
          </p:cNvPicPr>
          <p:nvPr>
            <p:ph sz="half" idx="1"/>
          </p:nvPr>
        </p:nvPicPr>
        <p:blipFill>
          <a:blip r:embed="rId3" cstate="print"/>
          <a:srcRect/>
          <a:stretch>
            <a:fillRect/>
          </a:stretch>
        </p:blipFill>
        <p:spPr bwMode="auto">
          <a:xfrm>
            <a:off x="457200" y="2133600"/>
            <a:ext cx="3581400" cy="3429000"/>
          </a:xfrm>
          <a:prstGeom prst="rect">
            <a:avLst/>
          </a:prstGeom>
          <a:noFill/>
        </p:spPr>
      </p:pic>
      <p:pic>
        <p:nvPicPr>
          <p:cNvPr id="4099" name="Picture 3" descr="C:\Users\Korisnik\Documents\London\Phone booth.jpg"/>
          <p:cNvPicPr>
            <a:picLocks noGrp="1" noChangeAspect="1" noChangeArrowheads="1"/>
          </p:cNvPicPr>
          <p:nvPr>
            <p:ph sz="half" idx="2"/>
          </p:nvPr>
        </p:nvPicPr>
        <p:blipFill>
          <a:blip r:embed="rId4" cstate="print"/>
          <a:srcRect/>
          <a:stretch>
            <a:fillRect/>
          </a:stretch>
        </p:blipFill>
        <p:spPr bwMode="auto">
          <a:xfrm>
            <a:off x="5800725" y="1524000"/>
            <a:ext cx="1733550" cy="2362200"/>
          </a:xfrm>
          <a:prstGeom prst="rect">
            <a:avLst/>
          </a:prstGeom>
          <a:noFill/>
        </p:spPr>
      </p:pic>
      <p:pic>
        <p:nvPicPr>
          <p:cNvPr id="4101" name="Picture 5" descr="http://g01.a.alicdn.com/kf/HTB1Drx3KFXXXXbjXXXXq6xXFXXXl/WHOLESALE-NEW-ARRIVAL-CHRISTMAS-MOST-POPULAR-HAMLEYS-METROPOLITAN-POLICE-BOBBY-BEAR--2012-LONDON-POLICE-TEDDY.jpg_640x640.jpg"/>
          <p:cNvPicPr>
            <a:picLocks noChangeAspect="1" noChangeArrowheads="1"/>
          </p:cNvPicPr>
          <p:nvPr/>
        </p:nvPicPr>
        <p:blipFill>
          <a:blip r:embed="rId5" cstate="print"/>
          <a:srcRect/>
          <a:stretch>
            <a:fillRect/>
          </a:stretch>
        </p:blipFill>
        <p:spPr bwMode="auto">
          <a:xfrm>
            <a:off x="4343400" y="4114800"/>
            <a:ext cx="2286000" cy="2590800"/>
          </a:xfrm>
          <a:prstGeom prst="rect">
            <a:avLst/>
          </a:prstGeom>
          <a:noFill/>
        </p:spPr>
      </p:pic>
      <p:pic>
        <p:nvPicPr>
          <p:cNvPr id="6" name="Ralph McTell Streets of London.mp3">
            <a:hlinkClick r:id="" action="ppaction://media"/>
          </p:cNvPr>
          <p:cNvPicPr>
            <a:picLocks noRot="1" noChangeAspect="1"/>
          </p:cNvPicPr>
          <p:nvPr>
            <a:audioFile r:link="rId1"/>
          </p:nvPr>
        </p:nvPicPr>
        <p:blipFill>
          <a:blip r:embed="rId6"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335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r>
              <a:rPr lang="hr-HR" dirty="0"/>
              <a:t>The Natural History Musem is </a:t>
            </a:r>
            <a:r>
              <a:rPr lang="en-US" dirty="0"/>
              <a:t>located in a beautiful building in the late 19th century purpose-built just for this museum. It is one of three major museums on </a:t>
            </a:r>
            <a:r>
              <a:rPr lang="en-US" dirty="0" smtClean="0"/>
              <a:t>Exhibit</a:t>
            </a:r>
            <a:r>
              <a:rPr lang="hr-HR" dirty="0" smtClean="0"/>
              <a:t>ion Road in South Kensington</a:t>
            </a:r>
            <a:endParaRPr lang="en-US" dirty="0"/>
          </a:p>
          <a:p>
            <a:r>
              <a:rPr lang="hr-HR" dirty="0" smtClean="0"/>
              <a:t>There are h</a:t>
            </a:r>
            <a:r>
              <a:rPr lang="en-US" dirty="0" err="1" smtClean="0"/>
              <a:t>undreds</a:t>
            </a:r>
            <a:r>
              <a:rPr lang="en-US" dirty="0" smtClean="0"/>
              <a:t> </a:t>
            </a:r>
            <a:r>
              <a:rPr lang="en-US" dirty="0"/>
              <a:t>of exciting, interactive </a:t>
            </a:r>
            <a:r>
              <a:rPr lang="en-US" dirty="0" smtClean="0"/>
              <a:t>exhibits. </a:t>
            </a:r>
            <a:r>
              <a:rPr lang="en-US" dirty="0"/>
              <a:t>Highlights include the popular Dinosaurs gallery, Mammals display with the unforgettable model blue whale and the spectacular Central Hall, home to the Museum’s iconic Diplodocus skeleton. </a:t>
            </a:r>
            <a:endParaRPr lang="hr-HR" dirty="0" smtClean="0"/>
          </a:p>
          <a:p>
            <a:r>
              <a:rPr lang="en-US" dirty="0" smtClean="0"/>
              <a:t> </a:t>
            </a:r>
            <a:r>
              <a:rPr lang="en-US" dirty="0"/>
              <a:t>To visit a natural history museum is best to separate all day but admission is free so we can come back again and again.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b="1" dirty="0" smtClean="0"/>
              <a:t>THE  ROYAL ALBERT HALL                                 AND ALBERT MEMORIAL</a:t>
            </a:r>
            <a:endParaRPr lang="hr-BA" b="1" dirty="0"/>
          </a:p>
        </p:txBody>
      </p:sp>
      <p:sp>
        <p:nvSpPr>
          <p:cNvPr id="3" name="Text Placeholder 2"/>
          <p:cNvSpPr>
            <a:spLocks noGrp="1"/>
          </p:cNvSpPr>
          <p:nvPr>
            <p:ph type="body" idx="1"/>
          </p:nvPr>
        </p:nvSpPr>
        <p:spPr>
          <a:xfrm>
            <a:off x="457200" y="1855248"/>
            <a:ext cx="4040188" cy="659352"/>
          </a:xfrm>
        </p:spPr>
        <p:txBody>
          <a:bodyPr/>
          <a:lstStyle/>
          <a:p>
            <a:r>
              <a:rPr lang="hr-BA" dirty="0" smtClean="0"/>
              <a:t>A concert hall</a:t>
            </a:r>
            <a:endParaRPr lang="hr-BA" b="0" dirty="0"/>
          </a:p>
        </p:txBody>
      </p:sp>
      <p:sp>
        <p:nvSpPr>
          <p:cNvPr id="5" name="Text Placeholder 4"/>
          <p:cNvSpPr>
            <a:spLocks noGrp="1"/>
          </p:cNvSpPr>
          <p:nvPr>
            <p:ph type="body" sz="half" idx="3"/>
          </p:nvPr>
        </p:nvSpPr>
        <p:spPr>
          <a:xfrm>
            <a:off x="4645025" y="1981200"/>
            <a:ext cx="4041775" cy="533399"/>
          </a:xfrm>
        </p:spPr>
        <p:txBody>
          <a:bodyPr/>
          <a:lstStyle/>
          <a:p>
            <a:r>
              <a:rPr lang="hr-BA" dirty="0" smtClean="0"/>
              <a:t>A statue  of Prince Albert </a:t>
            </a:r>
            <a:endParaRPr lang="hr-BA" dirty="0"/>
          </a:p>
        </p:txBody>
      </p:sp>
      <p:pic>
        <p:nvPicPr>
          <p:cNvPr id="7" name="Content Placeholder 6" descr="Albert Hall izvana.jpg"/>
          <p:cNvPicPr>
            <a:picLocks noGrp="1" noChangeAspect="1"/>
          </p:cNvPicPr>
          <p:nvPr>
            <p:ph sz="quarter" idx="2"/>
          </p:nvPr>
        </p:nvPicPr>
        <p:blipFill>
          <a:blip r:embed="rId2" cstate="print"/>
          <a:stretch>
            <a:fillRect/>
          </a:stretch>
        </p:blipFill>
        <p:spPr>
          <a:xfrm>
            <a:off x="381000" y="2852936"/>
            <a:ext cx="4355976" cy="4005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Content Placeholder 9" descr="images.jpg"/>
          <p:cNvPicPr>
            <a:picLocks noGrp="1" noChangeAspect="1"/>
          </p:cNvPicPr>
          <p:nvPr>
            <p:ph sz="quarter" idx="4"/>
          </p:nvPr>
        </p:nvPicPr>
        <p:blipFill>
          <a:blip r:embed="rId3" cstate="print"/>
          <a:stretch>
            <a:fillRect/>
          </a:stretch>
        </p:blipFill>
        <p:spPr>
          <a:xfrm>
            <a:off x="4800600" y="2852936"/>
            <a:ext cx="4121996" cy="4005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Connector 8"/>
          <p:cNvCxnSpPr>
            <a:stCxn id="2" idx="0"/>
          </p:cNvCxnSpPr>
          <p:nvPr/>
        </p:nvCxnSpPr>
        <p:spPr>
          <a:xfrm>
            <a:off x="4572000" y="704088"/>
            <a:ext cx="0" cy="12847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bert Hall izvana.jpg"/>
          <p:cNvPicPr>
            <a:picLocks noChangeAspect="1"/>
          </p:cNvPicPr>
          <p:nvPr/>
        </p:nvPicPr>
        <p:blipFill>
          <a:blip r:embed="rId2" cstate="print">
            <a:duotone>
              <a:schemeClr val="accent1">
                <a:shade val="45000"/>
                <a:satMod val="135000"/>
              </a:schemeClr>
              <a:prstClr val="white"/>
            </a:duotone>
          </a:blip>
          <a:stretch>
            <a:fillRect/>
          </a:stretch>
        </p:blipFill>
        <p:spPr>
          <a:xfrm>
            <a:off x="-1908720" y="-839513"/>
            <a:ext cx="11665296" cy="7697513"/>
          </a:xfrm>
          <a:prstGeom prst="rect">
            <a:avLst/>
          </a:prstGeom>
        </p:spPr>
      </p:pic>
      <p:sp>
        <p:nvSpPr>
          <p:cNvPr id="2" name="Title 1"/>
          <p:cNvSpPr>
            <a:spLocks noGrp="1"/>
          </p:cNvSpPr>
          <p:nvPr>
            <p:ph type="title"/>
          </p:nvPr>
        </p:nvSpPr>
        <p:spPr/>
        <p:txBody>
          <a:bodyPr/>
          <a:lstStyle/>
          <a:p>
            <a:r>
              <a:rPr lang="hr-BA" dirty="0" smtClean="0"/>
              <a:t>History</a:t>
            </a:r>
            <a:endParaRPr lang="hr-BA" dirty="0"/>
          </a:p>
        </p:txBody>
      </p:sp>
      <p:sp>
        <p:nvSpPr>
          <p:cNvPr id="3" name="Content Placeholder 2"/>
          <p:cNvSpPr>
            <a:spLocks noGrp="1"/>
          </p:cNvSpPr>
          <p:nvPr>
            <p:ph idx="1"/>
          </p:nvPr>
        </p:nvSpPr>
        <p:spPr>
          <a:xfrm>
            <a:off x="539552" y="1916832"/>
            <a:ext cx="8229600" cy="4389120"/>
          </a:xfrm>
        </p:spPr>
        <p:txBody>
          <a:bodyPr>
            <a:normAutofit/>
          </a:bodyPr>
          <a:lstStyle/>
          <a:p>
            <a:pPr>
              <a:buNone/>
            </a:pPr>
            <a:r>
              <a:rPr lang="hr-BA" dirty="0" smtClean="0">
                <a:solidFill>
                  <a:srgbClr val="FFC000"/>
                </a:solidFill>
              </a:rPr>
              <a:t>It has </a:t>
            </a:r>
            <a:r>
              <a:rPr lang="hr-BA" dirty="0" smtClean="0">
                <a:solidFill>
                  <a:srgbClr val="FFFF00"/>
                </a:solidFill>
              </a:rPr>
              <a:t>been built in the time of </a:t>
            </a:r>
            <a:r>
              <a:rPr lang="hr-BA" dirty="0" smtClean="0">
                <a:solidFill>
                  <a:srgbClr val="FFC000"/>
                </a:solidFill>
              </a:rPr>
              <a:t>Queen Victoria</a:t>
            </a:r>
          </a:p>
          <a:p>
            <a:r>
              <a:rPr lang="hr-BA" dirty="0" smtClean="0">
                <a:solidFill>
                  <a:srgbClr val="FFFF00"/>
                </a:solidFill>
              </a:rPr>
              <a:t>It is named after Prince Albert , her </a:t>
            </a:r>
            <a:r>
              <a:rPr lang="hr-BA" dirty="0" smtClean="0">
                <a:solidFill>
                  <a:srgbClr val="FFC000"/>
                </a:solidFill>
              </a:rPr>
              <a:t>husband, </a:t>
            </a:r>
            <a:r>
              <a:rPr lang="hr-BA" dirty="0" smtClean="0">
                <a:solidFill>
                  <a:srgbClr val="FFFF00"/>
                </a:solidFill>
              </a:rPr>
              <a:t>who died in 1861 of thiphoid</a:t>
            </a:r>
          </a:p>
          <a:p>
            <a:r>
              <a:rPr lang="hr-BA" dirty="0" smtClean="0">
                <a:solidFill>
                  <a:srgbClr val="FFFF00"/>
                </a:solidFill>
              </a:rPr>
              <a:t>On 25 February 1871 the first concert was held to 7000 workers, their families and other invited public to test the acoustics </a:t>
            </a:r>
          </a:p>
          <a:p>
            <a:r>
              <a:rPr lang="hr-BA" dirty="0" smtClean="0">
                <a:solidFill>
                  <a:srgbClr val="FFFF00"/>
                </a:solidFill>
              </a:rPr>
              <a:t>On 29 March 1871 the Prince of Wales declared the Hall officially open</a:t>
            </a:r>
            <a:endParaRPr lang="hr-BA" dirty="0">
              <a:solidFill>
                <a:srgbClr val="FFFF00"/>
              </a:solidFill>
            </a:endParaRPr>
          </a:p>
          <a:p>
            <a:endParaRPr lang="hr-BA" dirty="0" smtClean="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b="1" dirty="0" smtClean="0"/>
              <a:t>LONDON  EYE</a:t>
            </a:r>
            <a:endParaRPr lang="en-US" sz="4000" b="1" dirty="0"/>
          </a:p>
        </p:txBody>
      </p:sp>
      <p:pic>
        <p:nvPicPr>
          <p:cNvPr id="4" name="Slika 1" descr="http://www.london-se1.co.uk/whatson/imageuploads/1179508017_80.177.117.97.jpg">
            <a:hlinkClick r:id="rId2"/>
          </p:cNvPr>
          <p:cNvPicPr>
            <a:picLocks noGrp="1"/>
          </p:cNvPicPr>
          <p:nvPr>
            <p:ph idx="1"/>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524000" y="1600200"/>
            <a:ext cx="6248400" cy="44958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hr-HR" b="1" dirty="0"/>
              <a:t>The London Eye </a:t>
            </a:r>
            <a:r>
              <a:rPr lang="hr-HR" dirty="0"/>
              <a:t>is a giant Ferris wheel on the South Bank of the River Thames.</a:t>
            </a:r>
            <a:endParaRPr lang="en-US" dirty="0"/>
          </a:p>
          <a:p>
            <a:r>
              <a:rPr lang="hr-HR" dirty="0"/>
              <a:t>It is the most popular paid tourist attraction in the United Kingdom with over 3.75 million visitors annually.</a:t>
            </a:r>
            <a:endParaRPr lang="en-US" dirty="0"/>
          </a:p>
          <a:p>
            <a:r>
              <a:rPr lang="hr-HR" dirty="0"/>
              <a:t>The London Eye was formally opened on 31 December 1999.</a:t>
            </a:r>
            <a:endParaRPr lang="en-US" dirty="0"/>
          </a:p>
          <a:p>
            <a:r>
              <a:rPr lang="hr-HR" dirty="0"/>
              <a:t>When erected in 1999 it was the world's tallest Ferris wheel.</a:t>
            </a:r>
            <a:endParaRPr lang="en-US"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b="1" dirty="0" smtClean="0"/>
              <a:t>THE  TOWER OF LONDON</a:t>
            </a:r>
            <a:endParaRPr lang="en-US" sz="4000" b="1" dirty="0"/>
          </a:p>
        </p:txBody>
      </p:sp>
      <p:pic>
        <p:nvPicPr>
          <p:cNvPr id="4" name="Content Placeholder 3"/>
          <p:cNvPicPr>
            <a:picLocks noGrp="1"/>
          </p:cNvPicPr>
          <p:nvPr>
            <p:ph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524000" y="1981200"/>
            <a:ext cx="5867399" cy="3962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pitalfieldslife.com/wp-content/uploads/2010/11/503070794c.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828800" y="381000"/>
            <a:ext cx="5410200" cy="5562600"/>
          </a:xfrm>
          <a:prstGeom prst="rect">
            <a:avLst/>
          </a:prstGeom>
          <a:noFill/>
          <a:ln>
            <a:noFill/>
          </a:ln>
        </p:spPr>
      </p:pic>
      <p:sp>
        <p:nvSpPr>
          <p:cNvPr id="3" name="Title 2"/>
          <p:cNvSpPr>
            <a:spLocks noGrp="1"/>
          </p:cNvSpPr>
          <p:nvPr>
            <p:ph type="title"/>
          </p:nvPr>
        </p:nvSpPr>
        <p:spPr>
          <a:xfrm>
            <a:off x="3048000" y="5943600"/>
            <a:ext cx="4267200" cy="600075"/>
          </a:xfrm>
        </p:spPr>
        <p:txBody>
          <a:bodyPr>
            <a:normAutofit/>
          </a:bodyPr>
          <a:lstStyle/>
          <a:p>
            <a:r>
              <a:rPr lang="hr-HR" sz="2400" dirty="0" smtClean="0"/>
              <a:t>Yeomen warders</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r>
              <a:rPr lang="hr-HR" b="1" dirty="0" smtClean="0"/>
              <a:t>The Tower of London </a:t>
            </a:r>
            <a:r>
              <a:rPr lang="hr-HR" dirty="0" smtClean="0"/>
              <a:t>is a historic castle located on the north bank of the River Thames in central London. </a:t>
            </a:r>
          </a:p>
          <a:p>
            <a:r>
              <a:rPr lang="hr-HR" dirty="0" smtClean="0"/>
              <a:t>The White Tower, which gives the entire castle its name, was built during the time of William the Conqueror (900 years ago). It houses the wonderful collection of armour.</a:t>
            </a:r>
          </a:p>
          <a:p>
            <a:r>
              <a:rPr lang="hr-HR" dirty="0" smtClean="0"/>
              <a:t>Later kings enlarged and fortified the tower., making it, at the same time, a mighty fortress, a palace and a prison.</a:t>
            </a:r>
          </a:p>
          <a:p>
            <a:r>
              <a:rPr lang="hr-HR" dirty="0" smtClean="0"/>
              <a:t>Today the Queen's  Elizabeth's crown and royal treasures are kept in the Wakefield tower.</a:t>
            </a:r>
          </a:p>
          <a:p>
            <a:r>
              <a:rPr lang="hr-HR" dirty="0" smtClean="0"/>
              <a:t>The guards in the Tower  are called Yeomen Warders  and are also tourists guides now. </a:t>
            </a:r>
          </a:p>
          <a:p>
            <a:r>
              <a:rPr lang="hr-HR" dirty="0" smtClean="0"/>
              <a:t>The Tower is home to eight ravens and each of them has a name. </a:t>
            </a: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b="1" dirty="0" smtClean="0"/>
              <a:t>TOWER BRIDGE</a:t>
            </a:r>
            <a:endParaRPr lang="en-US" sz="4000" b="1" dirty="0"/>
          </a:p>
        </p:txBody>
      </p:sp>
      <p:pic>
        <p:nvPicPr>
          <p:cNvPr id="1026" name="Picture 2" descr="C:\Users\Korisnik\Documents\WEB slike\most-tower-bridge-20.jpg"/>
          <p:cNvPicPr>
            <a:picLocks noGrp="1" noChangeAspect="1" noChangeArrowheads="1"/>
          </p:cNvPicPr>
          <p:nvPr>
            <p:ph idx="1"/>
          </p:nvPr>
        </p:nvPicPr>
        <p:blipFill>
          <a:blip r:embed="rId2" cstate="print"/>
          <a:srcRect/>
          <a:stretch>
            <a:fillRect/>
          </a:stretch>
        </p:blipFill>
        <p:spPr bwMode="auto">
          <a:xfrm>
            <a:off x="1268047" y="1600200"/>
            <a:ext cx="6607906" cy="452596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hr-HR" dirty="0" smtClean="0"/>
              <a:t>The bridge crosses the River Thames close to the Tower of London and has become an iconic symbol of London.</a:t>
            </a:r>
            <a:endParaRPr lang="en-US" dirty="0" smtClean="0"/>
          </a:p>
          <a:p>
            <a:r>
              <a:rPr lang="hr-HR" dirty="0" smtClean="0"/>
              <a:t>The bridge consists of two bridge towers tied together at the upper level by two horizontal walkways. </a:t>
            </a:r>
            <a:endParaRPr lang="en-US" dirty="0" smtClean="0"/>
          </a:p>
          <a:p>
            <a:r>
              <a:rPr lang="hr-HR" dirty="0" smtClean="0"/>
              <a:t>The bridge's present colour scheme dates from 1977, when it was painted red, white and blue for Queen Elizabeth II's Silver Jubilee.</a:t>
            </a:r>
            <a:endParaRPr lang="en-US" dirty="0" smtClean="0"/>
          </a:p>
          <a:p>
            <a:r>
              <a:rPr lang="hr-HR" dirty="0" smtClean="0"/>
              <a:t>Construction started in 1887 and took eight years with five major contractors .</a:t>
            </a:r>
            <a:endParaRPr lang="en-US" dirty="0" smtClean="0"/>
          </a:p>
          <a:p>
            <a:r>
              <a:rPr lang="hr-HR" dirty="0" smtClean="0"/>
              <a:t>The bridge was officially opened on 30 June 1894 by The Prince of Wales (the future King Edward VII), and his wife, The Princess of Wales (Alexandra of Denmark).</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b="1" dirty="0" smtClean="0"/>
              <a:t>BUCKINGHAM  PALACE</a:t>
            </a:r>
            <a:endParaRPr lang="en-US" sz="4000" b="1" dirty="0"/>
          </a:p>
        </p:txBody>
      </p:sp>
      <p:pic>
        <p:nvPicPr>
          <p:cNvPr id="4" name="officeArt object"/>
          <p:cNvPicPr>
            <a:picLocks noGrp="1"/>
          </p:cNvPicPr>
          <p:nvPr>
            <p:ph idx="1"/>
          </p:nvPr>
        </p:nvPicPr>
        <p:blipFill>
          <a:blip r:embed="rId2" cstate="print">
            <a:extLst/>
          </a:blip>
          <a:stretch>
            <a:fillRect/>
          </a:stretch>
        </p:blipFill>
        <p:spPr>
          <a:xfrm>
            <a:off x="1524001" y="2057400"/>
            <a:ext cx="6096000" cy="3505200"/>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b="1" dirty="0" smtClean="0"/>
              <a:t>THE  MONUMENT</a:t>
            </a:r>
            <a:endParaRPr lang="en-US" sz="4000" b="1" dirty="0"/>
          </a:p>
        </p:txBody>
      </p:sp>
      <p:pic>
        <p:nvPicPr>
          <p:cNvPr id="4" name="Content Placeholder 3" descr="image: Monument"/>
          <p:cNvPicPr>
            <a:picLocks noGrp="1"/>
          </p:cNvPicPr>
          <p:nvPr>
            <p:ph idx="1"/>
          </p:nvPr>
        </p:nvPicPr>
        <p:blipFill>
          <a:blip r:embed="rId2" cstate="print"/>
          <a:srcRect/>
          <a:stretch>
            <a:fillRect/>
          </a:stretch>
        </p:blipFill>
        <p:spPr bwMode="auto">
          <a:xfrm>
            <a:off x="1524000" y="1676400"/>
            <a:ext cx="59436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hr-HR" dirty="0" smtClean="0"/>
              <a:t>The Monument is a memory of The Great Fire of London. It’s because it almost burned the whole city. The fire began in a baker’s house in Pudding Lane on Sunday 2nd September 1666 and finally stopped on Wednesday 5th September, after destroying the greater part of the City.</a:t>
            </a:r>
            <a:endParaRPr lang="en-US" dirty="0" smtClean="0"/>
          </a:p>
          <a:p>
            <a:r>
              <a:rPr lang="en-US" dirty="0" smtClean="0"/>
              <a:t>It was designed by Christopher Wren in 1666. </a:t>
            </a:r>
            <a:endParaRPr lang="hr-HR" dirty="0" smtClean="0"/>
          </a:p>
          <a:p>
            <a:r>
              <a:rPr lang="en-US" dirty="0" smtClean="0"/>
              <a:t>The monument is the tallest single stone column in the world and contains a spiral staircase leading to a viewing platform from which you can see some remarkable views of the city.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b="1" dirty="0" smtClean="0"/>
              <a:t>GLOBE  THEATRE</a:t>
            </a:r>
            <a:endParaRPr lang="en-US" sz="4000" b="1" dirty="0"/>
          </a:p>
        </p:txBody>
      </p:sp>
      <p:pic>
        <p:nvPicPr>
          <p:cNvPr id="2050" name="Picture 2" descr="C:\Users\Korisnik\Documents\WEB slike\globe_theatre_wa261108.jpg"/>
          <p:cNvPicPr>
            <a:picLocks noGrp="1" noChangeAspect="1" noChangeArrowheads="1"/>
          </p:cNvPicPr>
          <p:nvPr>
            <p:ph sz="half" idx="1"/>
          </p:nvPr>
        </p:nvPicPr>
        <p:blipFill>
          <a:blip r:embed="rId2" cstate="print"/>
          <a:srcRect/>
          <a:stretch>
            <a:fillRect/>
          </a:stretch>
        </p:blipFill>
        <p:spPr bwMode="auto">
          <a:xfrm>
            <a:off x="457200" y="1752600"/>
            <a:ext cx="4038600" cy="3429000"/>
          </a:xfrm>
          <a:prstGeom prst="rect">
            <a:avLst/>
          </a:prstGeom>
          <a:noFill/>
        </p:spPr>
      </p:pic>
      <p:pic>
        <p:nvPicPr>
          <p:cNvPr id="2051" name="Picture 3" descr="C:\Users\Korisnik\Documents\WEB slike\Globe 2.jpg"/>
          <p:cNvPicPr>
            <a:picLocks noGrp="1" noChangeAspect="1" noChangeArrowheads="1"/>
          </p:cNvPicPr>
          <p:nvPr>
            <p:ph sz="half" idx="2"/>
          </p:nvPr>
        </p:nvPicPr>
        <p:blipFill>
          <a:blip r:embed="rId3" cstate="print"/>
          <a:srcRect/>
          <a:stretch>
            <a:fillRect/>
          </a:stretch>
        </p:blipFill>
        <p:spPr bwMode="auto">
          <a:xfrm>
            <a:off x="4572000" y="1828800"/>
            <a:ext cx="4114800" cy="3352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The Globe Theatre was built in 1599 by Shakespeare's playing company, the Lord Chamberlain's Men. </a:t>
            </a:r>
            <a:endParaRPr lang="hr-HR" dirty="0" smtClean="0"/>
          </a:p>
          <a:p>
            <a:r>
              <a:rPr lang="hr-HR" dirty="0" smtClean="0"/>
              <a:t>Probably the first performance was the drama Julius Caesar</a:t>
            </a:r>
          </a:p>
          <a:p>
            <a:r>
              <a:rPr lang="en-US" dirty="0" smtClean="0"/>
              <a:t>The fire destroyed it in June 1613. It was rebuilt on the same place in 1614 </a:t>
            </a:r>
            <a:r>
              <a:rPr lang="hr-HR" dirty="0" smtClean="0"/>
              <a:t>but it was </a:t>
            </a:r>
            <a:r>
              <a:rPr lang="en-US" dirty="0" smtClean="0"/>
              <a:t>closed</a:t>
            </a:r>
            <a:r>
              <a:rPr lang="hr-HR" dirty="0" smtClean="0"/>
              <a:t> down</a:t>
            </a:r>
            <a:r>
              <a:rPr lang="en-US" dirty="0" smtClean="0"/>
              <a:t> in 1642</a:t>
            </a:r>
            <a:r>
              <a:rPr lang="hr-HR" dirty="0" smtClean="0"/>
              <a:t> by the Puritans.</a:t>
            </a:r>
            <a:r>
              <a:rPr lang="en-US" dirty="0" smtClean="0"/>
              <a:t> </a:t>
            </a:r>
            <a:endParaRPr lang="hr-HR" dirty="0" smtClean="0"/>
          </a:p>
          <a:p>
            <a:r>
              <a:rPr lang="en-US" dirty="0" smtClean="0"/>
              <a:t>In 1997 a modern Globe was opened.  </a:t>
            </a:r>
            <a:endParaRPr lang="hr-HR" dirty="0" smtClean="0"/>
          </a:p>
          <a:p>
            <a:r>
              <a:rPr lang="hr-HR" dirty="0" smtClean="0"/>
              <a:t>It is an open air theatre and it can house up to 3000 visitors.</a:t>
            </a:r>
            <a:endParaRPr lang="en-US" dirty="0" smtClean="0"/>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HYDE PARK</a:t>
            </a:r>
            <a:endParaRPr lang="en-US" b="1" dirty="0"/>
          </a:p>
        </p:txBody>
      </p:sp>
      <p:pic>
        <p:nvPicPr>
          <p:cNvPr id="1026" name="Picture 2" descr="C:\Users\Korisnik\Documents\London\Hyde park 3.jpg"/>
          <p:cNvPicPr>
            <a:picLocks noGrp="1" noChangeAspect="1" noChangeArrowheads="1"/>
          </p:cNvPicPr>
          <p:nvPr>
            <p:ph idx="1"/>
          </p:nvPr>
        </p:nvPicPr>
        <p:blipFill>
          <a:blip r:embed="rId2" cstate="print"/>
          <a:srcRect/>
          <a:stretch>
            <a:fillRect/>
          </a:stretch>
        </p:blipFill>
        <p:spPr bwMode="auto">
          <a:xfrm>
            <a:off x="552104" y="1600200"/>
            <a:ext cx="8039791" cy="452596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r>
              <a:rPr lang="hr-HR" b="1" dirty="0" smtClean="0"/>
              <a:t>Hyde Park </a:t>
            </a:r>
            <a:r>
              <a:rPr lang="hr-HR" dirty="0" smtClean="0"/>
              <a:t>is one of the largest parks in London and one of the capital’s eight Royal Parks.</a:t>
            </a:r>
          </a:p>
          <a:p>
            <a:r>
              <a:rPr lang="hr-HR" dirty="0" smtClean="0"/>
              <a:t>It covers 350 acres and is home to a number of famous landmarks including the Serpentine Lake, Speakers’ Corner and the Diana, Princess of Wales Memorial Fountain.</a:t>
            </a:r>
          </a:p>
          <a:p>
            <a:r>
              <a:rPr lang="hr-HR" dirty="0" smtClean="0"/>
              <a:t>The park was the site of the Great Exibition of 1851.</a:t>
            </a:r>
          </a:p>
          <a:p>
            <a:r>
              <a:rPr lang="hr-HR" dirty="0" smtClean="0"/>
              <a:t>It has been the venue for some famous rock concerts.</a:t>
            </a:r>
          </a:p>
          <a:p>
            <a:r>
              <a:rPr lang="hr-HR" dirty="0" smtClean="0"/>
              <a:t>The park also offers various recreational activities including open water swimming, boating, tennis and horse riding.</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MADAME TUSSAUDS</a:t>
            </a:r>
            <a:endParaRPr lang="en-US" b="1" dirty="0"/>
          </a:p>
        </p:txBody>
      </p:sp>
      <p:pic>
        <p:nvPicPr>
          <p:cNvPr id="43010" name="Picture 2" descr="C:\Users\Korisnik\Documents\London\madame-tussauds-london-london-england-uk-dcbtbt.jpg"/>
          <p:cNvPicPr>
            <a:picLocks noGrp="1" noChangeAspect="1" noChangeArrowheads="1"/>
          </p:cNvPicPr>
          <p:nvPr>
            <p:ph idx="1"/>
          </p:nvPr>
        </p:nvPicPr>
        <p:blipFill>
          <a:blip r:embed="rId2" cstate="print"/>
          <a:srcRect/>
          <a:stretch>
            <a:fillRect/>
          </a:stretch>
        </p:blipFill>
        <p:spPr bwMode="auto">
          <a:xfrm>
            <a:off x="1524000" y="1739106"/>
            <a:ext cx="6096000" cy="424815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762000" y="762000"/>
            <a:ext cx="7696200" cy="5105400"/>
          </a:xfrm>
          <a:prstGeom prst="rect">
            <a:avLst/>
          </a:prstGeom>
        </p:spPr>
      </p:pic>
      <p:sp>
        <p:nvSpPr>
          <p:cNvPr id="3" name="Title 2"/>
          <p:cNvSpPr>
            <a:spLocks noGrp="1"/>
          </p:cNvSpPr>
          <p:nvPr>
            <p:ph type="title"/>
          </p:nvPr>
        </p:nvSpPr>
        <p:spPr>
          <a:xfrm>
            <a:off x="2514600" y="5867400"/>
            <a:ext cx="4800600" cy="609600"/>
          </a:xfrm>
        </p:spPr>
        <p:txBody>
          <a:bodyPr>
            <a:normAutofit/>
          </a:bodyPr>
          <a:lstStyle/>
          <a:p>
            <a:r>
              <a:rPr lang="hr-HR" sz="2800" dirty="0" smtClean="0"/>
              <a:t>The British Royal Family</a:t>
            </a: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r-HR" b="1" dirty="0" smtClean="0"/>
              <a:t>Madame Tussauds </a:t>
            </a:r>
            <a:r>
              <a:rPr lang="hr-HR" dirty="0" smtClean="0"/>
              <a:t>is a wax museum that was founded by wax sculptor Marie Tussaud in 1835 in Baker Street, London.</a:t>
            </a:r>
          </a:p>
          <a:p>
            <a:r>
              <a:rPr lang="hr-HR" dirty="0" smtClean="0"/>
              <a:t>It is a major tourist attraction displaying waxworks.</a:t>
            </a:r>
          </a:p>
          <a:p>
            <a:r>
              <a:rPr lang="hr-HR" dirty="0" smtClean="0"/>
              <a:t>Today’s wax figures at the museum include historical and royal figures, film stars, sports stars and famous murderers.</a:t>
            </a:r>
          </a:p>
          <a:p>
            <a:endParaRPr lang="hr-HR"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LONDON  ZOO</a:t>
            </a:r>
            <a:endParaRPr lang="en-US" b="1" dirty="0"/>
          </a:p>
        </p:txBody>
      </p:sp>
      <p:pic>
        <p:nvPicPr>
          <p:cNvPr id="2050" name="Picture 2" descr="C:\Users\Korisnik\Documents\London\zsl-london-zoo.jpg"/>
          <p:cNvPicPr>
            <a:picLocks noGrp="1" noChangeAspect="1" noChangeArrowheads="1"/>
          </p:cNvPicPr>
          <p:nvPr>
            <p:ph idx="1"/>
          </p:nvPr>
        </p:nvPicPr>
        <p:blipFill>
          <a:blip r:embed="rId2" cstate="print"/>
          <a:srcRect/>
          <a:stretch>
            <a:fillRect/>
          </a:stretch>
        </p:blipFill>
        <p:spPr bwMode="auto">
          <a:xfrm>
            <a:off x="990601" y="2057400"/>
            <a:ext cx="7086600" cy="3886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a:buNone/>
            </a:pPr>
            <a:r>
              <a:rPr lang="en-US" dirty="0"/>
              <a:t/>
            </a:r>
            <a:br>
              <a:rPr lang="en-US" dirty="0"/>
            </a:br>
            <a:endParaRPr lang="en-US" dirty="0"/>
          </a:p>
          <a:p>
            <a:r>
              <a:rPr lang="en-US" sz="3400" b="1" dirty="0"/>
              <a:t>Buckingham Palace </a:t>
            </a:r>
            <a:r>
              <a:rPr lang="en-US" sz="3400" dirty="0"/>
              <a:t>has served as the official London residence of Britain's sovereigns since 1837 and today is the administrative headquarters of the Monarch</a:t>
            </a:r>
            <a:r>
              <a:rPr lang="en-US" sz="3400" dirty="0" smtClean="0"/>
              <a:t>.</a:t>
            </a:r>
            <a:endParaRPr lang="hr-HR" sz="3400" dirty="0" smtClean="0"/>
          </a:p>
          <a:p>
            <a:r>
              <a:rPr lang="en-US" sz="3400" dirty="0"/>
              <a:t>Although in use for the many official events and receptions held by The Queen, the State Rooms at Buckingham Palace are open to visitors every year</a:t>
            </a:r>
            <a:r>
              <a:rPr lang="en-US" sz="3400" dirty="0" smtClean="0"/>
              <a:t>.</a:t>
            </a:r>
            <a:endParaRPr lang="en-US" sz="3400" dirty="0"/>
          </a:p>
          <a:p>
            <a:r>
              <a:rPr lang="en-US" sz="3400" dirty="0"/>
              <a:t>Buckingham Palace has 775 rooms. These include 19 State rooms, 52 Royal and guest bedrooms, 188 staff bedrooms, 92 offices and 78 bathrooms. In measurements, the building is 108 </a:t>
            </a:r>
            <a:r>
              <a:rPr lang="en-US" sz="3400" dirty="0" err="1"/>
              <a:t>metres</a:t>
            </a:r>
            <a:r>
              <a:rPr lang="en-US" sz="3400" dirty="0"/>
              <a:t> long across the front, 120 </a:t>
            </a:r>
            <a:r>
              <a:rPr lang="en-US" sz="3400" dirty="0" err="1"/>
              <a:t>metres</a:t>
            </a:r>
            <a:r>
              <a:rPr lang="en-US" sz="3400" dirty="0"/>
              <a:t> deep (including the central quadrangle) and </a:t>
            </a:r>
            <a:r>
              <a:rPr lang="en-US" sz="3400" dirty="0" smtClean="0"/>
              <a:t>24 </a:t>
            </a:r>
            <a:r>
              <a:rPr lang="en-US" sz="3400" dirty="0" err="1"/>
              <a:t>metres</a:t>
            </a:r>
            <a:r>
              <a:rPr lang="en-US" sz="3400" dirty="0"/>
              <a:t> high</a:t>
            </a:r>
            <a:r>
              <a:rPr lang="en-US" sz="3400" dirty="0" smtClean="0"/>
              <a:t>.</a:t>
            </a:r>
            <a:endParaRPr lang="en-US" sz="3400" dirty="0"/>
          </a:p>
          <a:p>
            <a:endParaRPr lang="en-US" sz="3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hr-HR" b="1" dirty="0" smtClean="0"/>
              <a:t>London Zoo</a:t>
            </a:r>
            <a:r>
              <a:rPr lang="hr-HR" dirty="0" smtClean="0"/>
              <a:t> is the world's oldest scientific zoo.</a:t>
            </a:r>
            <a:endParaRPr lang="en-US" dirty="0" smtClean="0"/>
          </a:p>
          <a:p>
            <a:r>
              <a:rPr lang="hr-HR" dirty="0" smtClean="0"/>
              <a:t>It was opened in London on April 27, 1828.</a:t>
            </a:r>
            <a:endParaRPr lang="en-US" dirty="0" smtClean="0"/>
          </a:p>
          <a:p>
            <a:r>
              <a:rPr lang="hr-HR" dirty="0" smtClean="0"/>
              <a:t>Today it houses a collection of 756 species of animals, with 17,480 individuals, making it one of the largest collections in the United Kingdom.</a:t>
            </a:r>
            <a:endParaRPr lang="hr-HR" u="sng" baseline="30000" dirty="0" smtClean="0"/>
          </a:p>
          <a:p>
            <a:r>
              <a:rPr lang="hr-HR" dirty="0" smtClean="0"/>
              <a:t> The zoo is sometimes called </a:t>
            </a:r>
            <a:r>
              <a:rPr lang="hr-HR" b="1" dirty="0" smtClean="0"/>
              <a:t>Regent's Zoo</a:t>
            </a:r>
            <a:r>
              <a:rPr lang="hr-HR"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400" dirty="0" smtClean="0"/>
              <a:t>Pripremili učenici 6.A I 6.B RAZREDA UZ POMOĆ UČITELJICE Gordane Topolnik-jelovica</a:t>
            </a:r>
            <a:br>
              <a:rPr lang="hr-HR" sz="2400" dirty="0" smtClean="0"/>
            </a:br>
            <a:r>
              <a:rPr lang="hr-HR" sz="2400" dirty="0" smtClean="0"/>
              <a:t>Školska godina 2015./2016.</a:t>
            </a:r>
            <a:endParaRPr lang="en-US" sz="2400" dirty="0"/>
          </a:p>
        </p:txBody>
      </p:sp>
      <p:pic>
        <p:nvPicPr>
          <p:cNvPr id="3" name="Ralph McTell Streets of London.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335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cap="all" dirty="0" smtClean="0"/>
              <a:t>HoUSES </a:t>
            </a:r>
            <a:r>
              <a:rPr lang="hr-HR" b="1" cap="all" dirty="0"/>
              <a:t>OF PARLAMENT AND THE CLOCK TOWER</a:t>
            </a:r>
            <a:r>
              <a:rPr lang="en-US" dirty="0"/>
              <a:t/>
            </a:r>
            <a:br>
              <a:rPr lang="en-US" dirty="0"/>
            </a:br>
            <a:endParaRPr lang="en-US" dirty="0"/>
          </a:p>
        </p:txBody>
      </p:sp>
      <p:pic>
        <p:nvPicPr>
          <p:cNvPr id="4" name="Slika 1"/>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371600" y="1676400"/>
            <a:ext cx="6324600" cy="4114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Autofit/>
          </a:bodyPr>
          <a:lstStyle/>
          <a:p>
            <a:r>
              <a:rPr lang="hr-HR" sz="2400" b="1" dirty="0" smtClean="0"/>
              <a:t>The Houses of Parliament </a:t>
            </a:r>
            <a:r>
              <a:rPr lang="en-US" sz="2400" dirty="0" smtClean="0"/>
              <a:t>is </a:t>
            </a:r>
            <a:r>
              <a:rPr lang="en-US" sz="2400" dirty="0"/>
              <a:t>the seat of the two parliamentary houses of the United Kingdom: the House of Lords and the House of Commons</a:t>
            </a:r>
            <a:r>
              <a:rPr lang="en-US" sz="2400" dirty="0" smtClean="0"/>
              <a:t>.</a:t>
            </a:r>
            <a:r>
              <a:rPr lang="hr-HR" sz="2400" dirty="0" smtClean="0"/>
              <a:t> </a:t>
            </a:r>
          </a:p>
          <a:p>
            <a:r>
              <a:rPr lang="en-US" sz="2400" dirty="0" smtClean="0"/>
              <a:t> </a:t>
            </a:r>
            <a:r>
              <a:rPr lang="en-US" sz="2400" dirty="0"/>
              <a:t>The Palace lies on the northern bank of the River Thames in central London. In 1265 a parliament was created with two houses: the Lords and the Commons. In 1834 a fire destroyed the Palace of </a:t>
            </a:r>
            <a:r>
              <a:rPr lang="en-US" sz="2400" dirty="0" smtClean="0"/>
              <a:t>Westminster</a:t>
            </a:r>
            <a:r>
              <a:rPr lang="hr-HR" sz="2400" dirty="0" smtClean="0"/>
              <a:t>.</a:t>
            </a:r>
            <a:r>
              <a:rPr lang="en-US" sz="2400" dirty="0" smtClean="0"/>
              <a:t> </a:t>
            </a:r>
            <a:r>
              <a:rPr lang="en-US" sz="2400" dirty="0"/>
              <a:t>After the fire, a competition was organized to create a new building for the two houses of parliament. A design by Sir Charles Barry and his assistant Augustus </a:t>
            </a:r>
            <a:r>
              <a:rPr lang="en-US" sz="2400" dirty="0" err="1"/>
              <a:t>Welby</a:t>
            </a:r>
            <a:r>
              <a:rPr lang="en-US" sz="2400" dirty="0"/>
              <a:t> </a:t>
            </a:r>
            <a:r>
              <a:rPr lang="en-US" sz="2400" dirty="0" err="1"/>
              <a:t>Pugin</a:t>
            </a:r>
            <a:r>
              <a:rPr lang="en-US" sz="2400" dirty="0"/>
              <a:t> was chosen</a:t>
            </a:r>
            <a:r>
              <a:rPr lang="en-US" sz="2400" dirty="0" smtClean="0"/>
              <a:t>.</a:t>
            </a:r>
            <a:endParaRPr lang="hr-HR" sz="2400" dirty="0" smtClean="0"/>
          </a:p>
          <a:p>
            <a:r>
              <a:rPr lang="en-US" sz="2400" dirty="0" smtClean="0"/>
              <a:t> </a:t>
            </a:r>
            <a:r>
              <a:rPr lang="en-US" sz="2400" dirty="0"/>
              <a:t>The most famous part of Charles Barry's design is the clock tower originally called St. Stephen's Tower. It was soon named after the tower's largest bell, the </a:t>
            </a:r>
            <a:r>
              <a:rPr lang="en-US" sz="2400" dirty="0">
                <a:hlinkClick r:id="rId2"/>
              </a:rPr>
              <a:t>Big Ben</a:t>
            </a:r>
            <a:r>
              <a:rPr lang="en-US" sz="2400" dirty="0"/>
              <a:t>. It is the symbol of London.</a:t>
            </a:r>
          </a:p>
          <a:p>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b="1" dirty="0" smtClean="0"/>
              <a:t>WESTMINSTER   ABBEY</a:t>
            </a:r>
            <a:endParaRPr lang="en-US" sz="4000" b="1" dirty="0"/>
          </a:p>
        </p:txBody>
      </p:sp>
      <p:pic>
        <p:nvPicPr>
          <p:cNvPr id="4" name="Content Placeholder 3" descr="http://www.velikabritanija.net/wp-content/uploads/2010/06/VL353091057-Westminster-Abbey.jpg"/>
          <p:cNvPicPr>
            <a:picLocks noGrp="1"/>
          </p:cNvPicPr>
          <p:nvPr>
            <p:ph idx="1"/>
          </p:nvPr>
        </p:nvPicPr>
        <p:blipFill>
          <a:blip r:embed="rId2" cstate="print"/>
          <a:srcRect/>
          <a:stretch>
            <a:fillRect/>
          </a:stretch>
        </p:blipFill>
        <p:spPr bwMode="auto">
          <a:xfrm>
            <a:off x="1524000" y="1676400"/>
            <a:ext cx="6324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hr-HR" sz="2700" dirty="0" smtClean="0"/>
              <a:t>Since </a:t>
            </a:r>
            <a:r>
              <a:rPr lang="hr-HR" sz="2700" dirty="0"/>
              <a:t>1066, when Harold Godwinson and William the </a:t>
            </a:r>
            <a:r>
              <a:rPr lang="hr-HR" sz="2700" dirty="0" smtClean="0"/>
              <a:t>Conqueror</a:t>
            </a:r>
            <a:r>
              <a:rPr lang="hr-HR" sz="2700" dirty="0"/>
              <a:t> </a:t>
            </a:r>
            <a:r>
              <a:rPr lang="hr-HR" sz="2700" dirty="0" smtClean="0"/>
              <a:t>were </a:t>
            </a:r>
            <a:r>
              <a:rPr lang="hr-HR" sz="2700" dirty="0"/>
              <a:t>crowned, all British and English kings are crowned there.</a:t>
            </a:r>
            <a:endParaRPr lang="en-US" sz="2700" dirty="0"/>
          </a:p>
          <a:p>
            <a:r>
              <a:rPr lang="hr-HR" sz="2700" b="1" dirty="0" smtClean="0"/>
              <a:t>Westminster Abbe</a:t>
            </a:r>
            <a:r>
              <a:rPr lang="hr-HR" sz="2700" dirty="0" smtClean="0"/>
              <a:t>y is a large, mainly Gothic abbey church in the City of Westminster  London, located just to the west of the Palace of Westminster. It is one of the most notable religious buildings in the United Kingdom.  It was built in  970s. </a:t>
            </a:r>
          </a:p>
          <a:p>
            <a:endParaRPr lang="en-US" sz="27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b="1" dirty="0" smtClean="0"/>
              <a:t>ST  PAUL’S  CATHEDRAL</a:t>
            </a:r>
            <a:r>
              <a:rPr lang="hr-HR" dirty="0" smtClean="0"/>
              <a:t> </a:t>
            </a:r>
            <a:endParaRPr lang="en-US" dirty="0"/>
          </a:p>
        </p:txBody>
      </p:sp>
      <p:pic>
        <p:nvPicPr>
          <p:cNvPr id="4" name="Content Placeholder 3" descr="https://c1.staticflickr.com/9/8486/8250498872_08274eb5dc_b.jpg"/>
          <p:cNvPicPr>
            <a:picLocks noGrp="1"/>
          </p:cNvPicPr>
          <p:nvPr>
            <p:ph idx="1"/>
          </p:nvPr>
        </p:nvPicPr>
        <p:blipFill>
          <a:blip r:embed="rId2" cstate="print"/>
          <a:srcRect/>
          <a:stretch>
            <a:fillRect/>
          </a:stretch>
        </p:blipFill>
        <p:spPr bwMode="auto">
          <a:xfrm>
            <a:off x="1174209" y="1600200"/>
            <a:ext cx="679558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1253</Words>
  <Application>Microsoft Office PowerPoint</Application>
  <PresentationFormat>On-screen Show (4:3)</PresentationFormat>
  <Paragraphs>100</Paragraphs>
  <Slides>41</Slides>
  <Notes>0</Notes>
  <HiddenSlides>0</HiddenSlides>
  <MMClips>3</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London</vt:lpstr>
      <vt:lpstr> Come and visit London with us!</vt:lpstr>
      <vt:lpstr>BUCKINGHAM  PALACE</vt:lpstr>
      <vt:lpstr>Slide 4</vt:lpstr>
      <vt:lpstr>HoUSES OF PARLAMENT AND THE CLOCK TOWER </vt:lpstr>
      <vt:lpstr>Slide 6</vt:lpstr>
      <vt:lpstr>WESTMINSTER   ABBEY</vt:lpstr>
      <vt:lpstr>Slide 8</vt:lpstr>
      <vt:lpstr>ST  PAUL’S  CATHEDRAL </vt:lpstr>
      <vt:lpstr>Slide 10</vt:lpstr>
      <vt:lpstr>TRAFALGAR SQUARE</vt:lpstr>
      <vt:lpstr>Slide 12</vt:lpstr>
      <vt:lpstr>NATIONAL GALLERY</vt:lpstr>
      <vt:lpstr>Slide 14</vt:lpstr>
      <vt:lpstr>PICCADILLY CIRCUS</vt:lpstr>
      <vt:lpstr>Slide 16</vt:lpstr>
      <vt:lpstr>BRITISH  MUSEUM</vt:lpstr>
      <vt:lpstr>Slide 18</vt:lpstr>
      <vt:lpstr>NATURAL  HISTORY  MUSEUM</vt:lpstr>
      <vt:lpstr>Slide 20</vt:lpstr>
      <vt:lpstr>THE  ROYAL ALBERT HALL                                 AND ALBERT MEMORIAL</vt:lpstr>
      <vt:lpstr>History</vt:lpstr>
      <vt:lpstr>LONDON  EYE</vt:lpstr>
      <vt:lpstr>Slide 24</vt:lpstr>
      <vt:lpstr>THE  TOWER OF LONDON</vt:lpstr>
      <vt:lpstr>Yeomen warders</vt:lpstr>
      <vt:lpstr>Slide 27</vt:lpstr>
      <vt:lpstr>TOWER BRIDGE</vt:lpstr>
      <vt:lpstr>Slide 29</vt:lpstr>
      <vt:lpstr>THE  MONUMENT</vt:lpstr>
      <vt:lpstr>Slide 31</vt:lpstr>
      <vt:lpstr>GLOBE  THEATRE</vt:lpstr>
      <vt:lpstr>Slide 33</vt:lpstr>
      <vt:lpstr>HYDE PARK</vt:lpstr>
      <vt:lpstr>Slide 35</vt:lpstr>
      <vt:lpstr>MADAME TUSSAUDS</vt:lpstr>
      <vt:lpstr>The British Royal Family</vt:lpstr>
      <vt:lpstr>Slide 38</vt:lpstr>
      <vt:lpstr>LONDON  ZOO</vt:lpstr>
      <vt:lpstr>Slide 40</vt:lpstr>
      <vt:lpstr>Pripremili učenici 6.A I 6.B RAZREDA UZ POMOĆ UČITELJICE Gordane Topolnik-jelovica Školska godina 2015./2016.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Stranci na Trsatu</dc:creator>
  <cp:lastModifiedBy>Stranci na Trsatu</cp:lastModifiedBy>
  <cp:revision>43</cp:revision>
  <dcterms:created xsi:type="dcterms:W3CDTF">2016-02-20T18:38:28Z</dcterms:created>
  <dcterms:modified xsi:type="dcterms:W3CDTF">2016-04-03T16:37:18Z</dcterms:modified>
</cp:coreProperties>
</file>