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70" r:id="rId4"/>
    <p:sldId id="271" r:id="rId5"/>
    <p:sldId id="268" r:id="rId6"/>
    <p:sldId id="272" r:id="rId7"/>
    <p:sldId id="274" r:id="rId8"/>
    <p:sldId id="273" r:id="rId9"/>
    <p:sldId id="269" r:id="rId10"/>
    <p:sldId id="261" r:id="rId11"/>
    <p:sldId id="262" r:id="rId12"/>
    <p:sldId id="275" r:id="rId13"/>
    <p:sldId id="267" r:id="rId14"/>
    <p:sldId id="263" r:id="rId15"/>
    <p:sldId id="265" r:id="rId16"/>
    <p:sldId id="277" r:id="rId17"/>
    <p:sldId id="278" r:id="rId18"/>
    <p:sldId id="279" r:id="rId19"/>
    <p:sldId id="264" r:id="rId20"/>
    <p:sldId id="266" r:id="rId21"/>
    <p:sldId id="280" r:id="rId22"/>
    <p:sldId id="292" r:id="rId23"/>
    <p:sldId id="293" r:id="rId24"/>
    <p:sldId id="281" r:id="rId25"/>
    <p:sldId id="282" r:id="rId26"/>
    <p:sldId id="287" r:id="rId27"/>
    <p:sldId id="294" r:id="rId28"/>
    <p:sldId id="291" r:id="rId29"/>
    <p:sldId id="295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2F0"/>
    <a:srgbClr val="03042B"/>
    <a:srgbClr val="ECFA3C"/>
    <a:srgbClr val="1C67BB"/>
    <a:srgbClr val="27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l teme 2 - Isticanj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vijetli stil 2 - Isticanj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6E929-1968-4177-8FA9-B4245A564AC1}" type="datetimeFigureOut">
              <a:rPr lang="sr-Latn-CS" smtClean="0"/>
              <a:pPr/>
              <a:t>28.10.2016.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5E59E-6E02-468B-AFE3-F7A839CD0E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09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450F0-6919-49CB-AB7B-AB8EE599E0A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DB050-08CB-4218-8C62-C102C3444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D4176-8F88-44BC-80D8-31A593F58560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7BAB-66A7-4261-A7DD-07FAEE6AC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E3F0-89BD-478B-B91D-05855E0B9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5116-B0C0-49BA-94C3-3961D7E964D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FF5A-F9D7-447F-8000-4D83C2597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C1F76-2642-483C-BC7B-DF14667B280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BBDB-FAAC-4B9C-B348-657AC4FEE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C099B-787D-490D-B3E8-03D658E2107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7B14-2046-45D3-A146-73D2D20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D4970-FBF3-4D90-AADD-20AA428DABD1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8DCE-919B-4C33-B390-C8A396AE2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7D856-C439-4D91-87D8-EC13BCE4E61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D214-14ED-44E6-9A70-D5D84717B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7F964-0479-4EC8-9800-BADC6FECE4BC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E44E-144A-412C-8981-84D9D69D9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75B0C-E7CC-4992-8C16-662758B4302A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894D-2DA4-488D-B909-8EF04D6F6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414D7A7E-76CD-42B3-A98B-EA97F28F260C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AC905CEC-53D9-40A0-9563-533D9493E1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r.wikipedia.org/wiki/Datoteka:Percent_18e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imgres?imgurl=http://pets.onas.ru/white-mouse-on-skate-board.jpg&amp;imgrefurl=http://pets.onas.ru/white-mouse-on-skate-board.jpg.html&amp;h=418&amp;w=452&amp;sz=18&amp;tbnid=oyCn3XIBxaayWM:&amp;tbnh=117&amp;tbnw=127&amp;prev=/images?q=white+mouse&amp;usg=__-DtdSJSW5dd5t-uK2JQQ0VIKP7M=&amp;ei=Vnf4SuzMKc-M_AaJ6dCnAw&amp;sa=X&amp;oi=image_result&amp;resnum=1&amp;ct=image&amp;ved=0CAcQ9QEwA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hyperlink" Target="http://images.google.com/imgres?imgurl=http://www.faqs.org/photo-dict/photofiles/list/922/1360jeans.jpg&amp;imgrefurl=http://www.faqs.org/photo-dict/phrase/922/jeans.html&amp;usg=__4encN_8j8LJqCii5Zp0B0zmUzUE=&amp;h=700&amp;w=519&amp;sz=85&amp;hl=hr&amp;start=47&amp;um=1&amp;tbnid=F9kwvhRu_o3MhM:&amp;tbnh=140&amp;tbnw=104&amp;prev=/images?q=jeans&amp;ndsp=18&amp;hl=hr&amp;rls=com.microsoft:hr:IE-SearchBox&amp;rlz=1I7ADRA_en&amp;sa=N&amp;start=36&amp;um=1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.pawneeschools.com/pages/uploaded_images/No%20Bulling%202.png&amp;imgrefurl=http://www.pawneeschools.com/vnews/display.v/SEC/Teacher%20Web%20Sites|Mrs.%20Kern&amp;usg=__H2riuU4wQxeiW92R15Ap1TiDVjU=&amp;h=302&amp;w=302&amp;sz=12&amp;hl=hr&amp;start=13&amp;um=1&amp;tbnid=Aw7eKhvNaeiuAM:&amp;tbnh=116&amp;tbnw=116&amp;prev=/images?q=bulling&amp;hl=hr&amp;rls=com.microsoft:hr:IE-SearchBox&amp;rlz=1I7ADRA_en&amp;sa=N&amp;um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rgovinanova.hr/images/b-1.gif&amp;imgrefurl=http://www.trgovinanova.hr/index.php?cPath=33&amp;usg=__g1VqZEggEXHJe6Xtshd3NDxAuZs=&amp;h=400&amp;w=400&amp;sz=31&amp;hl=hr&amp;start=1&amp;um=1&amp;tbnid=5I0UlCIWFX_GcM:&amp;tbnh=124&amp;tbnw=124&amp;prev=/images?q=kutija&amp;hl=hr&amp;rls=com.microsoft:hr:IE-SearchBox&amp;rlz=1I7ADRA_en&amp;sa=N&amp;um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tportal.hr/ResourceManager/GetImage.aspx?imgId%3D11592%26fmtId%3D20&amp;imgrefurl=http://www.tportal.hr/biznis/novaciulaganje/8949/Kamate-ce-nastaviti-blagi-rast.html&amp;usg=__J9FlAvvNmSVg2Rp8o8SgkazY86E=&amp;h=300&amp;w=400&amp;sz=33&amp;hl=hr&amp;start=17&amp;um=1&amp;tbnid=incd6FJRCM3MAM:&amp;tbnh=93&amp;tbnw=124&amp;prev=/images?q%3Dkamate%26hl%3Dhr%26lr%3D%26rls%3Dcom.microsoft:hr:IE-SearchBox%26rlz%3D1I7ADRA_en%26sa%3DX%26um%3D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://images.google.com/imgres?imgurl=http://www.varazdin-online.com/slike/vijesti/2008/kamate-200208.jpg&amp;imgrefurl=http://www.varazdin-online.com/i-dalje-mikrokrediti-uz-pocek-od-1-godine-i-kamatu-od-4-9-posto/gospodarstvo/4938/&amp;usg=__O31kc80AP-g7GBgbVmoJ_YaicQg=&amp;h=210&amp;w=315&amp;sz=14&amp;hl=hr&amp;start=12&amp;um=1&amp;tbnid=Ot73n4Ee62umNM:&amp;tbnh=78&amp;tbnw=117&amp;prev=/images?q%3Dkamate%26hl%3Dhr%26lr%3D%26rls%3Dcom.microsoft:hr:IE-SearchBox%26rlz%3D1I7ADRA_en%26sa%3DX%26um%3D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products.mercola.com/Images/honey/honey4.jpg&amp;imgrefurl=http://products.mercola.com/honey/&amp;usg=__jPj3gBx-EgNnRiYXaBPYblGzl2I=&amp;h=328&amp;w=366&amp;sz=146&amp;hl=hr&amp;start=12&amp;um=1&amp;tbnid=J51EZEPTckRTbM:&amp;tbnh=109&amp;tbnw=122&amp;prev=/images?q=honey&amp;hl=hr&amp;rls=com.microsoft:hr:IE-SearchBox&amp;rlz=1I7ADRA_en&amp;um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8794" y="285728"/>
            <a:ext cx="6000792" cy="164307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88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POSTOCI</a:t>
            </a:r>
            <a:endParaRPr lang="en-US" sz="8800" b="1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9" descr="Percent 18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3042" y="1571612"/>
            <a:ext cx="952500" cy="866776"/>
          </a:xfrm>
          <a:prstGeom prst="rect">
            <a:avLst/>
          </a:prstGeom>
          <a:noFill/>
        </p:spPr>
      </p:pic>
      <p:pic>
        <p:nvPicPr>
          <p:cNvPr id="8" name="Picture 9" descr="Percent 18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1571612"/>
            <a:ext cx="952500" cy="866776"/>
          </a:xfrm>
          <a:prstGeom prst="rect">
            <a:avLst/>
          </a:prstGeom>
          <a:noFill/>
        </p:spPr>
      </p:pic>
      <p:pic>
        <p:nvPicPr>
          <p:cNvPr id="9" name="Picture 9" descr="Percent 18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818" y="1928802"/>
            <a:ext cx="952500" cy="866776"/>
          </a:xfrm>
          <a:prstGeom prst="rect">
            <a:avLst/>
          </a:prstGeom>
          <a:noFill/>
        </p:spPr>
      </p:pic>
      <p:pic>
        <p:nvPicPr>
          <p:cNvPr id="10" name="Picture 9" descr="Percent 18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5643578"/>
            <a:ext cx="952500" cy="866776"/>
          </a:xfrm>
          <a:prstGeom prst="rect">
            <a:avLst/>
          </a:prstGeom>
          <a:noFill/>
        </p:spPr>
      </p:pic>
      <p:sp>
        <p:nvSpPr>
          <p:cNvPr id="12" name="Podnaslov 2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8715436" cy="2928958"/>
          </a:xfr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Matematička vjerojatnost i postoci pojavili su se sredinom 17. stoljeća, pri čemu su postoci postali uobičajeni tek u 19. stoljeću, a tek u drugoj polovici 20. stoljeća ušli su u svakodnevnu primjenu. Dakle, naši preci sigurno nisu prikupljali informacije u obliku vjerojatnosti ili postotaka. 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0" y="1285860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dirty="0" smtClean="0">
                <a:solidFill>
                  <a:srgbClr val="ECFA3C"/>
                </a:solidFill>
              </a:rPr>
              <a:t>%</a:t>
            </a:r>
            <a:endParaRPr lang="hr-HR" sz="9600" b="1" dirty="0">
              <a:solidFill>
                <a:srgbClr val="ECFA3C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7148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</a:t>
            </a:r>
            <a:r>
              <a:rPr lang="hr-H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hr-H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nekom laboratoriju vršili su pokuse nad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miševima.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Koliki je postotak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bijelih miševa ako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a)	ukupno je 100 miševa, a među njima 7 bijelih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b)	od 100 miševa 15 je bijelih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c)	od 200 miševa 18 je bijelih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d)	od 200 miševa 70 je bijelih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e)	od 300 miševa 90 je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bijelih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895-25E1-4873-A39B-43FDF5FFFAFE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59394" name="AutoShape 2" descr="data:image/jpg;base64,/9j/4AAQSkZJRgABAQAAAQABAAD/2wBDAAkGBwgHBgkIBwgKCgkLDRYPDQwMDRsUFRAWIB0iIiAdHx8kKDQsJCYxJx8fLT0tMTU3Ojo6Iys/RD84QzQ5Ojf/2wBDAQoKCg0MDRoPDxo3JR8lNzc3Nzc3Nzc3Nzc3Nzc3Nzc3Nzc3Nzc3Nzc3Nzc3Nzc3Nzc3Nzc3Nzc3Nzc3Nzc3Nzf/wAARCABeAGUDASIAAhEBAxEB/8QAHAAAAAcBAQAAAAAAAAAAAAAAAAECAwQFBgcI/8QANBAAAQMDAgQEBAUEAwAAAAAAAQACAwQFERIhBhMxQSJRYXEHFDKRFiNSgcEVNaGx0eHw/8QAFwEBAQEBAAAAAAAAAAAAAAAAAAIBA//EAB8RAAICAgMBAQEAAAAAAAAAAAABAhESIQMxQWEEE//aAAwDAQACEQMRAD8A62OiUCkBKCwCwUrKQEoIBWUeUlGtAYKPITbjgJjngHBOPdAS0FGpKuGpaTBKyQNODpPQp/KLYFZQRZRZQCsoJKCAjowkAjzS8rAKCV3SQj7oBQQJwiR4ytAzNLpCpq66wUzS6TYDuSMK7fFqWNv0UM1VJBh3XSPUrlyycVaL40m9lrb4WEGWN4brwTo2BymLPxC+tlrQ2lrYYqSUxmSZmA/HcfZHw9SG1UBbM/Pi1ZycMGMBo9B/JVZfOK2U8c8FHS/MSMb9LpQwee5PTouSk6OqSd+mrtt0jrnljWuyG6tWMAjOP2Viud/D7+q3yemvtRJNR0sPNZ8qGaWVDiNOeudLTnc9wMd10Nd4XWzjOk9AQRIKiSGYz2JCjvjrQcxVEfs6L/tTUY9kezU6IsFW8SthrI2xyu+hzCSx/tncH0U0dUxUwMqIjG8bHcEdWnsR6pqjqHh/y1UQJ29D0EjfMf8ACm60zWk1aJwQRBGrJDz9u6yRgM9dJO3xNdI5w++Ar+7VrKOkkORzHDDW53VfbGYgjLc+u3Vcpuy462QbxR1dbTiGkn5Ls7ndcYhsV6t/EDJ7w4U85Lngc/62glpOWk4bnPuF6DcAwFxHbCqONKWnk4ek50LHPBjbr0jUA54DhnGd8n7qa0yrLLhaR0nDltL9OoU7Wu09Mjwn/IKtVV8M/wBgoTnJMWT6nJyfurNdl0cn2BBEggGh0Roh0SggAmqinjqGaZBuDkEdWnzCRVAhuWjJ91zm93u4W++vo/nLqdeHtlgmaRGCcgaHZBA27LG16VGLe0dAdLW0bfGw1cY7s2eB6hNSX2ndTPfDrEg20ubgtPqqrhC9Xi5xFtwp4pBGXN+ciYYw8g4HhJyCeuwx16bZgXjiS0V1fHDSz65WuMcjg1wbkdiSBg/+yoelpld9jsbn1lQec4kk53Wko4+XGAqqgZCGmVxAwM5O23mk/iizOY8R3KnIYMkMeHuIyBs0bk5I+6hfTfiLsfnTBvVrfE5Zzj+7NpaF1E+mncZtD+c1uY2YkacE+un/AErekvVJEGMqaeso+a8NjfVQFokcegBGRn0PYLEfE+9RVERo7fUuJizzXMedGrqOn1EEevXHVU2lElLZu+FX6rFTDBBYZIznzbI9p/0rVZjgOmNNR3FnPlkDa6SNoe4ENDcHbHcl5J9/RaZdF0S+wEoIsILTBA6I0SG6ANzQ5pDhkLmfxepooqOCalp3/Mg4MrXbBmehGN/43XS98KJXUUNazRPGHDyIUyVo6cc8JWco4PmtlbQxtkvNwt9c0Yfl4LCc9h5K/m4brblIJGXOguLmkESTw6Zf2e3J/hWtbwNbZS58MfKcf0dFVfhqvtB5lHVuAG/koxpbKclJ2is4h4Rv1XBHCYa3lMGS2jqGvbqx+jIz59O5WfjswtdHyJopoZnPIkknhkiGg9hjPftnC3lLxNc6Y6KhrJgP2KuaPi6mmPLqmOjz+rcLMF4w5P1GAfc6yezR0slZFUUcRYOW2RoLQ0EZBbq9sbY2IAwFU10lX+H6c1lCYzVPfJC5+GvLQwNG+N26ifLO58sdifQ2C6YfLQ0FQfN0LSfvjP8AlY/4p0E0kVHXN2pKcGOQhu0YOMHA6DbH7hMK2bF5OkO/DO9vuF0utMJNcRDZ3AsxpkOGuxv3x09B3yuhLkPwUEzrxdZeV+S6HxyYONRflo+2pdeHqukHcR+jj/nyYhIIIKjgNgpSbBSggFIHdECggCOodFCuHjhcMb4U0pmdoLTlYzUc/q43RTuOnuiaY5NnsV/dKVpydlR8kNdsVykqOqY7BTYOuGRzcbjBVZx3PPWWuClfK5wDiSM9Ve0oyMKru1NzJA1xGE8NjLGVol/CQ1VNbZ6aZ35IfqjH6SeuF0IFZjhSnbT0vh77rSNK6RVKiOSblJti0EhBUQ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9620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9396" name="AutoShape 4" descr="data:image/jpg;base64,/9j/4AAQSkZJRgABAQAAAQABAAD/2wBDAAkGBwgHBgkIBwgKCgkLDRYPDQwMDRsUFRAWIB0iIiAdHx8kKDQsJCYxJx8fLT0tMTU3Ojo6Iys/RD84QzQ5Ojf/2wBDAQoKCg0MDRoPDxo3JR8lNzc3Nzc3Nzc3Nzc3Nzc3Nzc3Nzc3Nzc3Nzc3Nzc3Nzc3Nzc3Nzc3Nzc3Nzc3Nzc3Nzf/wAARCABeAGUDASIAAhEBAxEB/8QAHAAAAAcBAQAAAAAAAAAAAAAAAAECAwQFBgcI/8QANBAAAQMDAgQEBAUEAwAAAAAAAQACAwQFERIhBhMxQSJRYXEHFDKRFiNSgcEVNaGx0eHw/8QAFwEBAQEBAAAAAAAAAAAAAAAAAAIBA//EAB8RAAICAgMBAQEAAAAAAAAAAAABAhESIQMxQWEEE//aAAwDAQACEQMRAD8A62OiUCkBKCwCwUrKQEoIBWUeUlGtAYKPITbjgJjngHBOPdAS0FGpKuGpaTBKyQNODpPQp/KLYFZQRZRZQCsoJKCAjowkAjzS8rAKCV3SQj7oBQQJwiR4ytAzNLpCpq66wUzS6TYDuSMK7fFqWNv0UM1VJBh3XSPUrlyycVaL40m9lrb4WEGWN4brwTo2BymLPxC+tlrQ2lrYYqSUxmSZmA/HcfZHw9SG1UBbM/Pi1ZycMGMBo9B/JVZfOK2U8c8FHS/MSMb9LpQwee5PTouSk6OqSd+mrtt0jrnljWuyG6tWMAjOP2Viud/D7+q3yemvtRJNR0sPNZ8qGaWVDiNOeudLTnc9wMd10Nd4XWzjOk9AQRIKiSGYz2JCjvjrQcxVEfs6L/tTUY9kezU6IsFW8SthrI2xyu+hzCSx/tncH0U0dUxUwMqIjG8bHcEdWnsR6pqjqHh/y1UQJ29D0EjfMf8ACm60zWk1aJwQRBGrJDz9u6yRgM9dJO3xNdI5w++Ar+7VrKOkkORzHDDW53VfbGYgjLc+u3Vcpuy462QbxR1dbTiGkn5Ls7ndcYhsV6t/EDJ7w4U85Lngc/62glpOWk4bnPuF6DcAwFxHbCqONKWnk4ek50LHPBjbr0jUA54DhnGd8n7qa0yrLLhaR0nDltL9OoU7Wu09Mjwn/IKtVV8M/wBgoTnJMWT6nJyfurNdl0cn2BBEggGh0Roh0SggAmqinjqGaZBuDkEdWnzCRVAhuWjJ91zm93u4W++vo/nLqdeHtlgmaRGCcgaHZBA27LG16VGLe0dAdLW0bfGw1cY7s2eB6hNSX2ndTPfDrEg20ubgtPqqrhC9Xi5xFtwp4pBGXN+ciYYw8g4HhJyCeuwx16bZgXjiS0V1fHDSz65WuMcjg1wbkdiSBg/+yoelpld9jsbn1lQec4kk53Wko4+XGAqqgZCGmVxAwM5O23mk/iizOY8R3KnIYMkMeHuIyBs0bk5I+6hfTfiLsfnTBvVrfE5Zzj+7NpaF1E+mncZtD+c1uY2YkacE+un/AErekvVJEGMqaeso+a8NjfVQFokcegBGRn0PYLEfE+9RVERo7fUuJizzXMedGrqOn1EEevXHVU2lElLZu+FX6rFTDBBYZIznzbI9p/0rVZjgOmNNR3FnPlkDa6SNoe4ENDcHbHcl5J9/RaZdF0S+wEoIsILTBA6I0SG6ANzQ5pDhkLmfxepooqOCalp3/Mg4MrXbBmehGN/43XS98KJXUUNazRPGHDyIUyVo6cc8JWco4PmtlbQxtkvNwt9c0Yfl4LCc9h5K/m4brblIJGXOguLmkESTw6Zf2e3J/hWtbwNbZS58MfKcf0dFVfhqvtB5lHVuAG/koxpbKclJ2is4h4Rv1XBHCYa3lMGS2jqGvbqx+jIz59O5WfjswtdHyJopoZnPIkknhkiGg9hjPftnC3lLxNc6Y6KhrJgP2KuaPi6mmPLqmOjz+rcLMF4w5P1GAfc6yezR0slZFUUcRYOW2RoLQ0EZBbq9sbY2IAwFU10lX+H6c1lCYzVPfJC5+GvLQwNG+N26ifLO58sdifQ2C6YfLQ0FQfN0LSfvjP8AlY/4p0E0kVHXN2pKcGOQhu0YOMHA6DbH7hMK2bF5OkO/DO9vuF0utMJNcRDZ3AsxpkOGuxv3x09B3yuhLkPwUEzrxdZeV+S6HxyYONRflo+2pdeHqukHcR+jj/nyYhIIIKjgNgpSbBSggFIHdECggCOodFCuHjhcMb4U0pmdoLTlYzUc/q43RTuOnuiaY5NnsV/dKVpydlR8kNdsVykqOqY7BTYOuGRzcbjBVZx3PPWWuClfK5wDiSM9Ve0oyMKru1NzJA1xGE8NjLGVol/CQ1VNbZ6aZ35IfqjH6SeuF0IFZjhSnbT0vh77rSNK6RVKiOSblJti0EhBUQ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9620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9398" name="Picture 6" descr="http://pets.onas.ru/white-mouse-on-skate-board.jpg"/>
          <p:cNvPicPr>
            <a:picLocks noChangeAspect="1" noChangeArrowheads="1"/>
          </p:cNvPicPr>
          <p:nvPr/>
        </p:nvPicPr>
        <p:blipFill>
          <a:blip r:embed="rId3" cstate="print"/>
          <a:srcRect l="6492" t="11701" r="4780" b="8735"/>
          <a:stretch>
            <a:fillRect/>
          </a:stretch>
        </p:blipFill>
        <p:spPr bwMode="auto">
          <a:xfrm>
            <a:off x="4857752" y="2500306"/>
            <a:ext cx="3786214" cy="3139787"/>
          </a:xfrm>
          <a:prstGeom prst="cloudCallout">
            <a:avLst/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glow rad="101600">
              <a:srgbClr val="FF0000">
                <a:alpha val="6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406" y="571481"/>
            <a:ext cx="9715568" cy="407196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.)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Traperice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koštaju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300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kn. Kolika će im biti nova cijena ako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a)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pojeftine 50 %				</a:t>
            </a:r>
          </a:p>
          <a:p>
            <a:pPr>
              <a:lnSpc>
                <a:spcPct val="2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b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poskupe 50 %</a:t>
            </a:r>
          </a:p>
          <a:p>
            <a:pPr>
              <a:lnSpc>
                <a:spcPct val="2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c)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pojeftine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25 %</a:t>
            </a:r>
          </a:p>
          <a:p>
            <a:pPr>
              <a:lnSpc>
                <a:spcPct val="2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d) poskupe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75 %</a:t>
            </a:r>
          </a:p>
          <a:p>
            <a:pPr>
              <a:lnSpc>
                <a:spcPct val="250000"/>
              </a:lnSpc>
              <a:buNone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e) poskupe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100 %</a:t>
            </a:r>
          </a:p>
          <a:p>
            <a:pPr>
              <a:lnSpc>
                <a:spcPct val="150000"/>
              </a:lnSpc>
              <a:buNone/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1FDB-2151-442F-AAD1-2D12F2BE33FB}" type="datetime1">
              <a:rPr lang="sr-Latn-CS" smtClean="0"/>
              <a:pPr/>
              <a:t>28.10.2016.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pic>
        <p:nvPicPr>
          <p:cNvPr id="58370" name="Picture 2" descr="http://t0.gstatic.com/images?q=tbn:F9kwvhRu_o3MhM:http://www.faqs.org/photo-dict/photofiles/list/922/1360jea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214422"/>
            <a:ext cx="849091" cy="114300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071934" y="1285860"/>
            <a:ext cx="806631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-50%</a:t>
            </a:r>
            <a:endParaRPr lang="hr-HR" dirty="0">
              <a:solidFill>
                <a:srgbClr val="FF0000"/>
              </a:solidFill>
            </a:endParaRPr>
          </a:p>
        </p:txBody>
      </p:sp>
      <p:graphicFrame>
        <p:nvGraphicFramePr>
          <p:cNvPr id="58373" name="Rezervirano mjesto sadržaja 9"/>
          <p:cNvGraphicFramePr>
            <a:graphicFrameLocks noChangeAspect="1"/>
          </p:cNvGraphicFramePr>
          <p:nvPr/>
        </p:nvGraphicFramePr>
        <p:xfrm>
          <a:off x="5645419" y="1142985"/>
          <a:ext cx="1987286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Jednadžba" r:id="rId5" imgW="1714320" imgH="1422360" progId="Equation.3">
                  <p:embed/>
                </p:oleObj>
              </mc:Choice>
              <mc:Fallback>
                <p:oleObj name="Jednadžba" r:id="rId5" imgW="1714320" imgH="1422360" progId="Equation.3">
                  <p:embed/>
                  <p:pic>
                    <p:nvPicPr>
                      <p:cNvPr id="0" name="Rezervirano mjesto sadržaja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419" y="1142985"/>
                        <a:ext cx="1987286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a 12"/>
          <p:cNvSpPr/>
          <p:nvPr/>
        </p:nvSpPr>
        <p:spPr bwMode="auto">
          <a:xfrm>
            <a:off x="6215074" y="1071546"/>
            <a:ext cx="1285884" cy="428628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5" name="Ravni poveznik sa strelicom 14"/>
          <p:cNvCxnSpPr>
            <a:stCxn id="13" idx="5"/>
            <a:endCxn id="16" idx="1"/>
          </p:cNvCxnSpPr>
          <p:nvPr/>
        </p:nvCxnSpPr>
        <p:spPr bwMode="auto">
          <a:xfrm rot="16200000" flipH="1">
            <a:off x="7489138" y="1260910"/>
            <a:ext cx="121080" cy="474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kstniOkvir 15"/>
          <p:cNvSpPr txBox="1"/>
          <p:nvPr/>
        </p:nvSpPr>
        <p:spPr>
          <a:xfrm>
            <a:off x="7786711" y="1142984"/>
            <a:ext cx="135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iznos</a:t>
            </a:r>
            <a:r>
              <a:rPr lang="hr-HR" dirty="0" smtClean="0"/>
              <a:t> sniženja</a:t>
            </a:r>
            <a:endParaRPr lang="hr-HR" dirty="0"/>
          </a:p>
        </p:txBody>
      </p:sp>
      <p:sp>
        <p:nvSpPr>
          <p:cNvPr id="20" name="Elipsa 19"/>
          <p:cNvSpPr/>
          <p:nvPr/>
        </p:nvSpPr>
        <p:spPr bwMode="auto">
          <a:xfrm>
            <a:off x="5715008" y="2428868"/>
            <a:ext cx="1071570" cy="428628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1" name="Ravni poveznik sa strelicom 20"/>
          <p:cNvCxnSpPr>
            <a:stCxn id="20" idx="5"/>
            <a:endCxn id="22" idx="1"/>
          </p:cNvCxnSpPr>
          <p:nvPr/>
        </p:nvCxnSpPr>
        <p:spPr bwMode="auto">
          <a:xfrm rot="16200000" flipH="1">
            <a:off x="6847064" y="2577311"/>
            <a:ext cx="7852" cy="442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kstniOkvir 21"/>
          <p:cNvSpPr txBox="1"/>
          <p:nvPr/>
        </p:nvSpPr>
        <p:spPr>
          <a:xfrm>
            <a:off x="7072330" y="2571744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konačna cijena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000364" y="3071810"/>
            <a:ext cx="4714876" cy="830997"/>
          </a:xfrm>
          <a:prstGeom prst="rect">
            <a:avLst/>
          </a:prstGeom>
          <a:solidFill>
            <a:srgbClr val="A6E2F0">
              <a:alpha val="39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probajte na temelju ovog primjera riješiti: b) do e) - za DZ 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500562" y="385762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kako stojite s DZ?  probajmo e)</a:t>
            </a:r>
            <a:endParaRPr lang="hr-HR" dirty="0"/>
          </a:p>
        </p:txBody>
      </p:sp>
      <p:graphicFrame>
        <p:nvGraphicFramePr>
          <p:cNvPr id="58374" name="Rezervirano mjesto sadržaja 9"/>
          <p:cNvGraphicFramePr>
            <a:graphicFrameLocks noChangeAspect="1"/>
          </p:cNvGraphicFramePr>
          <p:nvPr/>
        </p:nvGraphicFramePr>
        <p:xfrm>
          <a:off x="5578475" y="4429132"/>
          <a:ext cx="2119313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Jednadžba" r:id="rId7" imgW="1828800" imgH="1422360" progId="Equation.3">
                  <p:embed/>
                </p:oleObj>
              </mc:Choice>
              <mc:Fallback>
                <p:oleObj name="Jednadžba" r:id="rId7" imgW="1828800" imgH="1422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429132"/>
                        <a:ext cx="2119313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a 17"/>
          <p:cNvSpPr/>
          <p:nvPr/>
        </p:nvSpPr>
        <p:spPr bwMode="auto">
          <a:xfrm>
            <a:off x="6215074" y="4357694"/>
            <a:ext cx="1285884" cy="428628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5572132" y="5715016"/>
            <a:ext cx="1285884" cy="428628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Strelica udesno 23"/>
          <p:cNvSpPr/>
          <p:nvPr/>
        </p:nvSpPr>
        <p:spPr bwMode="auto">
          <a:xfrm rot="20449921">
            <a:off x="2976032" y="5339256"/>
            <a:ext cx="2207709" cy="307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8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/>
      <p:bldP spid="20" grpId="0" animBg="1"/>
      <p:bldP spid="22" grpId="0"/>
      <p:bldP spid="14" grpId="0" animBg="1"/>
      <p:bldP spid="17" grpId="0"/>
      <p:bldP spid="18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285852" y="2833366"/>
          <a:ext cx="6643734" cy="33817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</a:tblGrid>
              <a:tr h="9649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solidFill>
                            <a:schemeClr val="accent6"/>
                          </a:solidFill>
                        </a:rPr>
                        <a:t>RAZLOMAK</a:t>
                      </a:r>
                      <a:endParaRPr lang="hr-HR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solidFill>
                            <a:schemeClr val="accent6"/>
                          </a:solidFill>
                        </a:rPr>
                        <a:t>DECIMALAN BROJ</a:t>
                      </a:r>
                      <a:endParaRPr lang="hr-HR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solidFill>
                            <a:schemeClr val="accent6"/>
                          </a:solidFill>
                        </a:rPr>
                        <a:t>POSTOTAK</a:t>
                      </a:r>
                      <a:endParaRPr lang="hr-HR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  <a:tr h="6041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r-HR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r-HR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604182">
                <a:tc>
                  <a:txBody>
                    <a:bodyPr/>
                    <a:lstStyle/>
                    <a:p>
                      <a:pPr algn="ctr"/>
                      <a:endParaRPr lang="hr-HR" sz="20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smtClean="0"/>
                        <a:t>72</a:t>
                      </a:r>
                      <a:r>
                        <a:rPr lang="hr-HR" sz="2000" b="1" dirty="0" smtClean="0"/>
                        <a:t>%</a:t>
                      </a:r>
                      <a:endParaRPr lang="hr-HR" sz="2000" b="1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604182">
                <a:tc>
                  <a:txBody>
                    <a:bodyPr/>
                    <a:lstStyle/>
                    <a:p>
                      <a:pPr algn="ctr"/>
                      <a:endParaRPr lang="hr-HR" sz="2000" b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smtClean="0"/>
                        <a:t>1.25</a:t>
                      </a:r>
                      <a:endParaRPr lang="hr-HR" sz="20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604182"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214546" y="3714752"/>
          <a:ext cx="27684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Jednadžba" r:id="rId3" imgW="152280" imgH="393480" progId="Equation.3">
                  <p:embed/>
                </p:oleObj>
              </mc:Choice>
              <mc:Fallback>
                <p:oleObj name="Jednadžba" r:id="rId3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714752"/>
                        <a:ext cx="276840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2000248"/>
            <a:ext cx="8229600" cy="114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r-HR" sz="2800" dirty="0" smtClean="0"/>
              <a:t>Popunimo tablicu:</a:t>
            </a:r>
            <a:endParaRPr lang="hr-HR" sz="2800" dirty="0"/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0" y="142852"/>
            <a:ext cx="82296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Ponovimo: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Što je %. </a:t>
            </a:r>
            <a:r>
              <a:rPr lang="hr-HR" kern="0" dirty="0" err="1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hr-H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31%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kern="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Č</a:t>
            </a:r>
            <a:r>
              <a:rPr kumimoji="0" lang="hr-H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itamo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31 po 100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kern="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Razlomak s nazivnikom 100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rgbClr val="03042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357686" y="1605169"/>
          <a:ext cx="1643074" cy="89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Jednadžba" r:id="rId5" imgW="723600" imgH="393480" progId="Equation.3">
                  <p:embed/>
                </p:oleObj>
              </mc:Choice>
              <mc:Fallback>
                <p:oleObj name="Jednadžba" r:id="rId5" imgW="723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605169"/>
                        <a:ext cx="1643074" cy="8951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0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6143636" y="1785926"/>
            <a:ext cx="1071570" cy="46166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=0.31</a:t>
            </a:r>
            <a:endParaRPr lang="hr-HR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0" y="714356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+mn-lt"/>
              </a:rPr>
              <a:t>1.) </a:t>
            </a:r>
            <a:r>
              <a:rPr lang="pl-PL" dirty="0" smtClean="0">
                <a:latin typeface="+mn-lt"/>
              </a:rPr>
              <a:t>U 1991. godini na području Hrvatske od raka dišnih organa umrlo je ukupno 2 250 osoba. </a:t>
            </a:r>
            <a:r>
              <a:rPr lang="hr-HR" dirty="0" smtClean="0">
                <a:latin typeface="+mn-lt"/>
              </a:rPr>
              <a:t>Ako su otprilike njih 96% bili pušači, koliko je pušača umrlo od raka dišnih </a:t>
            </a:r>
            <a:r>
              <a:rPr lang="hr-HR" dirty="0" err="1" smtClean="0">
                <a:latin typeface="+mn-lt"/>
              </a:rPr>
              <a:t>puteva</a:t>
            </a:r>
            <a:r>
              <a:rPr lang="hr-HR" dirty="0" smtClean="0">
                <a:latin typeface="+mn-lt"/>
              </a:rPr>
              <a:t> u toj godini?	</a:t>
            </a:r>
            <a:r>
              <a:rPr lang="pl-PL" dirty="0" smtClean="0">
                <a:latin typeface="+mn-lt"/>
              </a:rPr>
              <a:t>			</a:t>
            </a:r>
            <a:r>
              <a:rPr lang="pl-PL" sz="1800" i="1" dirty="0" smtClean="0">
                <a:latin typeface="+mn-lt"/>
              </a:rPr>
              <a:t>Podaci iz letka “Kako izbjeći rak pluća”</a:t>
            </a:r>
          </a:p>
          <a:p>
            <a:pPr lvl="5">
              <a:lnSpc>
                <a:spcPct val="150000"/>
              </a:lnSpc>
            </a:pPr>
            <a:r>
              <a:rPr lang="hr-HR" sz="1800" i="1" dirty="0" smtClean="0">
                <a:latin typeface="+mn-lt"/>
              </a:rPr>
              <a:t>			Hrvatske lige za borbu protiv raka.</a:t>
            </a:r>
            <a:endParaRPr lang="hr-HR" sz="1800" i="1" dirty="0">
              <a:latin typeface="+mn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335756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latin typeface="+mn-lt"/>
              </a:rPr>
              <a:t>2.) </a:t>
            </a:r>
            <a:r>
              <a:rPr lang="hr-HR" dirty="0" smtClean="0">
                <a:latin typeface="+mn-lt"/>
              </a:rPr>
              <a:t>U SAD prosječno svake godine zatrudni 1 100 000 maloljetnih djevojaka. </a:t>
            </a:r>
            <a:r>
              <a:rPr lang="pl-PL" dirty="0" smtClean="0">
                <a:latin typeface="+mn-lt"/>
              </a:rPr>
              <a:t>Od toga ih oko 125 000 ima manje od 15 godina. Od svih djevojaka koje zatrudne, koliko posto ih je mlade od 15 godina?</a:t>
            </a:r>
          </a:p>
          <a:p>
            <a:pPr lvl="4">
              <a:lnSpc>
                <a:spcPct val="150000"/>
              </a:lnSpc>
            </a:pPr>
            <a:r>
              <a:rPr lang="pl-PL" sz="1800" i="1" dirty="0" smtClean="0">
                <a:latin typeface="+mn-lt"/>
              </a:rPr>
              <a:t>Podaci dobiveni od šk. liječnice </a:t>
            </a:r>
            <a:r>
              <a:rPr lang="hr-HR" sz="1800" i="1" dirty="0" smtClean="0">
                <a:latin typeface="+mn-lt"/>
              </a:rPr>
              <a:t> </a:t>
            </a:r>
            <a:r>
              <a:rPr lang="hr-HR" sz="1800" i="1" dirty="0" err="1" smtClean="0">
                <a:latin typeface="+mn-lt"/>
              </a:rPr>
              <a:t>dr</a:t>
            </a:r>
            <a:r>
              <a:rPr lang="hr-HR" sz="1800" i="1" dirty="0" smtClean="0">
                <a:latin typeface="+mn-lt"/>
              </a:rPr>
              <a:t>. Anđeline </a:t>
            </a:r>
            <a:r>
              <a:rPr lang="hr-HR" sz="1800" i="1" dirty="0" err="1" smtClean="0">
                <a:latin typeface="+mn-lt"/>
              </a:rPr>
              <a:t>Tičinović</a:t>
            </a:r>
            <a:r>
              <a:rPr lang="hr-HR" sz="1800" i="1" dirty="0" smtClean="0">
                <a:latin typeface="+mn-lt"/>
              </a:rPr>
              <a:t>,  Ivanić grad.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A59-146D-47F7-89A2-DF403EF7E01E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0" y="28572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A</a:t>
            </a:r>
            <a:r>
              <a:rPr lang="vi-VN" sz="280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nketiranje učenika </a:t>
            </a:r>
            <a:r>
              <a:rPr lang="hr-HR" sz="280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(528 učenika OŠ u Puli) </a:t>
            </a:r>
            <a:br>
              <a:rPr lang="hr-HR" sz="280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</a:br>
            <a:r>
              <a:rPr lang="vi-VN" sz="2800" dirty="0" smtClean="0">
                <a:solidFill>
                  <a:srgbClr val="03042B"/>
                </a:solidFill>
                <a:latin typeface="+mj-lt"/>
                <a:ea typeface="+mj-ea"/>
                <a:cs typeface="+mj-cs"/>
              </a:rPr>
              <a:t>o stanju sigurnosti u školi.</a:t>
            </a:r>
            <a:r>
              <a:rPr lang="vi-VN" dirty="0" smtClean="0"/>
              <a:t> </a:t>
            </a:r>
            <a:br>
              <a:rPr lang="vi-VN" dirty="0" smtClean="0"/>
            </a:br>
            <a:endParaRPr lang="hr-HR" dirty="0" smtClean="0"/>
          </a:p>
          <a:p>
            <a:pPr>
              <a:lnSpc>
                <a:spcPct val="150000"/>
              </a:lnSpc>
            </a:pPr>
            <a:r>
              <a:rPr lang="vi-VN" dirty="0" smtClean="0"/>
              <a:t>67% učenika se osjeća sigurno u školi (</a:t>
            </a:r>
            <a:r>
              <a:rPr lang="hr-HR" dirty="0" smtClean="0"/>
              <a:t>-</a:t>
            </a:r>
            <a:r>
              <a:rPr lang="vi-VN" dirty="0" smtClean="0"/>
              <a:t> 17%)</a:t>
            </a:r>
            <a:br>
              <a:rPr lang="vi-VN" dirty="0" smtClean="0"/>
            </a:br>
            <a:r>
              <a:rPr lang="vi-VN" dirty="0" smtClean="0"/>
              <a:t>Najčešće učenici jedni druge: </a:t>
            </a:r>
            <a:br>
              <a:rPr lang="vi-VN" dirty="0" smtClean="0"/>
            </a:br>
            <a:r>
              <a:rPr lang="vi-VN" dirty="0" smtClean="0"/>
              <a:t> psuju – 57% (povećanje od 6%) </a:t>
            </a:r>
            <a:br>
              <a:rPr lang="vi-VN" dirty="0" smtClean="0"/>
            </a:br>
            <a:r>
              <a:rPr lang="vi-VN" dirty="0" smtClean="0"/>
              <a:t> vrijeđaju -55% (smanjeno za 1%) </a:t>
            </a:r>
            <a:br>
              <a:rPr lang="vi-VN" dirty="0" smtClean="0"/>
            </a:br>
            <a:r>
              <a:rPr lang="vi-VN" dirty="0" smtClean="0"/>
              <a:t> rugaju se – 51% (povećanje od 3%) </a:t>
            </a:r>
            <a:br>
              <a:rPr lang="vi-VN" dirty="0" smtClean="0"/>
            </a:br>
            <a:r>
              <a:rPr lang="vi-VN" dirty="0" smtClean="0"/>
              <a:t> udaraju – 41% (smanjenje od 2%) 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pic>
        <p:nvPicPr>
          <p:cNvPr id="56322" name="Picture 2" descr="http://www.os-voltino.hr/stopnasilju/stopnasil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00372"/>
            <a:ext cx="3552783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77A-0CF4-417C-971A-B3C5AD1E173F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TekstniOkvir 6"/>
          <p:cNvSpPr txBox="1"/>
          <p:nvPr/>
        </p:nvSpPr>
        <p:spPr>
          <a:xfrm>
            <a:off x="214282" y="642918"/>
            <a:ext cx="842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A kako izračunati koliki postotak djece je </a:t>
            </a:r>
            <a:r>
              <a:rPr lang="hr-HR" sz="2800" dirty="0" err="1" smtClean="0"/>
              <a:t>npr</a:t>
            </a:r>
            <a:r>
              <a:rPr lang="hr-HR" sz="2800" dirty="0" smtClean="0"/>
              <a:t>. zadovoljan stanjem sigurnosti u školi, ako znamo da se tako izjasnilo 24 od 500 djece?</a:t>
            </a:r>
            <a:endParaRPr lang="hr-HR" sz="28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857488" y="2285992"/>
          <a:ext cx="2947969" cy="306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Jednadžba" r:id="rId3" imgW="1231560" imgH="1663560" progId="Equation.3">
                  <p:embed/>
                </p:oleObj>
              </mc:Choice>
              <mc:Fallback>
                <p:oleObj name="Jednadžba" r:id="rId3" imgW="1231560" imgH="1663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285992"/>
                        <a:ext cx="2947969" cy="3064474"/>
                      </a:xfrm>
                      <a:prstGeom prst="rect">
                        <a:avLst/>
                      </a:prstGeom>
                      <a:solidFill>
                        <a:srgbClr val="FF0000">
                          <a:alpha val="13000"/>
                        </a:srgbClr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2428807" y="5643578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Dakle, 4.8% djece se tako izjasnilo.</a:t>
            </a:r>
            <a:endParaRPr lang="hr-HR" dirty="0"/>
          </a:p>
        </p:txBody>
      </p:sp>
      <p:sp>
        <p:nvSpPr>
          <p:cNvPr id="14" name="Obični oblačić 13"/>
          <p:cNvSpPr/>
          <p:nvPr/>
        </p:nvSpPr>
        <p:spPr bwMode="auto">
          <a:xfrm>
            <a:off x="6000760" y="2357430"/>
            <a:ext cx="3571900" cy="1857364"/>
          </a:xfrm>
          <a:prstGeom prst="cloudCallout">
            <a:avLst>
              <a:gd name="adj1" fmla="val -54488"/>
              <a:gd name="adj2" fmla="val 82871"/>
            </a:avLst>
          </a:prstGeom>
          <a:solidFill>
            <a:schemeClr val="accent1">
              <a:alpha val="61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uf, jednadžbe…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tome ćemo više idući put… 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ični oblačić 7"/>
          <p:cNvSpPr/>
          <p:nvPr/>
        </p:nvSpPr>
        <p:spPr bwMode="auto">
          <a:xfrm>
            <a:off x="-214346" y="2857496"/>
            <a:ext cx="3143272" cy="2500330"/>
          </a:xfrm>
          <a:prstGeom prst="cloudCallout">
            <a:avLst>
              <a:gd name="adj1" fmla="val -27337"/>
              <a:gd name="adj2" fmla="val -61540"/>
            </a:avLst>
          </a:prstGeom>
          <a:solidFill>
            <a:schemeClr val="accent1">
              <a:alpha val="61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Aha, slično kao zadatak s </a:t>
            </a:r>
            <a:r>
              <a:rPr lang="hr-H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maljoljetnim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r-H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trudnoćama.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10" y="0"/>
            <a:ext cx="7772400" cy="1143000"/>
          </a:xfrm>
        </p:spPr>
        <p:txBody>
          <a:bodyPr/>
          <a:lstStyle/>
          <a:p>
            <a:pPr algn="l"/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214422"/>
            <a:ext cx="8429652" cy="44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Trgovac je na tržnicu dovezao jabuke i u jednom danu prodao 50% ukupne količine jabuka. Što to znači?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Prodao je pola od ukupne količine jabuka.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Koliko mu je jabuka ostalo?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Još pola (50%).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Ako je taj dan trgovac dovezao 40 kg jabuka, koliko je prodao taj dan?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Prodao je 20 kg jabuka.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69875" algn="l"/>
              </a:tabLst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Vodostaj rijeke Save je 90% od vodostaja od prije tjedan dana. Da li se vodostaj povećao ili smanjio? Za koliko?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69875" algn="l"/>
              </a:tabLst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Vodostaj se smanjio za 10%.</a:t>
            </a:r>
            <a:endParaRPr lang="hr-HR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69875" algn="l"/>
              </a:tabLst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Ovogodišnja cijena krumpira čini 200% prošlogodišnje cijene. Da li se prošlogodišnja cijena povećala ili smanjila? Za koliko (izrazi postotkom i objasni ″običnim riječima″)?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69875" algn="l"/>
              </a:tabLst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Prošlogodišnja cijena se povećala. Ona se je udvostručila, </a:t>
            </a:r>
            <a:r>
              <a:rPr kumimoji="0" lang="hr-HR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tj</a:t>
            </a: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povećala za 100% svoje vrijednosti. 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545308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1.)U hotelu Dupin je 420 gostiju. 40% gostiju su Hrvati. </a:t>
            </a:r>
            <a:r>
              <a:rPr lang="pl-PL" sz="2400" dirty="0" smtClean="0"/>
              <a:t>Koliko je Hrvata u tom hotelu?</a:t>
            </a:r>
          </a:p>
          <a:p>
            <a:pPr>
              <a:lnSpc>
                <a:spcPct val="150000"/>
              </a:lnSpc>
              <a:buNone/>
            </a:pPr>
            <a:endParaRPr lang="hr-HR" sz="2400" dirty="0" smtClean="0"/>
          </a:p>
          <a:p>
            <a:pPr>
              <a:lnSpc>
                <a:spcPct val="150000"/>
              </a:lnSpc>
              <a:buNone/>
            </a:pPr>
            <a:r>
              <a:rPr lang="hr-HR" sz="2400" dirty="0" smtClean="0"/>
              <a:t>2.) 8% Čeških gostiju sudjelovalo je na plesnom  natjecanju. </a:t>
            </a:r>
            <a:r>
              <a:rPr lang="it-IT" sz="2400" dirty="0" err="1" smtClean="0"/>
              <a:t>Oni</a:t>
            </a:r>
            <a:r>
              <a:rPr lang="it-IT" sz="2400" dirty="0" smtClean="0"/>
              <a:t> su </a:t>
            </a:r>
            <a:r>
              <a:rPr lang="it-IT" sz="2400" dirty="0" err="1" smtClean="0"/>
              <a:t>činili</a:t>
            </a:r>
            <a:r>
              <a:rPr lang="it-IT" sz="2400" dirty="0" smtClean="0"/>
              <a:t> 5 </a:t>
            </a:r>
            <a:r>
              <a:rPr lang="it-IT" sz="2400" dirty="0" err="1" smtClean="0"/>
              <a:t>parova</a:t>
            </a:r>
            <a:r>
              <a:rPr lang="it-IT" sz="2400" dirty="0" smtClean="0"/>
              <a:t> (10 </a:t>
            </a:r>
            <a:r>
              <a:rPr lang="it-IT" sz="2400" dirty="0" err="1" smtClean="0"/>
              <a:t>natjecatelja</a:t>
            </a:r>
            <a:r>
              <a:rPr lang="it-IT" sz="2400" dirty="0" smtClean="0"/>
              <a:t>).</a:t>
            </a:r>
            <a:r>
              <a:rPr lang="hr-HR" sz="2400" dirty="0" smtClean="0"/>
              <a:t> </a:t>
            </a:r>
            <a:r>
              <a:rPr lang="pl-PL" sz="2400" dirty="0" smtClean="0"/>
              <a:t>Koliko je bilo Čeških gostiju?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43438" y="371475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+mn-lt"/>
              </a:rPr>
              <a:t>Bilo je 125 Čeških gostiju.</a:t>
            </a:r>
            <a:endParaRPr lang="hr-HR" dirty="0">
              <a:latin typeface="+mn-lt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72000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latin typeface="+mn-lt"/>
              </a:rPr>
              <a:t>U hotelu Dupin</a:t>
            </a:r>
          </a:p>
          <a:p>
            <a:r>
              <a:rPr lang="hr-HR" dirty="0" smtClean="0">
                <a:latin typeface="+mn-lt"/>
              </a:rPr>
              <a:t>je 168 Hrvata.</a:t>
            </a:r>
            <a:endParaRPr lang="hr-HR" dirty="0">
              <a:latin typeface="+mn-lt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059-3E03-4ECB-8235-B08A66F0219E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0" y="428604"/>
            <a:ext cx="8715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 smtClean="0"/>
              <a:t>NESIGURNA MJESTA U ŠKOLI SU:</a:t>
            </a:r>
            <a:r>
              <a:rPr lang="hr-HR" dirty="0" smtClean="0"/>
              <a:t>… sjetite se OŠ u Puli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WC-i u prizemlju i na katu – za oko 48% učenika (povećanje od 8%) </a:t>
            </a:r>
            <a:br>
              <a:rPr lang="vi-VN" dirty="0" smtClean="0"/>
            </a:br>
            <a:r>
              <a:rPr lang="vi-VN" dirty="0" smtClean="0"/>
              <a:t>Učionica br.32 – 49% (povećanje za oko 35%) </a:t>
            </a:r>
            <a:br>
              <a:rPr lang="vi-VN" dirty="0" smtClean="0"/>
            </a:br>
            <a:r>
              <a:rPr lang="vi-VN" dirty="0" smtClean="0"/>
              <a:t>Svlačionica – za 24% učenika (smanjeno za 9%) </a:t>
            </a:r>
            <a:br>
              <a:rPr lang="vi-VN" dirty="0" smtClean="0"/>
            </a:br>
            <a:r>
              <a:rPr lang="vi-VN" dirty="0" smtClean="0"/>
              <a:t>SIGURNA MJESTA SU: </a:t>
            </a:r>
            <a:br>
              <a:rPr lang="vi-VN" dirty="0" smtClean="0"/>
            </a:br>
            <a:r>
              <a:rPr lang="vi-VN" dirty="0" smtClean="0"/>
              <a:t>Učionica br. 26 – 55% (povećanje za oko 7%)</a:t>
            </a:r>
            <a:br>
              <a:rPr lang="vi-VN" dirty="0" smtClean="0"/>
            </a:br>
            <a:r>
              <a:rPr lang="vi-VN" dirty="0" smtClean="0"/>
              <a:t>Učionica br. 25 – 53% (povećanje za oko 7%) </a:t>
            </a:r>
            <a:br>
              <a:rPr lang="vi-VN" dirty="0" smtClean="0"/>
            </a:br>
            <a:r>
              <a:rPr lang="vi-VN" dirty="0" smtClean="0"/>
              <a:t>Knjižnica – za 44% učenika (smanjenje za oko 38%) </a:t>
            </a:r>
            <a:br>
              <a:rPr lang="vi-VN" dirty="0" smtClean="0"/>
            </a:br>
            <a:r>
              <a:rPr lang="vi-VN" dirty="0" smtClean="0"/>
              <a:t>Dvorane – za 45% učenika (smanjenje za oko 13%) </a:t>
            </a:r>
            <a:br>
              <a:rPr lang="vi-VN" dirty="0" smtClean="0"/>
            </a:br>
            <a:r>
              <a:rPr lang="vi-VN" dirty="0" smtClean="0"/>
              <a:t>Blagovaonica – za 37% učenika (smanjenje za oko 20%) </a:t>
            </a:r>
            <a:endParaRPr lang="hr-HR" dirty="0"/>
          </a:p>
        </p:txBody>
      </p:sp>
      <p:pic>
        <p:nvPicPr>
          <p:cNvPr id="7" name="Picture 4" descr="http://t2.gstatic.com/images?q=tbn:Aw7eKhvNaeiuAM:http://www.pawneeschools.com/pages/uploaded_images/No%2520Bulling%252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85992"/>
            <a:ext cx="2143138" cy="214314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37862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1.)  U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nekoj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kutiji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100%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proizvoda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je oštećeno. Što to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znači?</a:t>
            </a:r>
            <a:endParaRPr lang="hr-H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Svi proizvodi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su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oštećeni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(nema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ispravnih).</a:t>
            </a:r>
            <a:endParaRPr lang="hr-H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Znači li to da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 toj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kutiji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ima točno 100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proizvoda?</a:t>
            </a:r>
            <a:endParaRPr lang="hr-H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Ne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 U 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toj kutiji može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biti bilo koji broj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proizvoda.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 kutiji je 100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% 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proizvoda ispravno.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Što to znači?</a:t>
            </a:r>
          </a:p>
          <a:p>
            <a:pPr>
              <a:lnSpc>
                <a:spcPct val="150000"/>
              </a:lnSpc>
              <a:buNone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vi proizvodi su ispravni.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5522-4D5E-4138-9804-32A2696D4ACA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pic>
        <p:nvPicPr>
          <p:cNvPr id="29698" name="Picture 2" descr="http://www2.istockphoto.com/file_thumbview_approve/8600184/1/istockphoto_8600184-percent-symb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286256"/>
            <a:ext cx="2366919" cy="1785950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5I0UlCIWFX_GcM:http://www.trgovinanova.hr/images/b-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70" t="10514" b="12383"/>
          <a:stretch>
            <a:fillRect/>
          </a:stretch>
        </p:blipFill>
        <p:spPr bwMode="auto">
          <a:xfrm>
            <a:off x="7052848" y="1000108"/>
            <a:ext cx="209115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6F0-7952-4488-BF44-A8A5C8AB822D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Naslov 1"/>
          <p:cNvSpPr txBox="1">
            <a:spLocks/>
          </p:cNvSpPr>
          <p:nvPr/>
        </p:nvSpPr>
        <p:spPr bwMode="auto">
          <a:xfrm>
            <a:off x="0" y="2857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sada krenimo na vašu DZ!!!</a:t>
            </a: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srgbClr val="03042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0" y="1214422"/>
            <a:ext cx="885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izračunali </a:t>
            </a:r>
            <a:r>
              <a:rPr lang="hr-HR" sz="2800" dirty="0" smtClean="0"/>
              <a:t>ste</a:t>
            </a:r>
            <a:r>
              <a:rPr lang="hr-HR" sz="3200" dirty="0" smtClean="0"/>
              <a:t> za svaku aktivnost koji dio vremena ste na nju utrošili….. i ukupno/ u satima i u postocima.</a:t>
            </a:r>
          </a:p>
          <a:p>
            <a:endParaRPr lang="hr-HR" sz="3200" dirty="0" smtClean="0"/>
          </a:p>
          <a:p>
            <a:r>
              <a:rPr lang="hr-HR" sz="3200" dirty="0" smtClean="0"/>
              <a:t>Usporedimo usmeno vaše rezultate koje možemo nazvati i: </a:t>
            </a:r>
            <a:endParaRPr lang="hr-HR" sz="3200" dirty="0"/>
          </a:p>
        </p:txBody>
      </p:sp>
      <p:sp>
        <p:nvSpPr>
          <p:cNvPr id="9" name="Pravokutnik 8"/>
          <p:cNvSpPr/>
          <p:nvPr/>
        </p:nvSpPr>
        <p:spPr>
          <a:xfrm>
            <a:off x="357158" y="3571876"/>
            <a:ext cx="82153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u="sng" cap="none" spc="0" dirty="0" smtClean="0">
                <a:ln w="11430">
                  <a:solidFill>
                    <a:srgbClr val="03042B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Istraživanje:</a:t>
            </a:r>
            <a:r>
              <a:rPr lang="hr-HR" sz="4000" b="1" cap="none" spc="0" dirty="0" smtClean="0">
                <a:ln w="11430">
                  <a:solidFill>
                    <a:srgbClr val="03042B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000" b="1" cap="none" spc="0" dirty="0" smtClean="0">
                <a:ln w="11430">
                  <a:solidFill>
                    <a:srgbClr val="03042B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Kako provodimo slobodno vrijeme </a:t>
            </a:r>
            <a:endParaRPr lang="hr-HR" sz="4000" b="1" cap="none" spc="0" dirty="0">
              <a:ln w="11430">
                <a:solidFill>
                  <a:srgbClr val="03042B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1.gstatic.com/images?q=tbn:incd6FJRCM3MAM:http://www.tportal.hr/ResourceManager/GetImage.aspx%3FimgId%3D11592%26fmtId%3D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8858280" cy="185023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r-H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KAMATNI RAČUN</a:t>
            </a:r>
            <a:endParaRPr lang="hr-H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7826" name="Picture 2" descr="http://t3.gstatic.com/images?q=tbn:Ot73n4Ee62umNM:http://www.varazdin-online.com/slike/vijesti/2008/kamate-2002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10124"/>
            <a:ext cx="8329663" cy="193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 bankama se može </a:t>
            </a:r>
            <a:r>
              <a:rPr kumimoji="0" lang="sr-Latn-C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štedjeti</a:t>
            </a: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i posuđivati novac.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Ako neko uloži novac u banku (štedi) i drži ga neko vrijeme tada</a:t>
            </a:r>
            <a:b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prilikom podizanja novca sa štednje dobit će osim uložene svote</a:t>
            </a:r>
            <a:b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novca i određeni iznos novca koji zovemo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kamate (k)</a:t>
            </a:r>
            <a:endParaRPr lang="sr-Latn-C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Ako posuđujemo novac (kredit) od banke, tada mora banci platiti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kamate</a:t>
            </a: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Novac koji povjeravamo banci naziva se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glavnica (g ili C ).</a:t>
            </a: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Postotak koji plaćamo na glavnicu nazivamo godišnja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kamatna stopa (p ili s) ili </a:t>
            </a:r>
            <a:r>
              <a:rPr kumimoji="0" lang="sr-Latn-C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kamatnjak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lang="sr-Latn-C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Kamatni račun je zapravo oblik računa s </a:t>
            </a:r>
            <a:r>
              <a:rPr kumimoji="0" lang="sr-Latn-C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postocima</a:t>
            </a:r>
            <a:endParaRPr kumimoji="0" lang="sr-Latn-CS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856-C439-4D91-87D8-EC13BCE4E61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857488" y="3071810"/>
            <a:ext cx="16530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600" dirty="0">
                <a:latin typeface="Calibri" pitchFamily="34" charset="0"/>
              </a:rPr>
              <a:t>k – kamata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894498" y="4000504"/>
            <a:ext cx="39635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600" dirty="0">
                <a:latin typeface="Calibri" pitchFamily="34" charset="0"/>
              </a:rPr>
              <a:t>g – </a:t>
            </a:r>
            <a:r>
              <a:rPr lang="hr-HR" sz="2600" dirty="0" smtClean="0">
                <a:latin typeface="Calibri" pitchFamily="34" charset="0"/>
              </a:rPr>
              <a:t>glavnica (često i C)</a:t>
            </a:r>
            <a:endParaRPr lang="hr-HR" sz="2600" dirty="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2901963" y="3500438"/>
            <a:ext cx="581344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600" dirty="0" smtClean="0">
                <a:latin typeface="Calibri" pitchFamily="34" charset="0"/>
              </a:rPr>
              <a:t>p </a:t>
            </a:r>
            <a:r>
              <a:rPr lang="hr-HR" sz="2600" dirty="0">
                <a:latin typeface="Calibri" pitchFamily="34" charset="0"/>
              </a:rPr>
              <a:t>– godišnja kamatna </a:t>
            </a:r>
            <a:r>
              <a:rPr lang="hr-HR" sz="2600" dirty="0" smtClean="0">
                <a:latin typeface="Calibri" pitchFamily="34" charset="0"/>
              </a:rPr>
              <a:t>stopa (često i s)</a:t>
            </a:r>
            <a:endParaRPr lang="hr-HR" sz="2600" dirty="0">
              <a:latin typeface="Calibri" pitchFamily="34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857488" y="4500570"/>
            <a:ext cx="35454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600" dirty="0">
                <a:latin typeface="Calibri" pitchFamily="34" charset="0"/>
              </a:rPr>
              <a:t>v – vrijeme (u godinama)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85720" y="500042"/>
            <a:ext cx="84455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600" dirty="0">
                <a:latin typeface="Calibri" pitchFamily="34" charset="0"/>
              </a:rPr>
              <a:t>Kamate su proporcionalne kamatnoj stopi, glavnici i vremenu.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857224" y="1643050"/>
            <a:ext cx="2286016" cy="584775"/>
          </a:xfrm>
          <a:prstGeom prst="rect">
            <a:avLst/>
          </a:prstGeom>
          <a:solidFill>
            <a:srgbClr val="A6E2F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k = </a:t>
            </a:r>
            <a:r>
              <a:rPr lang="hr-HR" sz="3200" b="1" dirty="0" smtClean="0">
                <a:solidFill>
                  <a:srgbClr val="FF0000"/>
                </a:solidFill>
                <a:latin typeface="Calibri" pitchFamily="34" charset="0"/>
              </a:rPr>
              <a:t>p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· g · v</a:t>
            </a:r>
          </a:p>
        </p:txBody>
      </p:sp>
      <p:sp>
        <p:nvSpPr>
          <p:cNvPr id="11" name="Obični oblačić 10"/>
          <p:cNvSpPr/>
          <p:nvPr/>
        </p:nvSpPr>
        <p:spPr bwMode="auto">
          <a:xfrm>
            <a:off x="3571868" y="1142984"/>
            <a:ext cx="5143536" cy="1928826"/>
          </a:xfrm>
          <a:prstGeom prst="cloudCallout">
            <a:avLst>
              <a:gd name="adj1" fmla="val -63286"/>
              <a:gd name="adj2" fmla="val -46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dirty="0" smtClean="0">
                <a:latin typeface="Calibri" pitchFamily="34" charset="0"/>
              </a:rPr>
              <a:t>osnovna formula jednostavnog kamatnog računa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2357422" y="528638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godina  = 12 mjeseci = 360 dana 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2910" y="818406"/>
            <a:ext cx="7786710" cy="5078313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Banka svojim štedišama daje 10% kamata na godinu dana . Što to znači?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Kako je godišnja kamatna stopa na štedne uloge p% </a:t>
            </a:r>
            <a:br>
              <a:rPr lang="sr-Latn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(p%=10%=10/100=0.10), to će štedišin ulog nakon godinu dana narasti za 10% tako da nakon prve godine štednje štediša posjeduje pored uloženog novca još i 10% od te svote, tj. pripadne godišnje kamate </a:t>
            </a:r>
            <a:br>
              <a:rPr lang="sr-Latn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r-Latn-C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96" y="848479"/>
            <a:ext cx="828680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Za godinu dana na glavnicu od 5000 kuna dobivena je kamata od 150 kuna. Kolika je kamatna stopa p% ?</a:t>
            </a:r>
          </a:p>
          <a:p>
            <a:pPr eaLnBrk="0" hangingPunct="0">
              <a:lnSpc>
                <a:spcPct val="150000"/>
              </a:lnSpc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g=5000 </a:t>
            </a:r>
            <a:r>
              <a:rPr lang="sr-Latn-CS" dirty="0" err="1" smtClean="0">
                <a:latin typeface="Arial" pitchFamily="34" charset="0"/>
                <a:cs typeface="Arial" pitchFamily="34" charset="0"/>
              </a:rPr>
              <a:t>kn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k=150 </a:t>
            </a:r>
            <a:r>
              <a:rPr lang="sr-Latn-CS" u="sng" dirty="0" err="1" smtClean="0">
                <a:latin typeface="Arial" pitchFamily="34" charset="0"/>
                <a:cs typeface="Arial" pitchFamily="34" charset="0"/>
              </a:rPr>
              <a:t>kn</a:t>
            </a:r>
            <a:endParaRPr lang="sr-Latn-CS" u="sng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Kamatna stopa p = ?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>Kamatnu stopu računamo po formuli 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endParaRPr lang="sr-Latn-C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5786446" y="4071942"/>
            <a:ext cx="2286016" cy="584775"/>
          </a:xfrm>
          <a:prstGeom prst="rect">
            <a:avLst/>
          </a:prstGeom>
          <a:solidFill>
            <a:srgbClr val="A6E2F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k = </a:t>
            </a:r>
            <a:r>
              <a:rPr lang="hr-HR" sz="3200" b="1" dirty="0" smtClean="0">
                <a:solidFill>
                  <a:srgbClr val="FF0000"/>
                </a:solidFill>
                <a:latin typeface="Calibri" pitchFamily="34" charset="0"/>
              </a:rPr>
              <a:t>p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· g · v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4282" y="571480"/>
            <a:ext cx="8686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Dana je glavnica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uz godišnju kamatnu stopu 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20%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. Kolika je kamata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42844" y="250030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Ako je kamata 160 </a:t>
            </a:r>
            <a:r>
              <a:rPr lang="sr-Latn-CS" dirty="0" err="1" smtClean="0">
                <a:latin typeface="Arial" pitchFamily="34" charset="0"/>
                <a:cs typeface="Arial" pitchFamily="34" charset="0"/>
              </a:rPr>
              <a:t>kn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uz kamatnu stopu 2%.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>Za 4 godine glavnica je g = ?</a:t>
            </a:r>
          </a:p>
        </p:txBody>
      </p:sp>
      <p:sp>
        <p:nvSpPr>
          <p:cNvPr id="6" name="Pravokutnik 5"/>
          <p:cNvSpPr/>
          <p:nvPr/>
        </p:nvSpPr>
        <p:spPr>
          <a:xfrm>
            <a:off x="71406" y="435769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Ako je kamata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230 </a:t>
            </a:r>
            <a:r>
              <a:rPr lang="sr-Latn-CS" b="1" dirty="0" err="1" smtClean="0">
                <a:latin typeface="Arial" pitchFamily="34" charset="0"/>
                <a:cs typeface="Arial" pitchFamily="34" charset="0"/>
              </a:rPr>
              <a:t>kn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uz kamatnu stopu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4%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mjeseca glavnica je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g = ?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ični oblačić 6"/>
          <p:cNvSpPr/>
          <p:nvPr/>
        </p:nvSpPr>
        <p:spPr bwMode="auto">
          <a:xfrm>
            <a:off x="4429124" y="3143248"/>
            <a:ext cx="4214842" cy="1285884"/>
          </a:xfrm>
          <a:prstGeom prst="cloudCallout">
            <a:avLst>
              <a:gd name="adj1" fmla="val -68562"/>
              <a:gd name="adj2" fmla="val 150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probajmo izvesti formulu na ploči</a:t>
            </a:r>
          </a:p>
        </p:txBody>
      </p:sp>
      <p:sp>
        <p:nvSpPr>
          <p:cNvPr id="8" name="Obični oblačić 7"/>
          <p:cNvSpPr/>
          <p:nvPr/>
        </p:nvSpPr>
        <p:spPr bwMode="auto">
          <a:xfrm>
            <a:off x="4929158" y="5000636"/>
            <a:ext cx="4214842" cy="1785926"/>
          </a:xfrm>
          <a:prstGeom prst="cloudCallout">
            <a:avLst>
              <a:gd name="adj1" fmla="val -68562"/>
              <a:gd name="adj2" fmla="val 150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pazi: vrijeme nije izraženo u godinama ….. 3/12 g.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856-C439-4D91-87D8-EC13BCE4E61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4" name="Pravokutnik 3"/>
          <p:cNvSpPr/>
          <p:nvPr/>
        </p:nvSpPr>
        <p:spPr>
          <a:xfrm>
            <a:off x="0" y="50004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sr-Latn-CS" dirty="0" smtClean="0">
                <a:latin typeface="Arial" pitchFamily="34" charset="0"/>
                <a:cs typeface="Arial" pitchFamily="34" charset="0"/>
              </a:rPr>
              <a:t>Ako je glavnica 2000 </a:t>
            </a:r>
            <a:r>
              <a:rPr lang="sr-Latn-CS" dirty="0" err="1" smtClean="0">
                <a:latin typeface="Arial" pitchFamily="34" charset="0"/>
                <a:cs typeface="Arial" pitchFamily="34" charset="0"/>
              </a:rPr>
              <a:t>kn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, vrijeme 4 godine i kamata </a:t>
            </a:r>
            <a:br>
              <a:rPr lang="sr-Latn-CS" dirty="0" smtClean="0">
                <a:latin typeface="Arial" pitchFamily="34" charset="0"/>
                <a:cs typeface="Arial" pitchFamily="34" charset="0"/>
              </a:rPr>
            </a:br>
            <a:r>
              <a:rPr lang="sr-Latn-CS" dirty="0" smtClean="0">
                <a:latin typeface="Arial" pitchFamily="34" charset="0"/>
                <a:cs typeface="Arial" pitchFamily="34" charset="0"/>
              </a:rPr>
              <a:t>400 </a:t>
            </a:r>
            <a:r>
              <a:rPr lang="sr-Latn-CS" dirty="0" err="1" smtClean="0">
                <a:latin typeface="Arial" pitchFamily="34" charset="0"/>
                <a:cs typeface="Arial" pitchFamily="34" charset="0"/>
              </a:rPr>
              <a:t>kn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. Kolika je godišnja kamatna stopa p = ?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71406" y="2108666"/>
            <a:ext cx="9072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 banku je uloženo 40000 kn uz god- k. stopu od 8 %.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Ako se uloži na vrijeme od v = 3 godine kamate su k =</a:t>
            </a:r>
            <a:r>
              <a:rPr lang="hr-H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kn.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Ako se uloži na vrijeme od v = 3 mjeseca kamate su k = </a:t>
            </a:r>
            <a:r>
              <a:rPr lang="hr-H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kn.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Ako se uloži na vrijeme od v = 60 dana kamate su k =</a:t>
            </a:r>
            <a:r>
              <a:rPr lang="hr-H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kn.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22529"/>
            <a:ext cx="9358346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Zadaci za samostalan</a:t>
            </a:r>
            <a:r>
              <a:rPr kumimoji="0" lang="sr-Latn-CS" b="1" i="0" u="none" strike="noStrike" cap="none" normalizeH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rad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  <a:r>
              <a:rPr kumimoji="0" lang="sr-Latn-CS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1.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Šediša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je uložio u banku 4000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uz 2% godišnje kamatne stope. Nakon 25 dana podigao je cjelokupni</a:t>
            </a:r>
            <a:r>
              <a:rPr kumimoji="0" lang="sr-Latn-CS" sz="2200" i="0" u="none" strike="noStrike" cap="none" normalizeH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iznos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. Podigao je______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. </a:t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/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2. Prije 8 mjeseci uložena je u banku određena svota uz godišnju kamatnu stopu 5%. Dobivena kamata je 8682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. Uložena svota je ___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.</a:t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/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3. Za ulog od 4000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na 184 dana dobivene su kamate od 53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. Godišnja kamatna stopa je__ %. </a:t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/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4. Uloženo je 1327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uz 5% godišnju kamatnu stopu. Dobiveno je 760 </a:t>
            </a:r>
            <a:r>
              <a:rPr kumimoji="0" lang="sr-Latn-CS" sz="220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kn</a:t>
            </a:r>
            <a: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kamata. Vrijeme ulaganja je ___.</a:t>
            </a:r>
            <a:br>
              <a:rPr kumimoji="0" lang="sr-Latn-C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</a:br>
            <a:endParaRPr kumimoji="0" lang="sr-Latn-CS" sz="22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685800" y="6500834"/>
            <a:ext cx="1905000" cy="457200"/>
          </a:xfrm>
        </p:spPr>
        <p:txBody>
          <a:bodyPr/>
          <a:lstStyle/>
          <a:p>
            <a:fld id="{38F7D856-C439-4D91-87D8-EC13BCE4E617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57200"/>
          </a:xfrm>
        </p:spPr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9647"/>
            <a:ext cx="9144000" cy="113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+mn-lt"/>
              </a:rPr>
              <a:t>Gospodin </a:t>
            </a:r>
            <a:r>
              <a:rPr lang="hr-HR" dirty="0" err="1">
                <a:latin typeface="+mn-lt"/>
              </a:rPr>
              <a:t>Šumaherić</a:t>
            </a:r>
            <a:r>
              <a:rPr lang="hr-HR" dirty="0">
                <a:latin typeface="+mn-lt"/>
              </a:rPr>
              <a:t> kupio je automobil koji stoji 120 000 kn </a:t>
            </a:r>
            <a:r>
              <a:rPr lang="hr-HR" dirty="0" smtClean="0">
                <a:latin typeface="+mn-lt"/>
              </a:rPr>
              <a:t>na kredit </a:t>
            </a:r>
            <a:r>
              <a:rPr lang="hr-HR" dirty="0">
                <a:latin typeface="+mn-lt"/>
              </a:rPr>
              <a:t>uz godišnju kamatnu </a:t>
            </a:r>
            <a:r>
              <a:rPr lang="pl-PL" dirty="0">
                <a:latin typeface="+mn-lt"/>
              </a:rPr>
              <a:t>stopu od 5% na 7 godina. </a:t>
            </a:r>
            <a:endParaRPr lang="hr-HR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44539" y="1364922"/>
            <a:ext cx="3074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latin typeface="Calibri" pitchFamily="34" charset="0"/>
              </a:rPr>
              <a:t>a) Kolika je kamata?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28662" y="1689570"/>
            <a:ext cx="5748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b) Kolika je ukupna vrijednost kredita?</a:t>
            </a:r>
            <a:endParaRPr lang="hr-HR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51453" y="2007864"/>
            <a:ext cx="6386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latin typeface="Calibri" pitchFamily="34" charset="0"/>
              </a:rPr>
              <a:t>c) Kolika će biti obročna mjesečna otplata?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2910" y="2540896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>
                <a:latin typeface="+mn-lt"/>
              </a:rPr>
              <a:t>a)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303310" y="2577409"/>
            <a:ext cx="1390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k = </a:t>
            </a:r>
            <a:r>
              <a:rPr lang="hr-HR" dirty="0" smtClean="0">
                <a:latin typeface="+mn-lt"/>
              </a:rPr>
              <a:t>p</a:t>
            </a:r>
            <a:r>
              <a:rPr lang="hr-HR" dirty="0" smtClean="0">
                <a:latin typeface="Verdana"/>
                <a:ea typeface="Verdana"/>
                <a:cs typeface="Verdana"/>
              </a:rPr>
              <a:t>∙</a:t>
            </a:r>
            <a:r>
              <a:rPr lang="hr-HR" dirty="0" smtClean="0">
                <a:latin typeface="+mn-lt"/>
              </a:rPr>
              <a:t>g</a:t>
            </a:r>
            <a:r>
              <a:rPr lang="hr-HR" dirty="0" smtClean="0">
                <a:latin typeface="Verdana"/>
                <a:ea typeface="Verdana"/>
                <a:cs typeface="Verdana"/>
              </a:rPr>
              <a:t>∙</a:t>
            </a:r>
            <a:r>
              <a:rPr lang="hr-HR" dirty="0" smtClean="0">
                <a:latin typeface="+mn-lt"/>
              </a:rPr>
              <a:t>v</a:t>
            </a:r>
            <a:endParaRPr lang="hr-HR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03310" y="2850459"/>
            <a:ext cx="3323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k = </a:t>
            </a:r>
            <a:r>
              <a:rPr lang="hr-HR" dirty="0" smtClean="0">
                <a:latin typeface="+mn-lt"/>
              </a:rPr>
              <a:t>5/100 </a:t>
            </a:r>
            <a:r>
              <a:rPr lang="hr-HR" dirty="0">
                <a:latin typeface="+mn-lt"/>
              </a:rPr>
              <a:t>· 120 000 · 7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03310" y="3123509"/>
            <a:ext cx="2007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k = 42 000 kn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19290" y="2786058"/>
            <a:ext cx="362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Kamata iznosi 42 000 kn.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4414" y="3967467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b)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03310" y="3964884"/>
            <a:ext cx="5333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nn-NO" dirty="0">
                <a:latin typeface="+mn-lt"/>
              </a:rPr>
              <a:t>g + k = 120 000 + 42 000 = 162 000 kn</a:t>
            </a:r>
            <a:endParaRPr lang="hr-HR" dirty="0"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572296" y="3571876"/>
            <a:ext cx="3000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r-HR" dirty="0">
                <a:latin typeface="+mn-lt"/>
              </a:rPr>
              <a:t>Ukupna je vrijednost kredita 162 000 kn.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285852" y="5122622"/>
            <a:ext cx="2755961" cy="735270"/>
            <a:chOff x="4656249" y="3879959"/>
            <a:chExt cx="2755862" cy="736737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6249" y="3879959"/>
              <a:ext cx="1047654" cy="73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32521" y="3953996"/>
              <a:ext cx="1779590" cy="46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hr-HR" dirty="0">
                  <a:latin typeface="+mn-lt"/>
                </a:rPr>
                <a:t>1 928.57 kn</a:t>
              </a:r>
            </a:p>
          </p:txBody>
        </p:sp>
      </p:grp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4500562" y="5328178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hr-HR" dirty="0">
                <a:latin typeface="+mn-lt"/>
              </a:rPr>
              <a:t>Mjesečni će obrok iznositi približno 1 928.57 kn.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928662" y="5143512"/>
            <a:ext cx="450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dirty="0">
                <a:latin typeface="+mn-lt"/>
              </a:rPr>
              <a:t>c)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pic>
        <p:nvPicPr>
          <p:cNvPr id="24578" name="Picture 2" descr="http://t0.gstatic.com/images?q=tbn:J51EZEPTckRTbM:http://products.mercola.com/Images/honey/honey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5006558" cy="447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upa 18"/>
          <p:cNvGrpSpPr/>
          <p:nvPr/>
        </p:nvGrpSpPr>
        <p:grpSpPr>
          <a:xfrm>
            <a:off x="1357290" y="2000240"/>
            <a:ext cx="3561034" cy="3200416"/>
            <a:chOff x="1571604" y="2071678"/>
            <a:chExt cx="3561034" cy="3200416"/>
          </a:xfrm>
          <a:solidFill>
            <a:srgbClr val="FFC000">
              <a:alpha val="55000"/>
            </a:srgbClr>
          </a:solidFill>
        </p:grpSpPr>
        <p:sp>
          <p:nvSpPr>
            <p:cNvPr id="7" name="Šesterokut 6"/>
            <p:cNvSpPr/>
            <p:nvPr/>
          </p:nvSpPr>
          <p:spPr bwMode="auto">
            <a:xfrm>
              <a:off x="4071934" y="4357694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Šesterokut 7"/>
            <p:cNvSpPr/>
            <p:nvPr/>
          </p:nvSpPr>
          <p:spPr bwMode="auto">
            <a:xfrm>
              <a:off x="4000496" y="2500306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Šesterokut 8"/>
            <p:cNvSpPr/>
            <p:nvPr/>
          </p:nvSpPr>
          <p:spPr bwMode="auto">
            <a:xfrm>
              <a:off x="2428860" y="3429000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Šesterokut 9"/>
            <p:cNvSpPr/>
            <p:nvPr/>
          </p:nvSpPr>
          <p:spPr bwMode="auto">
            <a:xfrm>
              <a:off x="1571604" y="3929066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Šesterokut 10"/>
            <p:cNvSpPr/>
            <p:nvPr/>
          </p:nvSpPr>
          <p:spPr bwMode="auto">
            <a:xfrm>
              <a:off x="4000496" y="3429000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Šesterokut 11"/>
            <p:cNvSpPr/>
            <p:nvPr/>
          </p:nvSpPr>
          <p:spPr bwMode="auto">
            <a:xfrm>
              <a:off x="3214678" y="2071678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Šesterokut 12"/>
            <p:cNvSpPr/>
            <p:nvPr/>
          </p:nvSpPr>
          <p:spPr bwMode="auto">
            <a:xfrm>
              <a:off x="3214678" y="3014666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Šesterokut 13"/>
            <p:cNvSpPr/>
            <p:nvPr/>
          </p:nvSpPr>
          <p:spPr bwMode="auto">
            <a:xfrm>
              <a:off x="2428860" y="2500306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Šesterokut 14"/>
            <p:cNvSpPr/>
            <p:nvPr/>
          </p:nvSpPr>
          <p:spPr bwMode="auto">
            <a:xfrm>
              <a:off x="1571604" y="3000372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Šesterokut 15"/>
            <p:cNvSpPr/>
            <p:nvPr/>
          </p:nvSpPr>
          <p:spPr bwMode="auto">
            <a:xfrm>
              <a:off x="2428860" y="4357694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Šesterokut 16"/>
            <p:cNvSpPr/>
            <p:nvPr/>
          </p:nvSpPr>
          <p:spPr bwMode="auto">
            <a:xfrm>
              <a:off x="3214678" y="3929066"/>
              <a:ext cx="1060704" cy="914400"/>
            </a:xfrm>
            <a:prstGeom prst="hexag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8" name="TekstniOkvir 17"/>
          <p:cNvSpPr txBox="1"/>
          <p:nvPr/>
        </p:nvSpPr>
        <p:spPr>
          <a:xfrm>
            <a:off x="785786" y="928670"/>
            <a:ext cx="4871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Koliki dio saća je žute boje?</a:t>
            </a:r>
            <a:endParaRPr lang="hr-HR" sz="32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000760" y="1500174"/>
            <a:ext cx="26432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sve ćelije su žute, dakle </a:t>
            </a:r>
            <a:r>
              <a:rPr lang="hr-HR" sz="2800" dirty="0" smtClean="0">
                <a:solidFill>
                  <a:srgbClr val="FF0000"/>
                </a:solidFill>
              </a:rPr>
              <a:t>cijelo</a:t>
            </a:r>
            <a:r>
              <a:rPr lang="hr-HR" sz="2800" dirty="0" smtClean="0"/>
              <a:t> saće je žute boje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ili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ili</a:t>
            </a:r>
            <a:r>
              <a:rPr lang="hr-HR" sz="2800" dirty="0" smtClean="0">
                <a:solidFill>
                  <a:srgbClr val="FF0000"/>
                </a:solidFill>
              </a:rPr>
              <a:t> 100%</a:t>
            </a:r>
            <a:r>
              <a:rPr lang="hr-HR" sz="2800" dirty="0" smtClean="0"/>
              <a:t>  žuto</a:t>
            </a:r>
            <a:endParaRPr lang="hr-HR" sz="2800" dirty="0"/>
          </a:p>
        </p:txBody>
      </p:sp>
      <p:sp>
        <p:nvSpPr>
          <p:cNvPr id="22" name="Pravokutnik 21"/>
          <p:cNvSpPr/>
          <p:nvPr/>
        </p:nvSpPr>
        <p:spPr>
          <a:xfrm>
            <a:off x="5836684" y="5143512"/>
            <a:ext cx="3307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u="sng" cap="none" spc="0" dirty="0" smtClean="0">
                <a:ln w="1905"/>
                <a:solidFill>
                  <a:srgbClr val="FF0000"/>
                </a:solidFill>
                <a:effectLst>
                  <a:glow rad="101600">
                    <a:srgbClr val="ECFA3C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100%=1 (cijelo)</a:t>
            </a:r>
            <a:endParaRPr lang="hr-HR" sz="3600" b="1" u="sng" cap="none" spc="0" dirty="0">
              <a:ln w="1905"/>
              <a:solidFill>
                <a:srgbClr val="FF0000"/>
              </a:solidFill>
              <a:effectLst>
                <a:glow rad="101600">
                  <a:srgbClr val="ECFA3C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500826" y="3357562"/>
          <a:ext cx="4889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Jednadžba" r:id="rId5" imgW="203040" imgH="393480" progId="Equation.3">
                  <p:embed/>
                </p:oleObj>
              </mc:Choice>
              <mc:Fallback>
                <p:oleObj name="Jednadžba" r:id="rId5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357562"/>
                        <a:ext cx="4889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642910" y="1500174"/>
          <a:ext cx="7715304" cy="3571900"/>
        </p:xfrm>
        <a:graphic>
          <a:graphicData uri="http://schemas.openxmlformats.org/drawingml/2006/table">
            <a:tbl>
              <a:tblPr firstCol="1">
                <a:tableStyleId>{284E427A-3D55-4303-BF80-6455036E1DE7}</a:tableStyleId>
              </a:tblPr>
              <a:tblGrid>
                <a:gridCol w="1131579"/>
                <a:gridCol w="1940255"/>
                <a:gridCol w="2071702"/>
                <a:gridCol w="2571768"/>
              </a:tblGrid>
              <a:tr h="1381726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v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2 godine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10 </a:t>
                      </a:r>
                      <a:r>
                        <a:rPr lang="hr-HR" sz="2400" dirty="0" smtClean="0"/>
                        <a:t>mjeseci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71 </a:t>
                      </a:r>
                      <a:r>
                        <a:rPr lang="hr-HR" sz="2400" dirty="0" smtClean="0"/>
                        <a:t>dan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</a:tr>
              <a:tr h="82232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 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/>
                        <a:t>5</a:t>
                      </a:r>
                      <a:endParaRPr lang="hr-HR" sz="240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/>
                        <a:t>2</a:t>
                      </a:r>
                      <a:endParaRPr lang="hr-HR" sz="240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7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</a:tr>
              <a:tr h="847711">
                <a:tc>
                  <a:txBody>
                    <a:bodyPr/>
                    <a:lstStyle/>
                    <a:p>
                      <a:pPr algn="ctr"/>
                      <a:r>
                        <a:rPr lang="hr-HR" sz="2400"/>
                        <a:t>k</a:t>
                      </a:r>
                      <a:endParaRPr lang="hr-HR" sz="240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/>
                        <a:t>2080</a:t>
                      </a:r>
                      <a:endParaRPr lang="hr-HR" sz="240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390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18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</a:tr>
              <a:tr h="52014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g(C)</a:t>
                      </a:r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2571" marR="72571" marT="36286" marB="36286" anchor="ctr"/>
                </a:tc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785786" y="5357826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DZ: u udžbeniku:        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14348" y="785794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DZ;</a:t>
            </a:r>
            <a:endParaRPr lang="hr-H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9637" name="DefaultOcx" r:id="rId2" imgW="457200" imgH="228600"/>
        </mc:Choice>
        <mc:Fallback>
          <p:control name="DefaultOcx" r:id="rId2" imgW="4572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55613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9638" name="HTMLText1" r:id="rId3" imgW="457200" imgH="228600"/>
        </mc:Choice>
        <mc:Fallback>
          <p:control name="HTMLText1" r:id="rId3" imgW="4572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55613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9639" name="HTMLText2" r:id="rId4" imgW="457200" imgH="228600"/>
        </mc:Choice>
        <mc:Fallback>
          <p:control name="HTMLText2" r:id="rId4" imgW="4572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55613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857248"/>
          </a:xfrm>
        </p:spPr>
        <p:txBody>
          <a:bodyPr/>
          <a:lstStyle/>
          <a:p>
            <a:r>
              <a:rPr lang="hr-HR" dirty="0" smtClean="0"/>
              <a:t>Što je postotak ????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071546"/>
            <a:ext cx="7772400" cy="1071570"/>
          </a:xfrm>
        </p:spPr>
        <p:txBody>
          <a:bodyPr/>
          <a:lstStyle/>
          <a:p>
            <a:pPr>
              <a:buNone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Znate li koji primjer iz života?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sniženja, akcije, rezultati anketa, gledanost….</a:t>
            </a:r>
          </a:p>
          <a:p>
            <a:endParaRPr lang="hr-H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graphicFrame>
        <p:nvGraphicFramePr>
          <p:cNvPr id="6" name="Rezervirano mjesto sadržaja 8"/>
          <p:cNvGraphicFramePr>
            <a:graphicFrameLocks/>
          </p:cNvGraphicFramePr>
          <p:nvPr/>
        </p:nvGraphicFramePr>
        <p:xfrm>
          <a:off x="4071934" y="2071678"/>
          <a:ext cx="2357454" cy="2819424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 postocima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890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Maja je imala 100% točnih odgovora.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Dean je imao učinak  50%.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Marin je kupio 25% </a:t>
                      </a:r>
                      <a:r>
                        <a:rPr lang="hr-H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kruha.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285721" y="2071679"/>
          <a:ext cx="3643338" cy="2819422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642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obično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779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Maja je imala 58 bodova, od ukupno 58 mogućih bodova na ispitu.</a:t>
                      </a: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Dean je dao 4 gola od 8 pokušaja.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Marin je kupio </a:t>
                      </a:r>
                      <a:r>
                        <a:rPr lang="hr-HR" sz="2000" b="1" u="wavy" dirty="0" smtClean="0"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četvrtinu</a:t>
                      </a:r>
                      <a:r>
                        <a:rPr lang="hr-H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kruha.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37" marR="49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6500826" y="2967335"/>
            <a:ext cx="1829347" cy="46166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hr-HR" b="1" dirty="0" smtClean="0"/>
              <a:t>58/</a:t>
            </a:r>
            <a:r>
              <a:rPr lang="hr-HR" b="1" dirty="0" err="1" smtClean="0"/>
              <a:t>58</a:t>
            </a:r>
            <a:r>
              <a:rPr lang="hr-HR" b="1" dirty="0" smtClean="0"/>
              <a:t>=100%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500826" y="3643314"/>
            <a:ext cx="2385589" cy="46166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hr-HR" b="1" dirty="0" smtClean="0"/>
              <a:t>4 gola od 8=50%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537508" y="4286256"/>
            <a:ext cx="2249334" cy="46166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hr-HR" b="1" dirty="0" smtClean="0"/>
              <a:t>1/4 kruha=25%</a:t>
            </a:r>
            <a:endParaRPr lang="hr-HR" b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sadržaja 13"/>
          <p:cNvSpPr>
            <a:spLocks noGrp="1"/>
          </p:cNvSpPr>
          <p:nvPr>
            <p:ph sz="quarter" idx="4"/>
          </p:nvPr>
        </p:nvSpPr>
        <p:spPr>
          <a:xfrm>
            <a:off x="500034" y="642918"/>
            <a:ext cx="4041775" cy="3951288"/>
          </a:xfrm>
        </p:spPr>
        <p:txBody>
          <a:bodyPr/>
          <a:lstStyle/>
          <a:p>
            <a:r>
              <a:rPr lang="hr-HR" dirty="0" smtClean="0"/>
              <a:t>Iskaži razlomkom koliki dio lika je plave boje?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56C-57A4-4C74-8BB5-9921028241B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16" name="Rezervirano mjesto sadržaja 13"/>
          <p:cNvSpPr>
            <a:spLocks noGrp="1"/>
          </p:cNvSpPr>
          <p:nvPr>
            <p:ph sz="quarter" idx="4"/>
          </p:nvPr>
        </p:nvSpPr>
        <p:spPr>
          <a:xfrm>
            <a:off x="5102257" y="642918"/>
            <a:ext cx="4041775" cy="3951288"/>
          </a:xfrm>
        </p:spPr>
        <p:txBody>
          <a:bodyPr/>
          <a:lstStyle/>
          <a:p>
            <a:r>
              <a:rPr lang="hr-HR" dirty="0" smtClean="0"/>
              <a:t>Iskaži razlomkom koliki dio lika je zelene boje?</a:t>
            </a:r>
          </a:p>
          <a:p>
            <a:pPr>
              <a:buNone/>
            </a:pPr>
            <a:r>
              <a:rPr lang="hr-HR" dirty="0" smtClean="0"/>
              <a:t>                                                  </a:t>
            </a:r>
            <a:endParaRPr lang="hr-HR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1115323" y="5196675"/>
          <a:ext cx="1313537" cy="94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Jednadžba" r:id="rId3" imgW="545760" imgH="393480" progId="Equation.3">
                  <p:embed/>
                </p:oleObj>
              </mc:Choice>
              <mc:Fallback>
                <p:oleObj name="Jednadžba" r:id="rId3" imgW="54576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323" y="5196675"/>
                        <a:ext cx="1313537" cy="946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57884" y="5072075"/>
          <a:ext cx="1192034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Jednadžba" r:id="rId5" imgW="469800" imgH="393480" progId="Equation.3">
                  <p:embed/>
                </p:oleObj>
              </mc:Choice>
              <mc:Fallback>
                <p:oleObj name="Jednadžba" r:id="rId5" imgW="469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072075"/>
                        <a:ext cx="1192034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71736" y="5416568"/>
          <a:ext cx="12795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Jednadžba" r:id="rId7" imgW="444240" imgH="177480" progId="Equation.3">
                  <p:embed/>
                </p:oleObj>
              </mc:Choice>
              <mc:Fallback>
                <p:oleObj name="Jednadžba" r:id="rId7" imgW="444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416568"/>
                        <a:ext cx="1279525" cy="51276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ica 22"/>
          <p:cNvGraphicFramePr>
            <a:graphicFrameLocks noGrp="1"/>
          </p:cNvGraphicFramePr>
          <p:nvPr/>
        </p:nvGraphicFramePr>
        <p:xfrm>
          <a:off x="-3" y="1357298"/>
          <a:ext cx="4929195" cy="3786212"/>
        </p:xfrm>
        <a:graphic>
          <a:graphicData uri="http://schemas.openxmlformats.org/drawingml/2006/table">
            <a:tbl>
              <a:tblPr/>
              <a:tblGrid>
                <a:gridCol w="432385"/>
                <a:gridCol w="449681"/>
                <a:gridCol w="449681"/>
                <a:gridCol w="449681"/>
                <a:gridCol w="449681"/>
                <a:gridCol w="449681"/>
                <a:gridCol w="449681"/>
                <a:gridCol w="449681"/>
                <a:gridCol w="449681"/>
                <a:gridCol w="449681"/>
                <a:gridCol w="449681"/>
              </a:tblGrid>
              <a:tr h="254892"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132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ica 23"/>
          <p:cNvGraphicFramePr>
            <a:graphicFrameLocks noGrp="1"/>
          </p:cNvGraphicFramePr>
          <p:nvPr/>
        </p:nvGraphicFramePr>
        <p:xfrm>
          <a:off x="5000629" y="1428738"/>
          <a:ext cx="3714776" cy="3357583"/>
        </p:xfrm>
        <a:graphic>
          <a:graphicData uri="http://schemas.openxmlformats.org/drawingml/2006/table">
            <a:tbl>
              <a:tblPr/>
              <a:tblGrid>
                <a:gridCol w="599156"/>
                <a:gridCol w="623124"/>
                <a:gridCol w="623124"/>
                <a:gridCol w="623124"/>
                <a:gridCol w="623124"/>
                <a:gridCol w="623124"/>
              </a:tblGrid>
              <a:tr h="423558"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143768" y="5273692"/>
          <a:ext cx="13160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Jednadžba" r:id="rId9" imgW="457200" imgH="177480" progId="Equation.3">
                  <p:embed/>
                </p:oleObj>
              </mc:Choice>
              <mc:Fallback>
                <p:oleObj name="Jednadžba" r:id="rId9" imgW="4572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5273692"/>
                        <a:ext cx="1316038" cy="51276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929454" y="5857892"/>
          <a:ext cx="142876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Jednadžba" r:id="rId11" imgW="774360" imgH="393480" progId="Equation.3">
                  <p:embed/>
                </p:oleObj>
              </mc:Choice>
              <mc:Fallback>
                <p:oleObj name="Jednadžba" r:id="rId11" imgW="774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857892"/>
                        <a:ext cx="142876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Rezervirano mjesto sadržaja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714488"/>
          <a:ext cx="4929190" cy="89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Jednadžba" r:id="rId3" imgW="2171520" imgH="393480" progId="Equation.3">
                  <p:embed/>
                </p:oleObj>
              </mc:Choice>
              <mc:Fallback>
                <p:oleObj name="Jednadžba" r:id="rId3" imgW="2171520" imgH="393480" progId="Equation.3">
                  <p:embed/>
                  <p:pic>
                    <p:nvPicPr>
                      <p:cNvPr id="0" name="Rezervirano mjesto sadržaja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488"/>
                        <a:ext cx="4929190" cy="89359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42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099B-787D-490D-B3E8-03D658E2107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11" name="TekstniOkvir 10"/>
          <p:cNvSpPr txBox="1"/>
          <p:nvPr/>
        </p:nvSpPr>
        <p:spPr>
          <a:xfrm>
            <a:off x="214282" y="57148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36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POSTOTAK je razlomak s nazivnikom 100</a:t>
            </a:r>
            <a:endParaRPr lang="hr-HR" sz="3600" b="1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71438" y="2928934"/>
            <a:ext cx="90725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dirty="0" smtClean="0">
                <a:latin typeface="+mj-lt"/>
                <a:ea typeface="+mj-ea"/>
                <a:cs typeface="+mj-cs"/>
              </a:rPr>
              <a:t>K</a:t>
            </a:r>
            <a:r>
              <a:rPr kumimoji="0" lang="hr-HR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ao</a:t>
            </a: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 primjeru            </a:t>
            </a:r>
            <a:r>
              <a:rPr lang="hr-HR" sz="2800" kern="0" dirty="0" smtClean="0">
                <a:latin typeface="+mj-lt"/>
                <a:ea typeface="+mj-ea"/>
                <a:cs typeface="+mj-cs"/>
              </a:rPr>
              <a:t>, ako nazivnik razlomka nije 100, </a:t>
            </a: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moramo</a:t>
            </a:r>
            <a:r>
              <a:rPr kumimoji="0" lang="hr-H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proširiti razlomak tako da u                </a:t>
            </a:r>
            <a:r>
              <a:rPr kumimoji="0" lang="hr-H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nazivniku</a:t>
            </a:r>
            <a:r>
              <a:rPr kumimoji="0" lang="hr-H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dobijemo </a:t>
            </a:r>
            <a:r>
              <a:rPr kumimoji="0" lang="hr-H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r>
              <a:rPr lang="hr-HR" sz="2800" kern="0" dirty="0" smtClean="0">
                <a:latin typeface="+mj-lt"/>
                <a:ea typeface="+mj-ea"/>
                <a:cs typeface="+mj-cs"/>
              </a:rPr>
              <a:t>.</a:t>
            </a: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56589" t="38281" r="26940" b="33887"/>
          <a:stretch>
            <a:fillRect/>
          </a:stretch>
        </p:blipFill>
        <p:spPr bwMode="auto">
          <a:xfrm>
            <a:off x="2714612" y="2857496"/>
            <a:ext cx="857256" cy="8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502150" y="3213100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Jednadžba" r:id="rId6" imgW="139680" imgH="431640" progId="Equation.3">
                  <p:embed/>
                </p:oleObj>
              </mc:Choice>
              <mc:Fallback>
                <p:oleObj name="Jednadžba" r:id="rId6" imgW="1396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13100"/>
                        <a:ext cx="139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500034" y="4500571"/>
          <a:ext cx="342902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Jednadžba" r:id="rId8" imgW="1574640" imgH="393480" progId="Equation.3">
                  <p:embed/>
                </p:oleObj>
              </mc:Choice>
              <mc:Fallback>
                <p:oleObj name="Jednadžba" r:id="rId8" imgW="1574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500571"/>
                        <a:ext cx="342902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kstniOkvir 17"/>
          <p:cNvSpPr txBox="1"/>
          <p:nvPr/>
        </p:nvSpPr>
        <p:spPr>
          <a:xfrm>
            <a:off x="4357686" y="45005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može i obrnuto</a:t>
            </a:r>
            <a:endParaRPr lang="hr-HR" dirty="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857884" y="4429132"/>
          <a:ext cx="2290762" cy="86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Jednadžba" r:id="rId10" imgW="1041120" imgH="393480" progId="Equation.3">
                  <p:embed/>
                </p:oleObj>
              </mc:Choice>
              <mc:Fallback>
                <p:oleObj name="Jednadžba" r:id="rId10" imgW="1041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429132"/>
                        <a:ext cx="2290762" cy="865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42925" y="5357813"/>
          <a:ext cx="34861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Jednadžba" r:id="rId12" imgW="1536480" imgH="393480" progId="Equation.3">
                  <p:embed/>
                </p:oleObj>
              </mc:Choice>
              <mc:Fallback>
                <p:oleObj name="Jednadžba" r:id="rId12" imgW="1536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5357813"/>
                        <a:ext cx="34861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solidFill>
            <a:schemeClr val="accent1">
              <a:alpha val="46000"/>
            </a:schemeClr>
          </a:solidFill>
        </p:spPr>
        <p:txBody>
          <a:bodyPr/>
          <a:lstStyle/>
          <a:p>
            <a:pPr algn="l"/>
            <a:r>
              <a:rPr lang="pl-PL" sz="2800" dirty="0" smtClean="0"/>
              <a:t>Napišimo  jednakosti postotaka (i razlomaka)</a:t>
            </a:r>
            <a:br>
              <a:rPr lang="pl-PL" sz="2800" dirty="0" smtClean="0"/>
            </a:br>
            <a:r>
              <a:rPr lang="pl-PL" sz="2800" dirty="0" smtClean="0"/>
              <a:t>koje uočavamo u ovom zadatku.</a:t>
            </a:r>
            <a:endParaRPr lang="hr-HR" sz="2800" dirty="0" smtClean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28596" y="6572272"/>
            <a:ext cx="1905000" cy="457200"/>
          </a:xfrm>
        </p:spPr>
        <p:txBody>
          <a:bodyPr/>
          <a:lstStyle/>
          <a:p>
            <a:fld id="{DD4C099B-787D-490D-B3E8-03D658E2107B}" type="datetime1">
              <a:rPr lang="sr-Latn-CS" smtClean="0"/>
              <a:pPr/>
              <a:t>28.10.2016.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00364" y="6572272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0" y="1285860"/>
            <a:ext cx="885828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 smtClean="0">
                <a:solidFill>
                  <a:srgbClr val="03042B"/>
                </a:solidFill>
                <a:latin typeface="+mn-lt"/>
              </a:rPr>
              <a:t>Azija čini 30% kopna na Zemlji, Afrika </a:t>
            </a:r>
            <a:r>
              <a:rPr lang="sv-SE" sz="2300" dirty="0" smtClean="0">
                <a:solidFill>
                  <a:srgbClr val="03042B"/>
                </a:solidFill>
                <a:latin typeface="+mn-lt"/>
              </a:rPr>
              <a:t>20%, Sjeverna Amerika</a:t>
            </a:r>
            <a:r>
              <a:rPr lang="hr-HR" sz="2300" dirty="0" smtClean="0">
                <a:solidFill>
                  <a:srgbClr val="03042B"/>
                </a:solidFill>
                <a:latin typeface="+mn-lt"/>
              </a:rPr>
              <a:t> </a:t>
            </a:r>
            <a:r>
              <a:rPr lang="sv-SE" sz="2300" dirty="0" smtClean="0">
                <a:solidFill>
                  <a:srgbClr val="03042B"/>
                </a:solidFill>
                <a:latin typeface="+mn-lt"/>
              </a:rPr>
              <a:t>16.5%, Ju</a:t>
            </a:r>
            <a:r>
              <a:rPr lang="hr-HR" sz="2300" dirty="0" smtClean="0">
                <a:solidFill>
                  <a:srgbClr val="03042B"/>
                </a:solidFill>
                <a:latin typeface="+mn-lt"/>
              </a:rPr>
              <a:t>ž</a:t>
            </a:r>
            <a:r>
              <a:rPr lang="sv-SE" sz="2300" dirty="0" smtClean="0">
                <a:solidFill>
                  <a:srgbClr val="03042B"/>
                </a:solidFill>
                <a:latin typeface="+mn-lt"/>
              </a:rPr>
              <a:t>na</a:t>
            </a:r>
            <a:r>
              <a:rPr lang="hr-HR" sz="2300" dirty="0" smtClean="0">
                <a:solidFill>
                  <a:srgbClr val="03042B"/>
                </a:solidFill>
                <a:latin typeface="+mn-lt"/>
              </a:rPr>
              <a:t> Amerika 12 %,  Antarktika 9.5%, Australija 5%, a ostatak kopna pripada Europi.</a:t>
            </a:r>
          </a:p>
          <a:p>
            <a:pPr>
              <a:lnSpc>
                <a:spcPct val="150000"/>
              </a:lnSpc>
            </a:pPr>
            <a:r>
              <a:rPr lang="pl-PL" sz="2300" dirty="0" smtClean="0">
                <a:solidFill>
                  <a:srgbClr val="03042B"/>
                </a:solidFill>
                <a:latin typeface="+mn-lt"/>
              </a:rPr>
              <a:t>Koji postotak kopna čini Europa? Koliko ima manjih kontinenata od Europe i </a:t>
            </a:r>
            <a:r>
              <a:rPr lang="hr-HR" sz="2300" dirty="0" smtClean="0">
                <a:latin typeface="+mn-lt"/>
              </a:rPr>
              <a:t>koji su to kontinenti?</a:t>
            </a:r>
            <a:endParaRPr lang="hr-HR" sz="2300" dirty="0">
              <a:latin typeface="+mn-lt"/>
            </a:endParaRPr>
          </a:p>
        </p:txBody>
      </p:sp>
      <p:pic>
        <p:nvPicPr>
          <p:cNvPr id="52228" name="Picture 4" descr="http://www.nationsonline.org/bilder/continents_ma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929066"/>
            <a:ext cx="4591393" cy="2323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Probajmo popuniti tablicu: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099B-787D-490D-B3E8-03D658E2107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714348" y="1397000"/>
          <a:ext cx="7572429" cy="43421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24143"/>
                <a:gridCol w="2524143"/>
                <a:gridCol w="2524143"/>
              </a:tblGrid>
              <a:tr h="84931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accent6"/>
                          </a:solidFill>
                        </a:rPr>
                        <a:t>RAZLOMAK</a:t>
                      </a:r>
                      <a:endParaRPr lang="hr-HR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accent6"/>
                          </a:solidFill>
                        </a:rPr>
                        <a:t>DECIMALAN BROJ</a:t>
                      </a:r>
                      <a:endParaRPr lang="hr-HR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accent6"/>
                          </a:solidFill>
                        </a:rPr>
                        <a:t>POSTOTAK</a:t>
                      </a:r>
                      <a:endParaRPr lang="hr-HR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45000"/>
                      </a:srgbClr>
                    </a:solidFill>
                  </a:tcPr>
                </a:tc>
              </a:tr>
              <a:tr h="84931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849316">
                <a:tc>
                  <a:txBody>
                    <a:bodyPr/>
                    <a:lstStyle/>
                    <a:p>
                      <a:pPr algn="ctr"/>
                      <a:endParaRPr lang="hr-HR" sz="24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 smtClean="0"/>
                        <a:t>60%</a:t>
                      </a:r>
                      <a:endParaRPr lang="hr-HR" sz="24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849316">
                <a:tc>
                  <a:txBody>
                    <a:bodyPr/>
                    <a:lstStyle/>
                    <a:p>
                      <a:pPr algn="ctr"/>
                      <a:endParaRPr lang="hr-HR" sz="2400" b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 smtClean="0"/>
                        <a:t>0.45</a:t>
                      </a:r>
                      <a:endParaRPr lang="hr-HR" sz="24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0" dirty="0"/>
                    </a:p>
                  </a:txBody>
                  <a:tcPr anchor="ctr"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  <a:tr h="849316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**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CFA3C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643042" y="2357430"/>
          <a:ext cx="460532" cy="83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Jednadžba" r:id="rId3" imgW="215640" imgH="393480" progId="Equation.3">
                  <p:embed/>
                </p:oleObj>
              </mc:Choice>
              <mc:Fallback>
                <p:oleObj name="Jednadžba" r:id="rId3" imgW="21564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357430"/>
                        <a:ext cx="460532" cy="839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866900" y="4929188"/>
          <a:ext cx="2984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Jednadžba" r:id="rId5" imgW="139680" imgH="393480" progId="Equation.3">
                  <p:embed/>
                </p:oleObj>
              </mc:Choice>
              <mc:Fallback>
                <p:oleObj name="Jednadžba" r:id="rId5" imgW="139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4929188"/>
                        <a:ext cx="298450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6908"/>
          </a:xfr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Zadaci: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099B-787D-490D-B3E8-03D658E2107B}" type="datetime1">
              <a:rPr lang="sr-Latn-CS" smtClean="0"/>
              <a:pPr/>
              <a:t>28.10.2016.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1000108"/>
            <a:ext cx="8429684" cy="526297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Napiši postotak u obliku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razlomka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16% = </a:t>
            </a:r>
            <a:b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90% =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Napiši razlomak u obliku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postotka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</a:t>
            </a:r>
            <a:r>
              <a:rPr kumimoji="0" lang="sr-Latn-C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decimalnog broja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Napiši postotak u obliku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razlomka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decimalnog broja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60%=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465% =</a:t>
            </a:r>
            <a:endParaRPr kumimoji="0" lang="sr-Latn-C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Rezervirano mjesto sadržaja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40493" y="3324233"/>
          <a:ext cx="65960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Jednadžba" r:id="rId3" imgW="482400" imgH="965160" progId="Equation.3">
                  <p:embed/>
                </p:oleObj>
              </mc:Choice>
              <mc:Fallback>
                <p:oleObj name="Jednadžba" r:id="rId3" imgW="482400" imgH="965160" progId="Equation.3">
                  <p:embed/>
                  <p:pic>
                    <p:nvPicPr>
                      <p:cNvPr id="0" name="Rezervirano mjesto sadržaja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93" y="3324233"/>
                        <a:ext cx="659607" cy="131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0702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TR_0702</Template>
  <TotalTime>399</TotalTime>
  <Words>1364</Words>
  <Application>Microsoft Office PowerPoint</Application>
  <PresentationFormat>Prikaz na zaslonu (4:3)</PresentationFormat>
  <Paragraphs>377</Paragraphs>
  <Slides>30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Comic Sans MS</vt:lpstr>
      <vt:lpstr>Times</vt:lpstr>
      <vt:lpstr>Times New Roman</vt:lpstr>
      <vt:lpstr>Trebuchet MS</vt:lpstr>
      <vt:lpstr>Verdana</vt:lpstr>
      <vt:lpstr>Wingdings</vt:lpstr>
      <vt:lpstr>TR_0702</vt:lpstr>
      <vt:lpstr>Jednadžba</vt:lpstr>
      <vt:lpstr>POSTOCI</vt:lpstr>
      <vt:lpstr>PowerPointova prezentacija</vt:lpstr>
      <vt:lpstr>PowerPointova prezentacija</vt:lpstr>
      <vt:lpstr>Što je postotak ????</vt:lpstr>
      <vt:lpstr>PowerPointova prezentacija</vt:lpstr>
      <vt:lpstr>PowerPointova prezentacija</vt:lpstr>
      <vt:lpstr>Napišimo  jednakosti postotaka (i razlomaka) koje uočavamo u ovom zadatku.</vt:lpstr>
      <vt:lpstr>Probajmo popuniti tablicu:</vt:lpstr>
      <vt:lpstr>Zadaci:</vt:lpstr>
      <vt:lpstr>PowerPointova prezentacija</vt:lpstr>
      <vt:lpstr>PowerPointova prezentacija</vt:lpstr>
      <vt:lpstr>Popunimo tablicu:</vt:lpstr>
      <vt:lpstr>PowerPointova prezentacija</vt:lpstr>
      <vt:lpstr>PowerPointova prezentacija</vt:lpstr>
      <vt:lpstr>PowerPointova prezentacija</vt:lpstr>
      <vt:lpstr>Ponovimo</vt:lpstr>
      <vt:lpstr>PowerPointova prezentacija</vt:lpstr>
      <vt:lpstr>PowerPointova prezentacija</vt:lpstr>
      <vt:lpstr>PowerPointova prezentacija</vt:lpstr>
      <vt:lpstr>PowerPointova prezentacija</vt:lpstr>
      <vt:lpstr>KAMATNI RAČUN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POSTOCI</dc:title>
  <dc:subject>Template Ready</dc:subject>
  <dc:creator>Ana</dc:creator>
  <cp:keywords>Education</cp:keywords>
  <cp:lastModifiedBy>TRSAT</cp:lastModifiedBy>
  <cp:revision>28</cp:revision>
  <dcterms:created xsi:type="dcterms:W3CDTF">2009-11-07T20:06:35Z</dcterms:created>
  <dcterms:modified xsi:type="dcterms:W3CDTF">2016-10-28T07:21:31Z</dcterms:modified>
  <cp:category>Education</cp:category>
</cp:coreProperties>
</file>