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2" r:id="rId2"/>
    <p:sldId id="258" r:id="rId3"/>
    <p:sldId id="265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95" r:id="rId29"/>
    <p:sldId id="293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23F50-1508-4CC9-9E4A-8691BEE9102C}" type="datetimeFigureOut">
              <a:rPr lang="sr-Latn-CS" smtClean="0"/>
              <a:t>23.11.2016.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FE0F-7200-4287-936E-A1A0DA19E5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0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FE0F-7200-4287-936E-A1A0DA19E596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E0A10-7B02-43BB-BB5E-91B92D19DBBA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DB050-08CB-4218-8C62-C102C3444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712FC1-6267-4B59-8835-D9F2C5C19A65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27BAB-66A7-4261-A7DD-07FAEE6AC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81C78-D2DC-4F61-85DB-FE92E159D811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6E3F0-89BD-478B-B91D-05855E0B9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1E21E-EFA1-46CC-9EE4-E10B7286A02B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2FF5A-F9D7-447F-8000-4D83C2597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E4269-5C19-4D96-A6C5-1D94A3E7BC84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DBBDB-FAAC-4B9C-B348-657AC4FEE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379EF-A86B-41F4-BB19-2799D41B77E7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C7B14-2046-45D3-A146-73D2D20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76F48-7EC2-454A-9766-EC46C3169A15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8DCE-919B-4C33-B390-C8A396AE2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673AC-8017-402E-99B7-36BF1AF5F30F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8D214-14ED-44E6-9A70-D5D84717B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53F0F-F36D-4722-8889-FBA8C3B25445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9E44E-144A-412C-8981-84D9D69D9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F3143-B341-4551-8920-F29A4DB15D16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894D-2DA4-488D-B909-8EF04D6F6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E79706-A46B-4BB3-BA52-702FBEAF3BEC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C905CEC-53D9-40A0-9563-533D9493E162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/>
  </p:transition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3042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3042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3042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3042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Radni_list_programa_Microsoft_Excel_97___200316.xls"/><Relationship Id="rId7" Type="http://schemas.openxmlformats.org/officeDocument/2006/relationships/oleObject" Target="../embeddings/Radni_list_programa_Microsoft_Excel_97___20031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Radni_list_programa_Microsoft_Excel_97___200317.xls"/><Relationship Id="rId4" Type="http://schemas.openxmlformats.org/officeDocument/2006/relationships/image" Target="../media/image5.emf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Radni_list_programa_Microsoft_Excel_97___200319.xls"/><Relationship Id="rId7" Type="http://schemas.openxmlformats.org/officeDocument/2006/relationships/oleObject" Target="../embeddings/Radni_list_programa_Microsoft_Excel_97___20032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Radni_list_programa_Microsoft_Excel_97___200320.xls"/><Relationship Id="rId4" Type="http://schemas.openxmlformats.org/officeDocument/2006/relationships/image" Target="../media/image5.emf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Radni_list_programa_Microsoft_Excel_97___200322.xls"/><Relationship Id="rId7" Type="http://schemas.openxmlformats.org/officeDocument/2006/relationships/oleObject" Target="../embeddings/Radni_list_programa_Microsoft_Excel_97___20032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Radni_list_programa_Microsoft_Excel_97___200323.xls"/><Relationship Id="rId4" Type="http://schemas.openxmlformats.org/officeDocument/2006/relationships/image" Target="../media/image5.emf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Radni_list_programa_Microsoft_Excel_97___200325.xls"/><Relationship Id="rId7" Type="http://schemas.openxmlformats.org/officeDocument/2006/relationships/oleObject" Target="../embeddings/Radni_list_programa_Microsoft_Excel_97___20032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Radni_list_programa_Microsoft_Excel_97___200326.xls"/><Relationship Id="rId4" Type="http://schemas.openxmlformats.org/officeDocument/2006/relationships/image" Target="../media/image5.emf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Excel_97___20032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Excel_97___20032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Excel_97___20033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Excel_97___2003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Radni_list_programa_Microsoft_Excel_97___200332.xls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Excel_97___2003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5" Type="http://schemas.openxmlformats.org/officeDocument/2006/relationships/oleObject" Target="../embeddings/Radni_list_programa_Microsoft_Excel_97___200334.xls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Excel_97___2003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Excel_97___2003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Excel_97___2003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Excel_97___2003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oleObject" Target="../embeddings/Radni_list_programa_Microsoft_Excel_97___200339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Radni_list_programa_Microsoft_Excel_97___20033.xls"/><Relationship Id="rId3" Type="http://schemas.openxmlformats.org/officeDocument/2006/relationships/image" Target="../media/image8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Radni_list_programa_Microsoft_Excel_97___20032.xls"/><Relationship Id="rId5" Type="http://schemas.openxmlformats.org/officeDocument/2006/relationships/image" Target="../media/image5.emf"/><Relationship Id="rId4" Type="http://schemas.openxmlformats.org/officeDocument/2006/relationships/oleObject" Target="../embeddings/Radni_list_programa_Microsoft_Excel_97___20031.xls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Radni_list_programa_Microsoft_Excel_97___20034.xls"/><Relationship Id="rId7" Type="http://schemas.openxmlformats.org/officeDocument/2006/relationships/oleObject" Target="../embeddings/Radni_list_programa_Microsoft_Excel_97___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Radni_list_programa_Microsoft_Excel_97___20035.xls"/><Relationship Id="rId4" Type="http://schemas.openxmlformats.org/officeDocument/2006/relationships/image" Target="../media/image5.emf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Radni_list_programa_Microsoft_Excel_97___20037.xls"/><Relationship Id="rId7" Type="http://schemas.openxmlformats.org/officeDocument/2006/relationships/oleObject" Target="../embeddings/Radni_list_programa_Microsoft_Excel_97___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Radni_list_programa_Microsoft_Excel_97___20038.xls"/><Relationship Id="rId4" Type="http://schemas.openxmlformats.org/officeDocument/2006/relationships/image" Target="../media/image5.emf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Radni_list_programa_Microsoft_Excel_97___200310.xls"/><Relationship Id="rId7" Type="http://schemas.openxmlformats.org/officeDocument/2006/relationships/oleObject" Target="../embeddings/Radni_list_programa_Microsoft_Excel_97___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Radni_list_programa_Microsoft_Excel_97___200311.xls"/><Relationship Id="rId4" Type="http://schemas.openxmlformats.org/officeDocument/2006/relationships/image" Target="../media/image5.emf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Radni_list_programa_Microsoft_Excel_97___200313.xls"/><Relationship Id="rId7" Type="http://schemas.openxmlformats.org/officeDocument/2006/relationships/oleObject" Target="../embeddings/Radni_list_programa_Microsoft_Excel_97___20031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Radni_list_programa_Microsoft_Excel_97___200314.xls"/><Relationship Id="rId4" Type="http://schemas.openxmlformats.org/officeDocument/2006/relationships/image" Target="../media/image5.e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up.skole.hr/datoteke/hr/hr/Student/PH/Tutorials/Understanding%20Chart%20Types/xls_chart_types_page_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500694" y="1142984"/>
            <a:ext cx="2987696" cy="2062161"/>
          </a:xfrm>
          <a:prstGeom prst="rect">
            <a:avLst/>
          </a:prstGeom>
          <a:noFill/>
        </p:spPr>
      </p:pic>
      <p:pic>
        <p:nvPicPr>
          <p:cNvPr id="1028" name="Picture 4" descr="sli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3286124"/>
            <a:ext cx="9064344" cy="35719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428736"/>
            <a:ext cx="9144000" cy="164307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sz="72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PRIKAZIVANJE I ANALIZA </a:t>
            </a:r>
            <a:br>
              <a:rPr lang="hr-HR" sz="72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hr-HR" sz="72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PODATAKA</a:t>
            </a:r>
            <a:endParaRPr lang="en-US" sz="7200" b="1" dirty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38125" y="1195388"/>
            <a:ext cx="231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TABLIČNI PRIKAZ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987675" y="120173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SLIKOVNI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7021" name="Object 45"/>
          <p:cNvGraphicFramePr>
            <a:graphicFrameLocks noChangeAspect="1"/>
          </p:cNvGraphicFramePr>
          <p:nvPr/>
        </p:nvGraphicFramePr>
        <p:xfrm>
          <a:off x="250825" y="4437063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23" name="Object 47"/>
          <p:cNvGraphicFramePr>
            <a:graphicFrameLocks noChangeAspect="1"/>
          </p:cNvGraphicFramePr>
          <p:nvPr/>
        </p:nvGraphicFramePr>
        <p:xfrm>
          <a:off x="4859338" y="4508500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Grafikon" r:id="rId5" imgW="4667402" imgH="2524049" progId="Excel.Sheet.8">
                  <p:embed/>
                </p:oleObj>
              </mc:Choice>
              <mc:Fallback>
                <p:oleObj name="Grafikon" r:id="rId5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24" name="Group 48"/>
          <p:cNvGraphicFramePr>
            <a:graphicFrameLocks noGrp="1"/>
          </p:cNvGraphicFramePr>
          <p:nvPr/>
        </p:nvGraphicFramePr>
        <p:xfrm>
          <a:off x="395288" y="1579563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7053" name="Text Box 77"/>
          <p:cNvSpPr txBox="1">
            <a:spLocks noChangeArrowheads="1"/>
          </p:cNvSpPr>
          <p:nvPr/>
        </p:nvSpPr>
        <p:spPr bwMode="auto">
          <a:xfrm>
            <a:off x="6443663" y="1201738"/>
            <a:ext cx="248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KRUŽNI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7054" name="Text Box 78"/>
          <p:cNvSpPr txBox="1">
            <a:spLocks noChangeArrowheads="1"/>
          </p:cNvSpPr>
          <p:nvPr/>
        </p:nvSpPr>
        <p:spPr bwMode="auto">
          <a:xfrm>
            <a:off x="1187450" y="4081463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STUPČASTI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7055" name="Text Box 79"/>
          <p:cNvSpPr txBox="1">
            <a:spLocks noChangeArrowheads="1"/>
          </p:cNvSpPr>
          <p:nvPr/>
        </p:nvSpPr>
        <p:spPr bwMode="auto">
          <a:xfrm>
            <a:off x="5651500" y="4141788"/>
            <a:ext cx="270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LINIJSKI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7056" name="Text Box 80"/>
          <p:cNvSpPr txBox="1">
            <a:spLocks noChangeArrowheads="1"/>
          </p:cNvSpPr>
          <p:nvPr/>
        </p:nvSpPr>
        <p:spPr bwMode="auto">
          <a:xfrm>
            <a:off x="323850" y="214290"/>
            <a:ext cx="5748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b="0" dirty="0"/>
              <a:t>Koji dio od ukupnog broja borova je prodan 20.12.?</a:t>
            </a:r>
          </a:p>
        </p:txBody>
      </p:sp>
      <p:sp>
        <p:nvSpPr>
          <p:cNvPr id="127057" name="Text Box 81"/>
          <p:cNvSpPr txBox="1">
            <a:spLocks noChangeArrowheads="1"/>
          </p:cNvSpPr>
          <p:nvPr/>
        </p:nvSpPr>
        <p:spPr bwMode="auto">
          <a:xfrm>
            <a:off x="323850" y="612774"/>
            <a:ext cx="517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b="0" dirty="0"/>
              <a:t>Iz kojeg prikaza ćemo to najbrže </a:t>
            </a:r>
            <a:r>
              <a:rPr lang="hr-HR" b="0" dirty="0" err="1"/>
              <a:t>isčitati</a:t>
            </a:r>
            <a:r>
              <a:rPr lang="hr-HR" b="0" dirty="0"/>
              <a:t>?</a:t>
            </a:r>
          </a:p>
        </p:txBody>
      </p:sp>
      <p:sp>
        <p:nvSpPr>
          <p:cNvPr id="127058" name="Text Box 82"/>
          <p:cNvSpPr txBox="1">
            <a:spLocks noChangeArrowheads="1"/>
          </p:cNvSpPr>
          <p:nvPr/>
        </p:nvSpPr>
        <p:spPr bwMode="auto">
          <a:xfrm>
            <a:off x="5795963" y="26035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13%</a:t>
            </a:r>
          </a:p>
        </p:txBody>
      </p:sp>
      <p:sp>
        <p:nvSpPr>
          <p:cNvPr id="127059" name="Text Box 83"/>
          <p:cNvSpPr txBox="1">
            <a:spLocks noChangeArrowheads="1"/>
          </p:cNvSpPr>
          <p:nvPr/>
        </p:nvSpPr>
        <p:spPr bwMode="auto">
          <a:xfrm>
            <a:off x="5907116" y="6127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dirty="0">
                <a:solidFill>
                  <a:srgbClr val="FFFF66"/>
                </a:solidFill>
              </a:rPr>
              <a:t>Iz kružnog dijagrama.</a:t>
            </a:r>
          </a:p>
        </p:txBody>
      </p:sp>
      <p:graphicFrame>
        <p:nvGraphicFramePr>
          <p:cNvPr id="127061" name="Object 85"/>
          <p:cNvGraphicFramePr>
            <a:graphicFrameLocks noChangeAspect="1"/>
          </p:cNvGraphicFramePr>
          <p:nvPr/>
        </p:nvGraphicFramePr>
        <p:xfrm>
          <a:off x="6156325" y="1557338"/>
          <a:ext cx="2895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Grafikon" r:id="rId7" imgW="3343351" imgH="2610002" progId="Excel.Sheet.8">
                  <p:embed/>
                </p:oleObj>
              </mc:Choice>
              <mc:Fallback>
                <p:oleObj name="Grafikon" r:id="rId7" imgW="3343351" imgH="26100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895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700338" y="1606550"/>
            <a:ext cx="3313112" cy="2376488"/>
            <a:chOff x="1701" y="1012"/>
            <a:chExt cx="2087" cy="1497"/>
          </a:xfrm>
        </p:grpSpPr>
        <p:sp>
          <p:nvSpPr>
            <p:cNvPr id="127063" name="Rectangle 87"/>
            <p:cNvSpPr>
              <a:spLocks noChangeArrowheads="1"/>
            </p:cNvSpPr>
            <p:nvPr/>
          </p:nvSpPr>
          <p:spPr bwMode="auto">
            <a:xfrm>
              <a:off x="1701" y="1012"/>
              <a:ext cx="2087" cy="1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1000" b="0"/>
            </a:p>
          </p:txBody>
        </p:sp>
        <p:pic>
          <p:nvPicPr>
            <p:cNvPr id="127064" name="Picture 8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65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65" name="Picture 8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79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66" name="Picture 9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94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67" name="Text Box 91"/>
            <p:cNvSpPr txBox="1">
              <a:spLocks noChangeArrowheads="1"/>
            </p:cNvSpPr>
            <p:nvPr/>
          </p:nvSpPr>
          <p:spPr bwMode="auto">
            <a:xfrm>
              <a:off x="2018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19.12.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7068" name="Picture 9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69" name="Picture 9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70" name="Picture 9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71" name="Text Box 95"/>
            <p:cNvSpPr txBox="1">
              <a:spLocks noChangeArrowheads="1"/>
            </p:cNvSpPr>
            <p:nvPr/>
          </p:nvSpPr>
          <p:spPr bwMode="auto">
            <a:xfrm>
              <a:off x="2290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20.12.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7072" name="Picture 9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73" name="Picture 9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74" name="Picture 9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75" name="Text Box 99"/>
            <p:cNvSpPr txBox="1">
              <a:spLocks noChangeArrowheads="1"/>
            </p:cNvSpPr>
            <p:nvPr/>
          </p:nvSpPr>
          <p:spPr bwMode="auto">
            <a:xfrm>
              <a:off x="2561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21.12.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7076" name="Picture 10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506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77" name="Picture 10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656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78" name="Picture 10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795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79" name="Picture 10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944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80" name="Text Box 104"/>
            <p:cNvSpPr txBox="1">
              <a:spLocks noChangeArrowheads="1"/>
            </p:cNvSpPr>
            <p:nvPr/>
          </p:nvSpPr>
          <p:spPr bwMode="auto">
            <a:xfrm>
              <a:off x="2824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22.12.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7081" name="Picture 10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82" name="Picture 10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83" name="Picture 10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84" name="Picture 10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85" name="Text Box 109"/>
            <p:cNvSpPr txBox="1">
              <a:spLocks noChangeArrowheads="1"/>
            </p:cNvSpPr>
            <p:nvPr/>
          </p:nvSpPr>
          <p:spPr bwMode="auto">
            <a:xfrm>
              <a:off x="3117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23.12.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7086" name="Picture 11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87" name="Picture 11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88" name="Picture 11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89" name="Picture 11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90" name="Text Box 114"/>
            <p:cNvSpPr txBox="1">
              <a:spLocks noChangeArrowheads="1"/>
            </p:cNvSpPr>
            <p:nvPr/>
          </p:nvSpPr>
          <p:spPr bwMode="auto">
            <a:xfrm>
              <a:off x="3406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24.12.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7091" name="Picture 11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795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92" name="Picture 11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944"/>
              <a:ext cx="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93" name="Text Box 117"/>
            <p:cNvSpPr txBox="1">
              <a:spLocks noChangeArrowheads="1"/>
            </p:cNvSpPr>
            <p:nvPr/>
          </p:nvSpPr>
          <p:spPr bwMode="auto">
            <a:xfrm>
              <a:off x="1746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18.12.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7094" name="Picture 11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6" y="2319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95" name="Text Box 119"/>
            <p:cNvSpPr txBox="1">
              <a:spLocks noChangeArrowheads="1"/>
            </p:cNvSpPr>
            <p:nvPr/>
          </p:nvSpPr>
          <p:spPr bwMode="auto">
            <a:xfrm>
              <a:off x="2489" y="2310"/>
              <a:ext cx="9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>
                  <a:solidFill>
                    <a:srgbClr val="009900"/>
                  </a:solidFill>
                </a:rPr>
                <a:t>= 10 jelki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7096" name="Picture 12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212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97" name="Picture 12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98" name="Picture 12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3228" y="1212"/>
              <a:ext cx="4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99" name="Picture 12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8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100" name="Picture 12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9" y="1360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101" name="Picture 12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2412" y="1492"/>
              <a:ext cx="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102" name="Rectangle 126"/>
            <p:cNvSpPr>
              <a:spLocks noChangeArrowheads="1"/>
            </p:cNvSpPr>
            <p:nvPr/>
          </p:nvSpPr>
          <p:spPr bwMode="auto">
            <a:xfrm>
              <a:off x="2303" y="2310"/>
              <a:ext cx="784" cy="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6" name="Rezervirano mjesto datuma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00E2-D043-4C8D-AB9B-3852885A0AA1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7" name="Rezervirano mjesto podnožja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56" grpId="0"/>
      <p:bldP spid="127057" grpId="0"/>
      <p:bldP spid="127058" grpId="0"/>
      <p:bldP spid="1270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238125" y="1195388"/>
            <a:ext cx="231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TABLIČNI PRIKAZ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987675" y="120173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SLIKOVNI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8045" name="Object 45"/>
          <p:cNvGraphicFramePr>
            <a:graphicFrameLocks noChangeAspect="1"/>
          </p:cNvGraphicFramePr>
          <p:nvPr/>
        </p:nvGraphicFramePr>
        <p:xfrm>
          <a:off x="250825" y="4437063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47" name="Object 47"/>
          <p:cNvGraphicFramePr>
            <a:graphicFrameLocks noChangeAspect="1"/>
          </p:cNvGraphicFramePr>
          <p:nvPr/>
        </p:nvGraphicFramePr>
        <p:xfrm>
          <a:off x="4859338" y="4508500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Grafikon" r:id="rId5" imgW="4667402" imgH="2524049" progId="Excel.Sheet.8">
                  <p:embed/>
                </p:oleObj>
              </mc:Choice>
              <mc:Fallback>
                <p:oleObj name="Grafikon" r:id="rId5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48" name="Group 48"/>
          <p:cNvGraphicFramePr>
            <a:graphicFrameLocks noGrp="1"/>
          </p:cNvGraphicFramePr>
          <p:nvPr/>
        </p:nvGraphicFramePr>
        <p:xfrm>
          <a:off x="395288" y="1579563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8077" name="Text Box 77"/>
          <p:cNvSpPr txBox="1">
            <a:spLocks noChangeArrowheads="1"/>
          </p:cNvSpPr>
          <p:nvPr/>
        </p:nvSpPr>
        <p:spPr bwMode="auto">
          <a:xfrm>
            <a:off x="6443663" y="1201738"/>
            <a:ext cx="248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KRUŽNI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8078" name="Text Box 78"/>
          <p:cNvSpPr txBox="1">
            <a:spLocks noChangeArrowheads="1"/>
          </p:cNvSpPr>
          <p:nvPr/>
        </p:nvSpPr>
        <p:spPr bwMode="auto">
          <a:xfrm>
            <a:off x="1187450" y="4081463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STUPČASTI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8079" name="Text Box 79"/>
          <p:cNvSpPr txBox="1">
            <a:spLocks noChangeArrowheads="1"/>
          </p:cNvSpPr>
          <p:nvPr/>
        </p:nvSpPr>
        <p:spPr bwMode="auto">
          <a:xfrm>
            <a:off x="5651500" y="4141788"/>
            <a:ext cx="270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LINIJSKI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8080" name="Text Box 80"/>
          <p:cNvSpPr txBox="1">
            <a:spLocks noChangeArrowheads="1"/>
          </p:cNvSpPr>
          <p:nvPr/>
        </p:nvSpPr>
        <p:spPr bwMode="auto">
          <a:xfrm>
            <a:off x="34925" y="260350"/>
            <a:ext cx="878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Kojeg dana je dotadašnja prodaja dostigla 50% od ukupnog broja prodanih jelki?</a:t>
            </a:r>
          </a:p>
        </p:txBody>
      </p:sp>
      <p:sp>
        <p:nvSpPr>
          <p:cNvPr id="128081" name="Text Box 81"/>
          <p:cNvSpPr txBox="1">
            <a:spLocks noChangeArrowheads="1"/>
          </p:cNvSpPr>
          <p:nvPr/>
        </p:nvSpPr>
        <p:spPr bwMode="auto">
          <a:xfrm>
            <a:off x="34925" y="61277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Iz kojeg prikaza ćemo to najbrže isčitati?</a:t>
            </a:r>
          </a:p>
        </p:txBody>
      </p:sp>
      <p:sp>
        <p:nvSpPr>
          <p:cNvPr id="128082" name="Text Box 82"/>
          <p:cNvSpPr txBox="1">
            <a:spLocks noChangeArrowheads="1"/>
          </p:cNvSpPr>
          <p:nvPr/>
        </p:nvSpPr>
        <p:spPr bwMode="auto">
          <a:xfrm>
            <a:off x="8316913" y="2540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Petog.</a:t>
            </a:r>
          </a:p>
        </p:txBody>
      </p:sp>
      <p:sp>
        <p:nvSpPr>
          <p:cNvPr id="128083" name="Text Box 83"/>
          <p:cNvSpPr txBox="1">
            <a:spLocks noChangeArrowheads="1"/>
          </p:cNvSpPr>
          <p:nvPr/>
        </p:nvSpPr>
        <p:spPr bwMode="auto">
          <a:xfrm>
            <a:off x="4498975" y="6127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Iz kružnog dijagrama.</a:t>
            </a:r>
          </a:p>
        </p:txBody>
      </p:sp>
      <p:graphicFrame>
        <p:nvGraphicFramePr>
          <p:cNvPr id="128085" name="Object 85"/>
          <p:cNvGraphicFramePr>
            <a:graphicFrameLocks noChangeAspect="1"/>
          </p:cNvGraphicFramePr>
          <p:nvPr/>
        </p:nvGraphicFramePr>
        <p:xfrm>
          <a:off x="6156325" y="1557338"/>
          <a:ext cx="2895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Grafikon" r:id="rId7" imgW="3343351" imgH="2610002" progId="Excel.Sheet.8">
                  <p:embed/>
                </p:oleObj>
              </mc:Choice>
              <mc:Fallback>
                <p:oleObj name="Grafikon" r:id="rId7" imgW="3343351" imgH="26100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895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700338" y="1606550"/>
            <a:ext cx="3313112" cy="2376488"/>
            <a:chOff x="1701" y="1012"/>
            <a:chExt cx="2087" cy="1497"/>
          </a:xfrm>
        </p:grpSpPr>
        <p:sp>
          <p:nvSpPr>
            <p:cNvPr id="128087" name="Rectangle 87"/>
            <p:cNvSpPr>
              <a:spLocks noChangeArrowheads="1"/>
            </p:cNvSpPr>
            <p:nvPr/>
          </p:nvSpPr>
          <p:spPr bwMode="auto">
            <a:xfrm>
              <a:off x="1701" y="1012"/>
              <a:ext cx="2087" cy="1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1000" b="0"/>
            </a:p>
          </p:txBody>
        </p:sp>
        <p:pic>
          <p:nvPicPr>
            <p:cNvPr id="128088" name="Picture 8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65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89" name="Picture 8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79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90" name="Picture 9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94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91" name="Text Box 91"/>
            <p:cNvSpPr txBox="1">
              <a:spLocks noChangeArrowheads="1"/>
            </p:cNvSpPr>
            <p:nvPr/>
          </p:nvSpPr>
          <p:spPr bwMode="auto">
            <a:xfrm>
              <a:off x="2018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19.12.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8092" name="Picture 9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93" name="Picture 9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94" name="Picture 9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95" name="Text Box 95"/>
            <p:cNvSpPr txBox="1">
              <a:spLocks noChangeArrowheads="1"/>
            </p:cNvSpPr>
            <p:nvPr/>
          </p:nvSpPr>
          <p:spPr bwMode="auto">
            <a:xfrm>
              <a:off x="2290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20.12.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8096" name="Picture 9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97" name="Picture 9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98" name="Picture 9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99" name="Text Box 99"/>
            <p:cNvSpPr txBox="1">
              <a:spLocks noChangeArrowheads="1"/>
            </p:cNvSpPr>
            <p:nvPr/>
          </p:nvSpPr>
          <p:spPr bwMode="auto">
            <a:xfrm>
              <a:off x="2561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21.12.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8100" name="Picture 10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506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01" name="Picture 10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656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02" name="Picture 10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795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03" name="Picture 10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944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104" name="Text Box 104"/>
            <p:cNvSpPr txBox="1">
              <a:spLocks noChangeArrowheads="1"/>
            </p:cNvSpPr>
            <p:nvPr/>
          </p:nvSpPr>
          <p:spPr bwMode="auto">
            <a:xfrm>
              <a:off x="2824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22.12.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8105" name="Picture 10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06" name="Picture 10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07" name="Picture 10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08" name="Picture 10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109" name="Text Box 109"/>
            <p:cNvSpPr txBox="1">
              <a:spLocks noChangeArrowheads="1"/>
            </p:cNvSpPr>
            <p:nvPr/>
          </p:nvSpPr>
          <p:spPr bwMode="auto">
            <a:xfrm>
              <a:off x="3117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23.12.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8110" name="Picture 11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11" name="Picture 11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12" name="Picture 11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13" name="Picture 11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114" name="Text Box 114"/>
            <p:cNvSpPr txBox="1">
              <a:spLocks noChangeArrowheads="1"/>
            </p:cNvSpPr>
            <p:nvPr/>
          </p:nvSpPr>
          <p:spPr bwMode="auto">
            <a:xfrm>
              <a:off x="3406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24.12.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8115" name="Picture 11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795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16" name="Picture 11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944"/>
              <a:ext cx="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117" name="Text Box 117"/>
            <p:cNvSpPr txBox="1">
              <a:spLocks noChangeArrowheads="1"/>
            </p:cNvSpPr>
            <p:nvPr/>
          </p:nvSpPr>
          <p:spPr bwMode="auto">
            <a:xfrm>
              <a:off x="1746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18.12.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8118" name="Picture 11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6" y="2319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119" name="Text Box 119"/>
            <p:cNvSpPr txBox="1">
              <a:spLocks noChangeArrowheads="1"/>
            </p:cNvSpPr>
            <p:nvPr/>
          </p:nvSpPr>
          <p:spPr bwMode="auto">
            <a:xfrm>
              <a:off x="2489" y="2310"/>
              <a:ext cx="9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>
                  <a:solidFill>
                    <a:srgbClr val="009900"/>
                  </a:solidFill>
                </a:rPr>
                <a:t>= 10 jelki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8120" name="Picture 12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212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21" name="Picture 12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22" name="Picture 12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3228" y="1212"/>
              <a:ext cx="4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23" name="Picture 12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8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24" name="Picture 12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9" y="1360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25" name="Picture 12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2412" y="1492"/>
              <a:ext cx="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126" name="Rectangle 126"/>
            <p:cNvSpPr>
              <a:spLocks noChangeArrowheads="1"/>
            </p:cNvSpPr>
            <p:nvPr/>
          </p:nvSpPr>
          <p:spPr bwMode="auto">
            <a:xfrm>
              <a:off x="2303" y="2310"/>
              <a:ext cx="784" cy="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6" name="Rezervirano mjesto datuma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C42-03BE-47A4-AB1B-2B3476BA670B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7" name="Rezervirano mjesto podnožja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80" grpId="0"/>
      <p:bldP spid="128081" grpId="0"/>
      <p:bldP spid="128082" grpId="0"/>
      <p:bldP spid="1280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38125" y="1195388"/>
            <a:ext cx="231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TABLIČNI PRIKAZ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987675" y="120173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SLIKOVNI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9069" name="Object 45"/>
          <p:cNvGraphicFramePr>
            <a:graphicFrameLocks noChangeAspect="1"/>
          </p:cNvGraphicFramePr>
          <p:nvPr/>
        </p:nvGraphicFramePr>
        <p:xfrm>
          <a:off x="250825" y="4437063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71" name="Object 47"/>
          <p:cNvGraphicFramePr>
            <a:graphicFrameLocks noChangeAspect="1"/>
          </p:cNvGraphicFramePr>
          <p:nvPr/>
        </p:nvGraphicFramePr>
        <p:xfrm>
          <a:off x="4859338" y="4506913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Grafikon" r:id="rId5" imgW="4667402" imgH="2524049" progId="Excel.Sheet.8">
                  <p:embed/>
                </p:oleObj>
              </mc:Choice>
              <mc:Fallback>
                <p:oleObj name="Grafikon" r:id="rId5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6913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72" name="Group 48"/>
          <p:cNvGraphicFramePr>
            <a:graphicFrameLocks noGrp="1"/>
          </p:cNvGraphicFramePr>
          <p:nvPr/>
        </p:nvGraphicFramePr>
        <p:xfrm>
          <a:off x="395288" y="1579563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9101" name="Text Box 77"/>
          <p:cNvSpPr txBox="1">
            <a:spLocks noChangeArrowheads="1"/>
          </p:cNvSpPr>
          <p:nvPr/>
        </p:nvSpPr>
        <p:spPr bwMode="auto">
          <a:xfrm>
            <a:off x="6443663" y="1201738"/>
            <a:ext cx="248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KRUŽNI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102" name="Text Box 78"/>
          <p:cNvSpPr txBox="1">
            <a:spLocks noChangeArrowheads="1"/>
          </p:cNvSpPr>
          <p:nvPr/>
        </p:nvSpPr>
        <p:spPr bwMode="auto">
          <a:xfrm>
            <a:off x="1187450" y="4081463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STUPČASTI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103" name="Text Box 79"/>
          <p:cNvSpPr txBox="1">
            <a:spLocks noChangeArrowheads="1"/>
          </p:cNvSpPr>
          <p:nvPr/>
        </p:nvSpPr>
        <p:spPr bwMode="auto">
          <a:xfrm>
            <a:off x="5651500" y="4141788"/>
            <a:ext cx="270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LINIJSKI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104" name="Text Box 80"/>
          <p:cNvSpPr txBox="1">
            <a:spLocks noChangeArrowheads="1"/>
          </p:cNvSpPr>
          <p:nvPr/>
        </p:nvSpPr>
        <p:spPr bwMode="auto">
          <a:xfrm>
            <a:off x="34925" y="260350"/>
            <a:ext cx="568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Je li u ikoja dva dana prodaja bila jednako uspješna?</a:t>
            </a:r>
          </a:p>
        </p:txBody>
      </p:sp>
      <p:sp>
        <p:nvSpPr>
          <p:cNvPr id="129105" name="Text Box 81"/>
          <p:cNvSpPr txBox="1">
            <a:spLocks noChangeArrowheads="1"/>
          </p:cNvSpPr>
          <p:nvPr/>
        </p:nvSpPr>
        <p:spPr bwMode="auto">
          <a:xfrm>
            <a:off x="34925" y="61277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Iz kojeg prikaza ćemo to najbrže isčitati?</a:t>
            </a:r>
          </a:p>
        </p:txBody>
      </p:sp>
      <p:sp>
        <p:nvSpPr>
          <p:cNvPr id="129106" name="Text Box 82"/>
          <p:cNvSpPr txBox="1">
            <a:spLocks noChangeArrowheads="1"/>
          </p:cNvSpPr>
          <p:nvPr/>
        </p:nvSpPr>
        <p:spPr bwMode="auto">
          <a:xfrm>
            <a:off x="5724525" y="25400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Da, 19.12. i 21.12. .</a:t>
            </a:r>
          </a:p>
        </p:txBody>
      </p:sp>
      <p:sp>
        <p:nvSpPr>
          <p:cNvPr id="129107" name="Text Box 83"/>
          <p:cNvSpPr txBox="1">
            <a:spLocks noChangeArrowheads="1"/>
          </p:cNvSpPr>
          <p:nvPr/>
        </p:nvSpPr>
        <p:spPr bwMode="auto">
          <a:xfrm>
            <a:off x="4211638" y="612775"/>
            <a:ext cx="4932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Iz više njih se to lako isčita...</a:t>
            </a:r>
          </a:p>
        </p:txBody>
      </p:sp>
      <p:graphicFrame>
        <p:nvGraphicFramePr>
          <p:cNvPr id="129109" name="Object 85"/>
          <p:cNvGraphicFramePr>
            <a:graphicFrameLocks noChangeAspect="1"/>
          </p:cNvGraphicFramePr>
          <p:nvPr/>
        </p:nvGraphicFramePr>
        <p:xfrm>
          <a:off x="6156325" y="1557338"/>
          <a:ext cx="2895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Grafikon" r:id="rId7" imgW="3343351" imgH="2610002" progId="Excel.Sheet.8">
                  <p:embed/>
                </p:oleObj>
              </mc:Choice>
              <mc:Fallback>
                <p:oleObj name="Grafikon" r:id="rId7" imgW="3343351" imgH="26100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895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700338" y="1606550"/>
            <a:ext cx="3313112" cy="2376488"/>
            <a:chOff x="1701" y="1012"/>
            <a:chExt cx="2087" cy="1497"/>
          </a:xfrm>
        </p:grpSpPr>
        <p:sp>
          <p:nvSpPr>
            <p:cNvPr id="129111" name="Rectangle 87"/>
            <p:cNvSpPr>
              <a:spLocks noChangeArrowheads="1"/>
            </p:cNvSpPr>
            <p:nvPr/>
          </p:nvSpPr>
          <p:spPr bwMode="auto">
            <a:xfrm>
              <a:off x="1701" y="1012"/>
              <a:ext cx="2087" cy="1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1000" b="0"/>
            </a:p>
          </p:txBody>
        </p:sp>
        <p:pic>
          <p:nvPicPr>
            <p:cNvPr id="129112" name="Picture 8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65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13" name="Picture 8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79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14" name="Picture 9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94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115" name="Text Box 91"/>
            <p:cNvSpPr txBox="1">
              <a:spLocks noChangeArrowheads="1"/>
            </p:cNvSpPr>
            <p:nvPr/>
          </p:nvSpPr>
          <p:spPr bwMode="auto">
            <a:xfrm>
              <a:off x="2018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19.12.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9116" name="Picture 9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17" name="Picture 9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18" name="Picture 9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119" name="Text Box 95"/>
            <p:cNvSpPr txBox="1">
              <a:spLocks noChangeArrowheads="1"/>
            </p:cNvSpPr>
            <p:nvPr/>
          </p:nvSpPr>
          <p:spPr bwMode="auto">
            <a:xfrm>
              <a:off x="2290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20.12.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9120" name="Picture 9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21" name="Picture 9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22" name="Picture 9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123" name="Text Box 99"/>
            <p:cNvSpPr txBox="1">
              <a:spLocks noChangeArrowheads="1"/>
            </p:cNvSpPr>
            <p:nvPr/>
          </p:nvSpPr>
          <p:spPr bwMode="auto">
            <a:xfrm>
              <a:off x="2561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21.12.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9124" name="Picture 10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506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25" name="Picture 10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656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26" name="Picture 10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795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27" name="Picture 10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944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128" name="Text Box 104"/>
            <p:cNvSpPr txBox="1">
              <a:spLocks noChangeArrowheads="1"/>
            </p:cNvSpPr>
            <p:nvPr/>
          </p:nvSpPr>
          <p:spPr bwMode="auto">
            <a:xfrm>
              <a:off x="2824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22.12.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9129" name="Picture 10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30" name="Picture 10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31" name="Picture 10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32" name="Picture 10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133" name="Text Box 109"/>
            <p:cNvSpPr txBox="1">
              <a:spLocks noChangeArrowheads="1"/>
            </p:cNvSpPr>
            <p:nvPr/>
          </p:nvSpPr>
          <p:spPr bwMode="auto">
            <a:xfrm>
              <a:off x="3117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23.12.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9134" name="Picture 11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35" name="Picture 11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36" name="Picture 11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37" name="Picture 11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138" name="Text Box 114"/>
            <p:cNvSpPr txBox="1">
              <a:spLocks noChangeArrowheads="1"/>
            </p:cNvSpPr>
            <p:nvPr/>
          </p:nvSpPr>
          <p:spPr bwMode="auto">
            <a:xfrm>
              <a:off x="3406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24.12.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9139" name="Picture 11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795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40" name="Picture 11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944"/>
              <a:ext cx="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141" name="Text Box 117"/>
            <p:cNvSpPr txBox="1">
              <a:spLocks noChangeArrowheads="1"/>
            </p:cNvSpPr>
            <p:nvPr/>
          </p:nvSpPr>
          <p:spPr bwMode="auto">
            <a:xfrm>
              <a:off x="1746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18.12.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9142" name="Picture 11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6" y="2319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143" name="Text Box 119"/>
            <p:cNvSpPr txBox="1">
              <a:spLocks noChangeArrowheads="1"/>
            </p:cNvSpPr>
            <p:nvPr/>
          </p:nvSpPr>
          <p:spPr bwMode="auto">
            <a:xfrm>
              <a:off x="2489" y="2310"/>
              <a:ext cx="9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>
                  <a:solidFill>
                    <a:srgbClr val="009900"/>
                  </a:solidFill>
                </a:rPr>
                <a:t>= 10 jelki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9144" name="Picture 12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212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45" name="Picture 12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46" name="Picture 12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3228" y="1212"/>
              <a:ext cx="4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47" name="Picture 12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8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48" name="Picture 12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9" y="1360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49" name="Picture 12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2412" y="1492"/>
              <a:ext cx="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150" name="Rectangle 126"/>
            <p:cNvSpPr>
              <a:spLocks noChangeArrowheads="1"/>
            </p:cNvSpPr>
            <p:nvPr/>
          </p:nvSpPr>
          <p:spPr bwMode="auto">
            <a:xfrm>
              <a:off x="2303" y="2310"/>
              <a:ext cx="784" cy="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6" name="Rezervirano mjesto datuma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CCF6-E934-4DD9-8CEB-22D4E35BDD73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7" name="Rezervirano mjesto podnožja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04" grpId="0"/>
      <p:bldP spid="129105" grpId="0"/>
      <p:bldP spid="129106" grpId="0"/>
      <p:bldP spid="129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38125" y="1195388"/>
            <a:ext cx="231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TABLIČNI PRIKAZ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987675" y="120173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SLIKOVNI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30093" name="Object 45"/>
          <p:cNvGraphicFramePr>
            <a:graphicFrameLocks noChangeAspect="1"/>
          </p:cNvGraphicFramePr>
          <p:nvPr/>
        </p:nvGraphicFramePr>
        <p:xfrm>
          <a:off x="250825" y="4437063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95" name="Object 47"/>
          <p:cNvGraphicFramePr>
            <a:graphicFrameLocks noChangeAspect="1"/>
          </p:cNvGraphicFramePr>
          <p:nvPr/>
        </p:nvGraphicFramePr>
        <p:xfrm>
          <a:off x="4859338" y="4508500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Grafikon" r:id="rId5" imgW="4667402" imgH="2524049" progId="Excel.Sheet.8">
                  <p:embed/>
                </p:oleObj>
              </mc:Choice>
              <mc:Fallback>
                <p:oleObj name="Grafikon" r:id="rId5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96" name="Group 48"/>
          <p:cNvGraphicFramePr>
            <a:graphicFrameLocks noGrp="1"/>
          </p:cNvGraphicFramePr>
          <p:nvPr/>
        </p:nvGraphicFramePr>
        <p:xfrm>
          <a:off x="395288" y="1579563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30125" name="Text Box 77"/>
          <p:cNvSpPr txBox="1">
            <a:spLocks noChangeArrowheads="1"/>
          </p:cNvSpPr>
          <p:nvPr/>
        </p:nvSpPr>
        <p:spPr bwMode="auto">
          <a:xfrm>
            <a:off x="6443663" y="1201738"/>
            <a:ext cx="248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KRUŽNI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0126" name="Text Box 78"/>
          <p:cNvSpPr txBox="1">
            <a:spLocks noChangeArrowheads="1"/>
          </p:cNvSpPr>
          <p:nvPr/>
        </p:nvSpPr>
        <p:spPr bwMode="auto">
          <a:xfrm>
            <a:off x="1187450" y="4081463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STUPČASTI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0127" name="Text Box 79"/>
          <p:cNvSpPr txBox="1">
            <a:spLocks noChangeArrowheads="1"/>
          </p:cNvSpPr>
          <p:nvPr/>
        </p:nvSpPr>
        <p:spPr bwMode="auto">
          <a:xfrm>
            <a:off x="5651500" y="4141788"/>
            <a:ext cx="270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LINIJSKI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0128" name="Text Box 80"/>
          <p:cNvSpPr txBox="1">
            <a:spLocks noChangeArrowheads="1"/>
          </p:cNvSpPr>
          <p:nvPr/>
        </p:nvSpPr>
        <p:spPr bwMode="auto">
          <a:xfrm>
            <a:off x="250825" y="115888"/>
            <a:ext cx="4681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Što zaključuješ, koji je prikaz najkorisniji?</a:t>
            </a:r>
          </a:p>
        </p:txBody>
      </p:sp>
      <p:sp>
        <p:nvSpPr>
          <p:cNvPr id="130129" name="Text Box 81"/>
          <p:cNvSpPr txBox="1">
            <a:spLocks noChangeArrowheads="1"/>
          </p:cNvSpPr>
          <p:nvPr/>
        </p:nvSpPr>
        <p:spPr bwMode="auto">
          <a:xfrm>
            <a:off x="250825" y="468313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Svaki je koristan na svoj način. Koji je najkorisniji, ovisi o tome što želimo isčitati.</a:t>
            </a:r>
          </a:p>
        </p:txBody>
      </p:sp>
      <p:graphicFrame>
        <p:nvGraphicFramePr>
          <p:cNvPr id="130133" name="Object 85"/>
          <p:cNvGraphicFramePr>
            <a:graphicFrameLocks noChangeAspect="1"/>
          </p:cNvGraphicFramePr>
          <p:nvPr/>
        </p:nvGraphicFramePr>
        <p:xfrm>
          <a:off x="6156325" y="1557338"/>
          <a:ext cx="2895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Grafikon" r:id="rId7" imgW="3343351" imgH="2610002" progId="Excel.Sheet.8">
                  <p:embed/>
                </p:oleObj>
              </mc:Choice>
              <mc:Fallback>
                <p:oleObj name="Grafikon" r:id="rId7" imgW="3343351" imgH="26100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895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700338" y="1606550"/>
            <a:ext cx="3313112" cy="2376488"/>
            <a:chOff x="1701" y="1012"/>
            <a:chExt cx="2087" cy="1497"/>
          </a:xfrm>
        </p:grpSpPr>
        <p:sp>
          <p:nvSpPr>
            <p:cNvPr id="130135" name="Rectangle 87"/>
            <p:cNvSpPr>
              <a:spLocks noChangeArrowheads="1"/>
            </p:cNvSpPr>
            <p:nvPr/>
          </p:nvSpPr>
          <p:spPr bwMode="auto">
            <a:xfrm>
              <a:off x="1701" y="1012"/>
              <a:ext cx="2087" cy="1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1000" b="0"/>
            </a:p>
          </p:txBody>
        </p:sp>
        <p:pic>
          <p:nvPicPr>
            <p:cNvPr id="130136" name="Picture 8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65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37" name="Picture 8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79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38" name="Picture 9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94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39" name="Text Box 91"/>
            <p:cNvSpPr txBox="1">
              <a:spLocks noChangeArrowheads="1"/>
            </p:cNvSpPr>
            <p:nvPr/>
          </p:nvSpPr>
          <p:spPr bwMode="auto">
            <a:xfrm>
              <a:off x="2018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19.12.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30140" name="Picture 9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41" name="Picture 9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42" name="Picture 9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43" name="Text Box 95"/>
            <p:cNvSpPr txBox="1">
              <a:spLocks noChangeArrowheads="1"/>
            </p:cNvSpPr>
            <p:nvPr/>
          </p:nvSpPr>
          <p:spPr bwMode="auto">
            <a:xfrm>
              <a:off x="2290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20.12.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30144" name="Picture 9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45" name="Picture 9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46" name="Picture 9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47" name="Text Box 99"/>
            <p:cNvSpPr txBox="1">
              <a:spLocks noChangeArrowheads="1"/>
            </p:cNvSpPr>
            <p:nvPr/>
          </p:nvSpPr>
          <p:spPr bwMode="auto">
            <a:xfrm>
              <a:off x="2561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21.12.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30148" name="Picture 10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506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49" name="Picture 10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656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50" name="Picture 10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795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51" name="Picture 10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944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52" name="Text Box 104"/>
            <p:cNvSpPr txBox="1">
              <a:spLocks noChangeArrowheads="1"/>
            </p:cNvSpPr>
            <p:nvPr/>
          </p:nvSpPr>
          <p:spPr bwMode="auto">
            <a:xfrm>
              <a:off x="2824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22.12.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30153" name="Picture 10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54" name="Picture 10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55" name="Picture 10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56" name="Picture 10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57" name="Text Box 109"/>
            <p:cNvSpPr txBox="1">
              <a:spLocks noChangeArrowheads="1"/>
            </p:cNvSpPr>
            <p:nvPr/>
          </p:nvSpPr>
          <p:spPr bwMode="auto">
            <a:xfrm>
              <a:off x="3117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23.12.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30158" name="Picture 11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59" name="Picture 11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60" name="Picture 11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61" name="Picture 11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62" name="Text Box 114"/>
            <p:cNvSpPr txBox="1">
              <a:spLocks noChangeArrowheads="1"/>
            </p:cNvSpPr>
            <p:nvPr/>
          </p:nvSpPr>
          <p:spPr bwMode="auto">
            <a:xfrm>
              <a:off x="3406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24.12.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30163" name="Picture 11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795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64" name="Picture 11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944"/>
              <a:ext cx="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65" name="Text Box 117"/>
            <p:cNvSpPr txBox="1">
              <a:spLocks noChangeArrowheads="1"/>
            </p:cNvSpPr>
            <p:nvPr/>
          </p:nvSpPr>
          <p:spPr bwMode="auto">
            <a:xfrm>
              <a:off x="1746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18.12.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30166" name="Picture 11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6" y="2319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67" name="Text Box 119"/>
            <p:cNvSpPr txBox="1">
              <a:spLocks noChangeArrowheads="1"/>
            </p:cNvSpPr>
            <p:nvPr/>
          </p:nvSpPr>
          <p:spPr bwMode="auto">
            <a:xfrm>
              <a:off x="2489" y="2310"/>
              <a:ext cx="9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>
                  <a:solidFill>
                    <a:srgbClr val="009900"/>
                  </a:solidFill>
                </a:rPr>
                <a:t>= 10 jelki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30168" name="Picture 12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212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69" name="Picture 12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70" name="Picture 12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3228" y="1212"/>
              <a:ext cx="4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71" name="Picture 12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8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72" name="Picture 12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9" y="1360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73" name="Picture 12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2412" y="1492"/>
              <a:ext cx="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74" name="Rectangle 126"/>
            <p:cNvSpPr>
              <a:spLocks noChangeArrowheads="1"/>
            </p:cNvSpPr>
            <p:nvPr/>
          </p:nvSpPr>
          <p:spPr bwMode="auto">
            <a:xfrm>
              <a:off x="2303" y="2310"/>
              <a:ext cx="784" cy="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4" name="Rezervirano mjesto datuma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927A-AA71-41C3-B7CD-7158D9EB19F8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5" name="Rezervirano mjesto podnožja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28" grpId="0"/>
      <p:bldP spid="130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24" name="Text Box 80"/>
          <p:cNvSpPr txBox="1">
            <a:spLocks noChangeArrowheads="1"/>
          </p:cNvSpPr>
          <p:nvPr/>
        </p:nvSpPr>
        <p:spPr bwMode="auto">
          <a:xfrm>
            <a:off x="357158" y="357166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400" b="0" dirty="0"/>
              <a:t>Naučimo sad neke nove pojmove koje ćemo koristiti pri crtanju dijagrama i </a:t>
            </a:r>
            <a:r>
              <a:rPr lang="hr-HR" sz="2400" b="0" dirty="0" err="1"/>
              <a:t>isčitavanju</a:t>
            </a:r>
            <a:r>
              <a:rPr lang="hr-HR" sz="2400" b="0" dirty="0"/>
              <a:t> </a:t>
            </a:r>
            <a:r>
              <a:rPr lang="hr-HR" sz="2400" b="0" dirty="0" err="1"/>
              <a:t>podataka..</a:t>
            </a:r>
            <a:r>
              <a:rPr lang="hr-HR" sz="2400" b="0" dirty="0"/>
              <a:t>.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D6AA-ED9B-46FC-844C-5C419D6FCD84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2" name="TekstniOkvir 1"/>
          <p:cNvSpPr txBox="1"/>
          <p:nvPr/>
        </p:nvSpPr>
        <p:spPr>
          <a:xfrm>
            <a:off x="539552" y="1556792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Osnovne vrste grafikona (dijagrama):</a:t>
            </a:r>
            <a:endParaRPr lang="hr-HR" dirty="0"/>
          </a:p>
        </p:txBody>
      </p:sp>
      <p:pic>
        <p:nvPicPr>
          <p:cNvPr id="45058" name="Picture 2" descr="Image result for vrste grafiko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00" b="36640"/>
          <a:stretch/>
        </p:blipFill>
        <p:spPr bwMode="auto">
          <a:xfrm>
            <a:off x="685800" y="2291363"/>
            <a:ext cx="3103984" cy="21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8" r="44909"/>
          <a:stretch/>
        </p:blipFill>
        <p:spPr>
          <a:xfrm>
            <a:off x="4067944" y="2132856"/>
            <a:ext cx="4248472" cy="2668792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2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20" name="Group 52"/>
          <p:cNvGraphicFramePr>
            <a:graphicFrameLocks noGrp="1"/>
          </p:cNvGraphicFramePr>
          <p:nvPr/>
        </p:nvGraphicFramePr>
        <p:xfrm>
          <a:off x="539750" y="1125538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35251" name="Text Box 83"/>
          <p:cNvSpPr txBox="1">
            <a:spLocks noChangeArrowheads="1"/>
          </p:cNvSpPr>
          <p:nvPr/>
        </p:nvSpPr>
        <p:spPr bwMode="auto">
          <a:xfrm>
            <a:off x="323850" y="260350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 dirty="0"/>
              <a:t>U našem primjeru učenici su za razdoblje od 18.12. do 24.12. prikazivali koliko je jelki prodano koji dan. </a:t>
            </a:r>
          </a:p>
        </p:txBody>
      </p:sp>
      <p:sp>
        <p:nvSpPr>
          <p:cNvPr id="135252" name="Text Box 84"/>
          <p:cNvSpPr txBox="1">
            <a:spLocks noChangeArrowheads="1"/>
          </p:cNvSpPr>
          <p:nvPr/>
        </p:nvSpPr>
        <p:spPr bwMode="auto">
          <a:xfrm>
            <a:off x="2987675" y="1492250"/>
            <a:ext cx="489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Skup </a:t>
            </a:r>
            <a:r>
              <a:rPr lang="hr-HR"/>
              <a:t>svih </a:t>
            </a:r>
            <a:r>
              <a:rPr lang="hr-HR" b="0"/>
              <a:t>jelki (tj. onoga što smo prebrojavali) naziva se </a:t>
            </a:r>
            <a:r>
              <a:rPr lang="hr-HR" u="sng">
                <a:solidFill>
                  <a:srgbClr val="FF6600"/>
                </a:solidFill>
              </a:rPr>
              <a:t>skup objekata</a:t>
            </a:r>
            <a:r>
              <a:rPr lang="hr-HR" b="0"/>
              <a:t>.</a:t>
            </a:r>
          </a:p>
        </p:txBody>
      </p:sp>
      <p:sp>
        <p:nvSpPr>
          <p:cNvPr id="135253" name="Text Box 85"/>
          <p:cNvSpPr txBox="1">
            <a:spLocks noChangeArrowheads="1"/>
          </p:cNvSpPr>
          <p:nvPr/>
        </p:nvSpPr>
        <p:spPr bwMode="auto">
          <a:xfrm>
            <a:off x="2987675" y="2198688"/>
            <a:ext cx="586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Često je korisno znati koliko tih objekata ukupno ima.</a:t>
            </a:r>
          </a:p>
        </p:txBody>
      </p:sp>
      <p:sp>
        <p:nvSpPr>
          <p:cNvPr id="135254" name="Text Box 86"/>
          <p:cNvSpPr txBox="1">
            <a:spLocks noChangeArrowheads="1"/>
          </p:cNvSpPr>
          <p:nvPr/>
        </p:nvSpPr>
        <p:spPr bwMode="auto">
          <a:xfrm>
            <a:off x="539750" y="3644900"/>
            <a:ext cx="1728788" cy="34607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600">
                <a:solidFill>
                  <a:srgbClr val="008000"/>
                </a:solidFill>
                <a:latin typeface="Comic Sans MS" pitchFamily="66" charset="0"/>
              </a:rPr>
              <a:t>Ukupno:   </a:t>
            </a:r>
          </a:p>
        </p:txBody>
      </p:sp>
      <p:sp>
        <p:nvSpPr>
          <p:cNvPr id="135255" name="Text Box 87"/>
          <p:cNvSpPr txBox="1">
            <a:spLocks noChangeArrowheads="1"/>
          </p:cNvSpPr>
          <p:nvPr/>
        </p:nvSpPr>
        <p:spPr bwMode="auto">
          <a:xfrm>
            <a:off x="2987675" y="2205038"/>
            <a:ext cx="604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u="sng">
                <a:solidFill>
                  <a:srgbClr val="FF6600"/>
                </a:solidFill>
              </a:rPr>
              <a:t>Obilježja skupa objekata</a:t>
            </a:r>
            <a:r>
              <a:rPr lang="hr-HR">
                <a:solidFill>
                  <a:srgbClr val="FF6600"/>
                </a:solidFill>
              </a:rPr>
              <a:t> </a:t>
            </a:r>
            <a:r>
              <a:rPr lang="hr-HR" b="0"/>
              <a:t>(tj. skupa svih jelki) su kriteriji po kojima objekte (jelke) razvrstavamo u različite skupine. U ovom slučaju to su datumi, tj. dani za koje smo brojali koliko je jelki taj dan prodano.</a:t>
            </a:r>
          </a:p>
        </p:txBody>
      </p:sp>
      <p:sp>
        <p:nvSpPr>
          <p:cNvPr id="135256" name="Oval 88"/>
          <p:cNvSpPr>
            <a:spLocks noChangeArrowheads="1"/>
          </p:cNvSpPr>
          <p:nvPr/>
        </p:nvSpPr>
        <p:spPr bwMode="auto">
          <a:xfrm>
            <a:off x="395288" y="1341438"/>
            <a:ext cx="1008062" cy="2303462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5257" name="Text Box 89"/>
          <p:cNvSpPr txBox="1">
            <a:spLocks noChangeArrowheads="1"/>
          </p:cNvSpPr>
          <p:nvPr/>
        </p:nvSpPr>
        <p:spPr bwMode="auto">
          <a:xfrm>
            <a:off x="-144463" y="4673600"/>
            <a:ext cx="1692276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rgbClr val="FF6600"/>
                </a:solidFill>
              </a:rPr>
              <a:t>OBILJEŽJA SKUPA OBJEKATA</a:t>
            </a:r>
            <a:endParaRPr lang="hr-HR" b="0"/>
          </a:p>
        </p:txBody>
      </p:sp>
      <p:sp>
        <p:nvSpPr>
          <p:cNvPr id="135259" name="Text Box 91"/>
          <p:cNvSpPr txBox="1">
            <a:spLocks noChangeArrowheads="1"/>
          </p:cNvSpPr>
          <p:nvPr/>
        </p:nvSpPr>
        <p:spPr bwMode="auto">
          <a:xfrm>
            <a:off x="2987675" y="3508375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Broj prodanih jelki u pojedinom danu naziva se </a:t>
            </a:r>
            <a:r>
              <a:rPr lang="hr-HR" u="sng">
                <a:solidFill>
                  <a:srgbClr val="FF6600"/>
                </a:solidFill>
              </a:rPr>
              <a:t>frekvencija</a:t>
            </a:r>
            <a:r>
              <a:rPr lang="hr-HR">
                <a:solidFill>
                  <a:srgbClr val="FF6600"/>
                </a:solidFill>
              </a:rPr>
              <a:t> </a:t>
            </a:r>
            <a:r>
              <a:rPr lang="hr-HR" b="0"/>
              <a:t>tog obilježja (tog dana).</a:t>
            </a:r>
          </a:p>
        </p:txBody>
      </p:sp>
      <p:sp>
        <p:nvSpPr>
          <p:cNvPr id="135260" name="Oval 92"/>
          <p:cNvSpPr>
            <a:spLocks noChangeArrowheads="1"/>
          </p:cNvSpPr>
          <p:nvPr/>
        </p:nvSpPr>
        <p:spPr bwMode="auto">
          <a:xfrm>
            <a:off x="1403350" y="1341438"/>
            <a:ext cx="935038" cy="2303462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5261" name="Text Box 93"/>
          <p:cNvSpPr txBox="1">
            <a:spLocks noChangeArrowheads="1"/>
          </p:cNvSpPr>
          <p:nvPr/>
        </p:nvSpPr>
        <p:spPr bwMode="auto">
          <a:xfrm>
            <a:off x="1655763" y="4646613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rgbClr val="FF6600"/>
                </a:solidFill>
              </a:rPr>
              <a:t>FREKVENCIJE</a:t>
            </a:r>
            <a:endParaRPr lang="hr-HR" b="0"/>
          </a:p>
        </p:txBody>
      </p:sp>
      <p:cxnSp>
        <p:nvCxnSpPr>
          <p:cNvPr id="135264" name="AutoShape 96"/>
          <p:cNvCxnSpPr>
            <a:cxnSpLocks noChangeShapeType="1"/>
            <a:stCxn id="135256" idx="2"/>
          </p:cNvCxnSpPr>
          <p:nvPr/>
        </p:nvCxnSpPr>
        <p:spPr bwMode="auto">
          <a:xfrm rot="10800000" flipV="1">
            <a:off x="179388" y="2493963"/>
            <a:ext cx="201612" cy="2085975"/>
          </a:xfrm>
          <a:prstGeom prst="bentConnector2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cxnSp>
      <p:cxnSp>
        <p:nvCxnSpPr>
          <p:cNvPr id="135265" name="AutoShape 97"/>
          <p:cNvCxnSpPr>
            <a:cxnSpLocks noChangeShapeType="1"/>
          </p:cNvCxnSpPr>
          <p:nvPr/>
        </p:nvCxnSpPr>
        <p:spPr bwMode="auto">
          <a:xfrm rot="16200000" flipH="1">
            <a:off x="1692276" y="3573462"/>
            <a:ext cx="1511300" cy="358775"/>
          </a:xfrm>
          <a:prstGeom prst="bentConnector3">
            <a:avLst>
              <a:gd name="adj1" fmla="val -421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cxnSp>
      <p:sp>
        <p:nvSpPr>
          <p:cNvPr id="135266" name="Text Box 98"/>
          <p:cNvSpPr txBox="1">
            <a:spLocks noChangeArrowheads="1"/>
          </p:cNvSpPr>
          <p:nvPr/>
        </p:nvSpPr>
        <p:spPr bwMode="auto">
          <a:xfrm>
            <a:off x="3851275" y="4365625"/>
            <a:ext cx="5040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Često je korisno znati, ne samo koliko je jelki na dan prodano, već i koji je to dio od ukupnog broja jelki. Ti brojevi nazivaju se </a:t>
            </a:r>
            <a:r>
              <a:rPr lang="hr-HR" u="sng">
                <a:solidFill>
                  <a:srgbClr val="FF6600"/>
                </a:solidFill>
              </a:rPr>
              <a:t>relativne frekvencije</a:t>
            </a:r>
            <a:r>
              <a:rPr lang="hr-HR" b="0"/>
              <a:t>. </a:t>
            </a:r>
          </a:p>
        </p:txBody>
      </p:sp>
      <p:sp>
        <p:nvSpPr>
          <p:cNvPr id="135267" name="Text Box 99"/>
          <p:cNvSpPr txBox="1">
            <a:spLocks noChangeArrowheads="1"/>
          </p:cNvSpPr>
          <p:nvPr/>
        </p:nvSpPr>
        <p:spPr bwMode="auto">
          <a:xfrm>
            <a:off x="3851275" y="5551488"/>
            <a:ext cx="5292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Relativne frekvencije mogu biti zapisane u obliku razlomaka, decimalnih brojeva i postotaka.</a:t>
            </a:r>
          </a:p>
        </p:txBody>
      </p:sp>
      <p:sp>
        <p:nvSpPr>
          <p:cNvPr id="135268" name="Text Box 100"/>
          <p:cNvSpPr txBox="1">
            <a:spLocks noChangeArrowheads="1"/>
          </p:cNvSpPr>
          <p:nvPr/>
        </p:nvSpPr>
        <p:spPr bwMode="auto">
          <a:xfrm>
            <a:off x="1547813" y="36449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600">
                <a:solidFill>
                  <a:srgbClr val="008000"/>
                </a:solidFill>
                <a:latin typeface="Comic Sans MS" pitchFamily="66" charset="0"/>
              </a:rPr>
              <a:t>280</a:t>
            </a:r>
          </a:p>
        </p:txBody>
      </p:sp>
      <p:sp>
        <p:nvSpPr>
          <p:cNvPr id="18" name="Rezervirano mjesto datum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2C49-08D0-4818-B584-CC8391B6BDE4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3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51" grpId="0"/>
      <p:bldP spid="135252" grpId="0"/>
      <p:bldP spid="135253" grpId="0"/>
      <p:bldP spid="135254" grpId="0" animBg="1"/>
      <p:bldP spid="135255" grpId="0"/>
      <p:bldP spid="135256" grpId="0" animBg="1"/>
      <p:bldP spid="135257" grpId="0"/>
      <p:bldP spid="135259" grpId="0"/>
      <p:bldP spid="135260" grpId="0" animBg="1"/>
      <p:bldP spid="135261" grpId="0"/>
      <p:bldP spid="135266" grpId="0"/>
      <p:bldP spid="135267" grpId="0"/>
      <p:bldP spid="1352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72" name="Group 80"/>
          <p:cNvGraphicFramePr>
            <a:graphicFrameLocks noGrp="1"/>
          </p:cNvGraphicFramePr>
          <p:nvPr/>
        </p:nvGraphicFramePr>
        <p:xfrm>
          <a:off x="539750" y="1125538"/>
          <a:ext cx="3816350" cy="3598866"/>
        </p:xfrm>
        <a:graphic>
          <a:graphicData uri="http://schemas.openxmlformats.org/drawingml/2006/table">
            <a:tbl>
              <a:tblPr/>
              <a:tblGrid>
                <a:gridCol w="911225"/>
                <a:gridCol w="960438"/>
                <a:gridCol w="1944687"/>
              </a:tblGrid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frekven-cija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relativna frekvencija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36223" name="Text Box 31"/>
          <p:cNvSpPr txBox="1">
            <a:spLocks noChangeArrowheads="1"/>
          </p:cNvSpPr>
          <p:nvPr/>
        </p:nvSpPr>
        <p:spPr bwMode="auto">
          <a:xfrm>
            <a:off x="323850" y="260350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U našem primjeru učenici su za razdoblje od 18.12. do 24.12. prikazivali koliko je jelki prodano koji dan. </a:t>
            </a:r>
          </a:p>
        </p:txBody>
      </p:sp>
      <p:sp>
        <p:nvSpPr>
          <p:cNvPr id="136226" name="Text Box 34"/>
          <p:cNvSpPr txBox="1">
            <a:spLocks noChangeArrowheads="1"/>
          </p:cNvSpPr>
          <p:nvPr/>
        </p:nvSpPr>
        <p:spPr bwMode="auto">
          <a:xfrm>
            <a:off x="611188" y="5013325"/>
            <a:ext cx="1728787" cy="34607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600">
                <a:solidFill>
                  <a:srgbClr val="008000"/>
                </a:solidFill>
                <a:latin typeface="Comic Sans MS" pitchFamily="66" charset="0"/>
              </a:rPr>
              <a:t>Ukupno:   280</a:t>
            </a:r>
          </a:p>
        </p:txBody>
      </p:sp>
      <p:sp>
        <p:nvSpPr>
          <p:cNvPr id="136256" name="Text Box 64"/>
          <p:cNvSpPr txBox="1">
            <a:spLocks noChangeArrowheads="1"/>
          </p:cNvSpPr>
          <p:nvPr/>
        </p:nvSpPr>
        <p:spPr bwMode="auto">
          <a:xfrm>
            <a:off x="2590800" y="208438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20/280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57" name="Text Box 65"/>
          <p:cNvSpPr txBox="1">
            <a:spLocks noChangeArrowheads="1"/>
          </p:cNvSpPr>
          <p:nvPr/>
        </p:nvSpPr>
        <p:spPr bwMode="auto">
          <a:xfrm>
            <a:off x="2571750" y="246062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58" name="Text Box 66"/>
          <p:cNvSpPr txBox="1">
            <a:spLocks noChangeArrowheads="1"/>
          </p:cNvSpPr>
          <p:nvPr/>
        </p:nvSpPr>
        <p:spPr bwMode="auto">
          <a:xfrm>
            <a:off x="2571750" y="285273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35/280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59" name="Text Box 67"/>
          <p:cNvSpPr txBox="1">
            <a:spLocks noChangeArrowheads="1"/>
          </p:cNvSpPr>
          <p:nvPr/>
        </p:nvSpPr>
        <p:spPr bwMode="auto">
          <a:xfrm>
            <a:off x="2571750" y="325278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60" name="Text Box 68"/>
          <p:cNvSpPr txBox="1">
            <a:spLocks noChangeArrowheads="1"/>
          </p:cNvSpPr>
          <p:nvPr/>
        </p:nvSpPr>
        <p:spPr bwMode="auto">
          <a:xfrm>
            <a:off x="2571750" y="362902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50/280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61" name="Text Box 69"/>
          <p:cNvSpPr txBox="1">
            <a:spLocks noChangeArrowheads="1"/>
          </p:cNvSpPr>
          <p:nvPr/>
        </p:nvSpPr>
        <p:spPr bwMode="auto">
          <a:xfrm>
            <a:off x="2571750" y="398938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55/280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62" name="Text Box 70"/>
          <p:cNvSpPr txBox="1">
            <a:spLocks noChangeArrowheads="1"/>
          </p:cNvSpPr>
          <p:nvPr/>
        </p:nvSpPr>
        <p:spPr bwMode="auto">
          <a:xfrm>
            <a:off x="2571750" y="436562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60/280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65" name="Text Box 73"/>
          <p:cNvSpPr txBox="1">
            <a:spLocks noChangeArrowheads="1"/>
          </p:cNvSpPr>
          <p:nvPr/>
        </p:nvSpPr>
        <p:spPr bwMode="auto">
          <a:xfrm>
            <a:off x="3328988" y="20828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7 %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66" name="Text Box 74"/>
          <p:cNvSpPr txBox="1">
            <a:spLocks noChangeArrowheads="1"/>
          </p:cNvSpPr>
          <p:nvPr/>
        </p:nvSpPr>
        <p:spPr bwMode="auto">
          <a:xfrm>
            <a:off x="3309938" y="2459038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11 %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67" name="Text Box 75"/>
          <p:cNvSpPr txBox="1">
            <a:spLocks noChangeArrowheads="1"/>
          </p:cNvSpPr>
          <p:nvPr/>
        </p:nvSpPr>
        <p:spPr bwMode="auto">
          <a:xfrm>
            <a:off x="3309938" y="285115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13 %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68" name="Text Box 76"/>
          <p:cNvSpPr txBox="1">
            <a:spLocks noChangeArrowheads="1"/>
          </p:cNvSpPr>
          <p:nvPr/>
        </p:nvSpPr>
        <p:spPr bwMode="auto">
          <a:xfrm>
            <a:off x="3309938" y="32512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11 %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69" name="Text Box 77"/>
          <p:cNvSpPr txBox="1">
            <a:spLocks noChangeArrowheads="1"/>
          </p:cNvSpPr>
          <p:nvPr/>
        </p:nvSpPr>
        <p:spPr bwMode="auto">
          <a:xfrm>
            <a:off x="3309938" y="3627438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18 %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70" name="Text Box 78"/>
          <p:cNvSpPr txBox="1">
            <a:spLocks noChangeArrowheads="1"/>
          </p:cNvSpPr>
          <p:nvPr/>
        </p:nvSpPr>
        <p:spPr bwMode="auto">
          <a:xfrm>
            <a:off x="3309938" y="39878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20 %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71" name="Text Box 79"/>
          <p:cNvSpPr txBox="1">
            <a:spLocks noChangeArrowheads="1"/>
          </p:cNvSpPr>
          <p:nvPr/>
        </p:nvSpPr>
        <p:spPr bwMode="auto">
          <a:xfrm>
            <a:off x="3309938" y="4364038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21 %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75" name="Text Box 83"/>
          <p:cNvSpPr txBox="1">
            <a:spLocks noChangeArrowheads="1"/>
          </p:cNvSpPr>
          <p:nvPr/>
        </p:nvSpPr>
        <p:spPr bwMode="auto">
          <a:xfrm>
            <a:off x="5148263" y="4005263"/>
            <a:ext cx="3981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>
                <a:solidFill>
                  <a:srgbClr val="FF6600"/>
                </a:solidFill>
              </a:rPr>
              <a:t>Kad izračunamo relativne frekvencije, možemo nacrtati kružni dijagram.</a:t>
            </a:r>
          </a:p>
          <a:p>
            <a:r>
              <a:rPr lang="hr-HR" b="0">
                <a:solidFill>
                  <a:srgbClr val="FF6600"/>
                </a:solidFill>
              </a:rPr>
              <a:t>I obratno, ako već</a:t>
            </a:r>
            <a:r>
              <a:rPr lang="hr-HR" b="0"/>
              <a:t> </a:t>
            </a:r>
            <a:r>
              <a:rPr lang="hr-HR" b="0">
                <a:solidFill>
                  <a:srgbClr val="FF6600"/>
                </a:solidFill>
              </a:rPr>
              <a:t>imamo nacrtani kružni dijagram, iz njega lako isčitavamo relativne frekvencije.</a:t>
            </a:r>
            <a:endParaRPr lang="en-US" b="0">
              <a:solidFill>
                <a:srgbClr val="FF6600"/>
              </a:solidFill>
            </a:endParaRPr>
          </a:p>
        </p:txBody>
      </p:sp>
      <p:sp>
        <p:nvSpPr>
          <p:cNvPr id="136276" name="Oval 84"/>
          <p:cNvSpPr>
            <a:spLocks noChangeArrowheads="1"/>
          </p:cNvSpPr>
          <p:nvPr/>
        </p:nvSpPr>
        <p:spPr bwMode="auto">
          <a:xfrm>
            <a:off x="2266950" y="1773238"/>
            <a:ext cx="2160588" cy="3313112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6277" name="Line 85"/>
          <p:cNvSpPr>
            <a:spLocks noChangeShapeType="1"/>
          </p:cNvSpPr>
          <p:nvPr/>
        </p:nvSpPr>
        <p:spPr bwMode="auto">
          <a:xfrm flipV="1">
            <a:off x="4427538" y="2708275"/>
            <a:ext cx="792162" cy="714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6285" name="Text Box 93"/>
          <p:cNvSpPr txBox="1">
            <a:spLocks noChangeArrowheads="1"/>
          </p:cNvSpPr>
          <p:nvPr/>
        </p:nvSpPr>
        <p:spPr bwMode="auto">
          <a:xfrm>
            <a:off x="3203575" y="2076450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?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6286" name="Text Box 94"/>
          <p:cNvSpPr txBox="1">
            <a:spLocks noChangeArrowheads="1"/>
          </p:cNvSpPr>
          <p:nvPr/>
        </p:nvSpPr>
        <p:spPr bwMode="auto">
          <a:xfrm>
            <a:off x="3328988" y="209232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?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36287" name="Object 95"/>
          <p:cNvGraphicFramePr>
            <a:graphicFrameLocks noChangeAspect="1"/>
          </p:cNvGraphicFramePr>
          <p:nvPr/>
        </p:nvGraphicFramePr>
        <p:xfrm>
          <a:off x="5203825" y="1125538"/>
          <a:ext cx="3616325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Grafikon" r:id="rId3" imgW="3343351" imgH="2610002" progId="Excel.Sheet.8">
                  <p:embed/>
                </p:oleObj>
              </mc:Choice>
              <mc:Fallback>
                <p:oleObj name="Grafikon" r:id="rId3" imgW="3343351" imgH="261000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125538"/>
                        <a:ext cx="3616325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6F99-23E5-42D3-8BF2-6642A5E6341C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26" name="Rezervirano mjesto podnožja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6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3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3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13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13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6" grpId="0" animBg="1"/>
      <p:bldP spid="136256" grpId="0"/>
      <p:bldP spid="136257" grpId="0"/>
      <p:bldP spid="136258" grpId="0"/>
      <p:bldP spid="136259" grpId="0"/>
      <p:bldP spid="136260" grpId="0"/>
      <p:bldP spid="136261" grpId="0"/>
      <p:bldP spid="136262" grpId="0"/>
      <p:bldP spid="136265" grpId="0"/>
      <p:bldP spid="136266" grpId="0"/>
      <p:bldP spid="136267" grpId="0"/>
      <p:bldP spid="136268" grpId="0"/>
      <p:bldP spid="136269" grpId="0"/>
      <p:bldP spid="136270" grpId="0"/>
      <p:bldP spid="136271" grpId="0"/>
      <p:bldP spid="136275" grpId="0"/>
      <p:bldP spid="136276" grpId="0" animBg="1"/>
      <p:bldP spid="136277" grpId="0" animBg="1"/>
      <p:bldP spid="136285" grpId="0"/>
      <p:bldP spid="136286" grpId="0"/>
      <p:bldOleChart spid="1362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Group 2"/>
          <p:cNvGraphicFramePr>
            <a:graphicFrameLocks noGrp="1"/>
          </p:cNvGraphicFramePr>
          <p:nvPr/>
        </p:nvGraphicFramePr>
        <p:xfrm>
          <a:off x="539750" y="1125538"/>
          <a:ext cx="3816350" cy="3598866"/>
        </p:xfrm>
        <a:graphic>
          <a:graphicData uri="http://schemas.openxmlformats.org/drawingml/2006/table">
            <a:tbl>
              <a:tblPr/>
              <a:tblGrid>
                <a:gridCol w="911225"/>
                <a:gridCol w="960438"/>
                <a:gridCol w="1944687"/>
              </a:tblGrid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frekven-cija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relativna frekvencija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45448" name="Text Box 40"/>
          <p:cNvSpPr txBox="1">
            <a:spLocks noChangeArrowheads="1"/>
          </p:cNvSpPr>
          <p:nvPr/>
        </p:nvSpPr>
        <p:spPr bwMode="auto">
          <a:xfrm>
            <a:off x="323850" y="260350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U našem primjeru učenici su za razdoblje od 18.12. do 24.12. prikazivali koliko je jelki prodano koji dan. </a:t>
            </a:r>
          </a:p>
        </p:txBody>
      </p:sp>
      <p:sp>
        <p:nvSpPr>
          <p:cNvPr id="145450" name="Text Box 42"/>
          <p:cNvSpPr txBox="1">
            <a:spLocks noChangeArrowheads="1"/>
          </p:cNvSpPr>
          <p:nvPr/>
        </p:nvSpPr>
        <p:spPr bwMode="auto">
          <a:xfrm>
            <a:off x="2590800" y="208438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20/280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51" name="Text Box 43"/>
          <p:cNvSpPr txBox="1">
            <a:spLocks noChangeArrowheads="1"/>
          </p:cNvSpPr>
          <p:nvPr/>
        </p:nvSpPr>
        <p:spPr bwMode="auto">
          <a:xfrm>
            <a:off x="2571750" y="246062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52" name="Text Box 44"/>
          <p:cNvSpPr txBox="1">
            <a:spLocks noChangeArrowheads="1"/>
          </p:cNvSpPr>
          <p:nvPr/>
        </p:nvSpPr>
        <p:spPr bwMode="auto">
          <a:xfrm>
            <a:off x="2571750" y="285273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35/280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53" name="Text Box 45"/>
          <p:cNvSpPr txBox="1">
            <a:spLocks noChangeArrowheads="1"/>
          </p:cNvSpPr>
          <p:nvPr/>
        </p:nvSpPr>
        <p:spPr bwMode="auto">
          <a:xfrm>
            <a:off x="2571750" y="325278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54" name="Text Box 46"/>
          <p:cNvSpPr txBox="1">
            <a:spLocks noChangeArrowheads="1"/>
          </p:cNvSpPr>
          <p:nvPr/>
        </p:nvSpPr>
        <p:spPr bwMode="auto">
          <a:xfrm>
            <a:off x="2571750" y="362902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50/280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55" name="Text Box 47"/>
          <p:cNvSpPr txBox="1">
            <a:spLocks noChangeArrowheads="1"/>
          </p:cNvSpPr>
          <p:nvPr/>
        </p:nvSpPr>
        <p:spPr bwMode="auto">
          <a:xfrm>
            <a:off x="2571750" y="398938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55/280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56" name="Text Box 48"/>
          <p:cNvSpPr txBox="1">
            <a:spLocks noChangeArrowheads="1"/>
          </p:cNvSpPr>
          <p:nvPr/>
        </p:nvSpPr>
        <p:spPr bwMode="auto">
          <a:xfrm>
            <a:off x="2571750" y="436562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60/280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57" name="Text Box 49"/>
          <p:cNvSpPr txBox="1">
            <a:spLocks noChangeArrowheads="1"/>
          </p:cNvSpPr>
          <p:nvPr/>
        </p:nvSpPr>
        <p:spPr bwMode="auto">
          <a:xfrm>
            <a:off x="3328988" y="20828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7 %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58" name="Text Box 50"/>
          <p:cNvSpPr txBox="1">
            <a:spLocks noChangeArrowheads="1"/>
          </p:cNvSpPr>
          <p:nvPr/>
        </p:nvSpPr>
        <p:spPr bwMode="auto">
          <a:xfrm>
            <a:off x="3309938" y="2459038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11 %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59" name="Text Box 51"/>
          <p:cNvSpPr txBox="1">
            <a:spLocks noChangeArrowheads="1"/>
          </p:cNvSpPr>
          <p:nvPr/>
        </p:nvSpPr>
        <p:spPr bwMode="auto">
          <a:xfrm>
            <a:off x="3309938" y="285115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13 %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60" name="Text Box 52"/>
          <p:cNvSpPr txBox="1">
            <a:spLocks noChangeArrowheads="1"/>
          </p:cNvSpPr>
          <p:nvPr/>
        </p:nvSpPr>
        <p:spPr bwMode="auto">
          <a:xfrm>
            <a:off x="3309938" y="32512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11 %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61" name="Text Box 53"/>
          <p:cNvSpPr txBox="1">
            <a:spLocks noChangeArrowheads="1"/>
          </p:cNvSpPr>
          <p:nvPr/>
        </p:nvSpPr>
        <p:spPr bwMode="auto">
          <a:xfrm>
            <a:off x="3309938" y="3627438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18 %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62" name="Text Box 54"/>
          <p:cNvSpPr txBox="1">
            <a:spLocks noChangeArrowheads="1"/>
          </p:cNvSpPr>
          <p:nvPr/>
        </p:nvSpPr>
        <p:spPr bwMode="auto">
          <a:xfrm>
            <a:off x="3309938" y="39878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20 %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5463" name="Text Box 55"/>
          <p:cNvSpPr txBox="1">
            <a:spLocks noChangeArrowheads="1"/>
          </p:cNvSpPr>
          <p:nvPr/>
        </p:nvSpPr>
        <p:spPr bwMode="auto">
          <a:xfrm>
            <a:off x="3309938" y="4364038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21 %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45464" name="Object 56"/>
          <p:cNvGraphicFramePr>
            <a:graphicFrameLocks noChangeAspect="1"/>
          </p:cNvGraphicFramePr>
          <p:nvPr/>
        </p:nvGraphicFramePr>
        <p:xfrm>
          <a:off x="4643438" y="4332288"/>
          <a:ext cx="4321175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332288"/>
                        <a:ext cx="4321175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68" name="Text Box 60"/>
          <p:cNvSpPr txBox="1">
            <a:spLocks noChangeArrowheads="1"/>
          </p:cNvSpPr>
          <p:nvPr/>
        </p:nvSpPr>
        <p:spPr bwMode="auto">
          <a:xfrm>
            <a:off x="323850" y="5445125"/>
            <a:ext cx="4176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hr-HR" b="0">
                <a:solidFill>
                  <a:srgbClr val="FF6600"/>
                </a:solidFill>
              </a:rPr>
              <a:t>Ako znamo frekvencije, pomoću njih ćemo lako nacrtati stupčasti dijagram.</a:t>
            </a:r>
          </a:p>
          <a:p>
            <a:pPr algn="r"/>
            <a:r>
              <a:rPr lang="hr-HR" b="0">
                <a:solidFill>
                  <a:srgbClr val="FF6600"/>
                </a:solidFill>
              </a:rPr>
              <a:t>I obratno, iz stupčastog dijagrama lako isčitavamo frekvencije.</a:t>
            </a:r>
            <a:endParaRPr lang="en-US" b="0">
              <a:solidFill>
                <a:srgbClr val="FF6600"/>
              </a:solidFill>
            </a:endParaRPr>
          </a:p>
        </p:txBody>
      </p:sp>
      <p:sp>
        <p:nvSpPr>
          <p:cNvPr id="145469" name="Oval 61"/>
          <p:cNvSpPr>
            <a:spLocks noChangeArrowheads="1"/>
          </p:cNvSpPr>
          <p:nvPr/>
        </p:nvSpPr>
        <p:spPr bwMode="auto">
          <a:xfrm>
            <a:off x="1547813" y="1989138"/>
            <a:ext cx="720725" cy="2808287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5470" name="Line 62"/>
          <p:cNvSpPr>
            <a:spLocks noChangeShapeType="1"/>
          </p:cNvSpPr>
          <p:nvPr/>
        </p:nvSpPr>
        <p:spPr bwMode="auto">
          <a:xfrm flipH="1" flipV="1">
            <a:off x="2051050" y="4724400"/>
            <a:ext cx="720725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5471" name="Line 63"/>
          <p:cNvSpPr>
            <a:spLocks noChangeShapeType="1"/>
          </p:cNvSpPr>
          <p:nvPr/>
        </p:nvSpPr>
        <p:spPr bwMode="auto">
          <a:xfrm>
            <a:off x="2771775" y="5300663"/>
            <a:ext cx="18716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3" name="Rezervirano mjesto datuma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61FB-0E0D-43D2-BA54-6C14D55F2539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5464" grpId="0"/>
      <p:bldP spid="145468" grpId="0"/>
      <p:bldP spid="145469" grpId="0" animBg="1"/>
      <p:bldP spid="145470" grpId="0" animBg="1"/>
      <p:bldP spid="1454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4" name="Group 2"/>
          <p:cNvGraphicFramePr>
            <a:graphicFrameLocks noGrp="1"/>
          </p:cNvGraphicFramePr>
          <p:nvPr/>
        </p:nvGraphicFramePr>
        <p:xfrm>
          <a:off x="539750" y="1125538"/>
          <a:ext cx="3816350" cy="3598866"/>
        </p:xfrm>
        <a:graphic>
          <a:graphicData uri="http://schemas.openxmlformats.org/drawingml/2006/table">
            <a:tbl>
              <a:tblPr/>
              <a:tblGrid>
                <a:gridCol w="911225"/>
                <a:gridCol w="960438"/>
                <a:gridCol w="1944687"/>
              </a:tblGrid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frekven-cija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relativna frekvencija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41352" name="Text Box 40"/>
          <p:cNvSpPr txBox="1">
            <a:spLocks noChangeArrowheads="1"/>
          </p:cNvSpPr>
          <p:nvPr/>
        </p:nvSpPr>
        <p:spPr bwMode="auto">
          <a:xfrm>
            <a:off x="323850" y="260350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U našem primjeru učenici su za razdoblje od 18.12. do 24.12. prikazivali koliko je jelki prodano koji dan. </a:t>
            </a:r>
          </a:p>
        </p:txBody>
      </p:sp>
      <p:sp>
        <p:nvSpPr>
          <p:cNvPr id="141354" name="Text Box 42"/>
          <p:cNvSpPr txBox="1">
            <a:spLocks noChangeArrowheads="1"/>
          </p:cNvSpPr>
          <p:nvPr/>
        </p:nvSpPr>
        <p:spPr bwMode="auto">
          <a:xfrm>
            <a:off x="2590800" y="208438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20/280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55" name="Text Box 43"/>
          <p:cNvSpPr txBox="1">
            <a:spLocks noChangeArrowheads="1"/>
          </p:cNvSpPr>
          <p:nvPr/>
        </p:nvSpPr>
        <p:spPr bwMode="auto">
          <a:xfrm>
            <a:off x="2571750" y="246062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56" name="Text Box 44"/>
          <p:cNvSpPr txBox="1">
            <a:spLocks noChangeArrowheads="1"/>
          </p:cNvSpPr>
          <p:nvPr/>
        </p:nvSpPr>
        <p:spPr bwMode="auto">
          <a:xfrm>
            <a:off x="2571750" y="285273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35/280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57" name="Text Box 45"/>
          <p:cNvSpPr txBox="1">
            <a:spLocks noChangeArrowheads="1"/>
          </p:cNvSpPr>
          <p:nvPr/>
        </p:nvSpPr>
        <p:spPr bwMode="auto">
          <a:xfrm>
            <a:off x="2571750" y="325278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58" name="Text Box 46"/>
          <p:cNvSpPr txBox="1">
            <a:spLocks noChangeArrowheads="1"/>
          </p:cNvSpPr>
          <p:nvPr/>
        </p:nvSpPr>
        <p:spPr bwMode="auto">
          <a:xfrm>
            <a:off x="2571750" y="362902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50/280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59" name="Text Box 47"/>
          <p:cNvSpPr txBox="1">
            <a:spLocks noChangeArrowheads="1"/>
          </p:cNvSpPr>
          <p:nvPr/>
        </p:nvSpPr>
        <p:spPr bwMode="auto">
          <a:xfrm>
            <a:off x="2571750" y="398938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55/280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60" name="Text Box 48"/>
          <p:cNvSpPr txBox="1">
            <a:spLocks noChangeArrowheads="1"/>
          </p:cNvSpPr>
          <p:nvPr/>
        </p:nvSpPr>
        <p:spPr bwMode="auto">
          <a:xfrm>
            <a:off x="2571750" y="436562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60/280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61" name="Text Box 49"/>
          <p:cNvSpPr txBox="1">
            <a:spLocks noChangeArrowheads="1"/>
          </p:cNvSpPr>
          <p:nvPr/>
        </p:nvSpPr>
        <p:spPr bwMode="auto">
          <a:xfrm>
            <a:off x="3328988" y="20828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7 %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62" name="Text Box 50"/>
          <p:cNvSpPr txBox="1">
            <a:spLocks noChangeArrowheads="1"/>
          </p:cNvSpPr>
          <p:nvPr/>
        </p:nvSpPr>
        <p:spPr bwMode="auto">
          <a:xfrm>
            <a:off x="3309938" y="2459038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11 %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63" name="Text Box 51"/>
          <p:cNvSpPr txBox="1">
            <a:spLocks noChangeArrowheads="1"/>
          </p:cNvSpPr>
          <p:nvPr/>
        </p:nvSpPr>
        <p:spPr bwMode="auto">
          <a:xfrm>
            <a:off x="3309938" y="285115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13 %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64" name="Text Box 52"/>
          <p:cNvSpPr txBox="1">
            <a:spLocks noChangeArrowheads="1"/>
          </p:cNvSpPr>
          <p:nvPr/>
        </p:nvSpPr>
        <p:spPr bwMode="auto">
          <a:xfrm>
            <a:off x="3309938" y="32512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11 %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65" name="Text Box 53"/>
          <p:cNvSpPr txBox="1">
            <a:spLocks noChangeArrowheads="1"/>
          </p:cNvSpPr>
          <p:nvPr/>
        </p:nvSpPr>
        <p:spPr bwMode="auto">
          <a:xfrm>
            <a:off x="3309938" y="3627438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18 %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66" name="Text Box 54"/>
          <p:cNvSpPr txBox="1">
            <a:spLocks noChangeArrowheads="1"/>
          </p:cNvSpPr>
          <p:nvPr/>
        </p:nvSpPr>
        <p:spPr bwMode="auto">
          <a:xfrm>
            <a:off x="3309938" y="39878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20 %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67" name="Text Box 55"/>
          <p:cNvSpPr txBox="1">
            <a:spLocks noChangeArrowheads="1"/>
          </p:cNvSpPr>
          <p:nvPr/>
        </p:nvSpPr>
        <p:spPr bwMode="auto">
          <a:xfrm>
            <a:off x="3309938" y="4364038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21 %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1372" name="Text Box 60"/>
          <p:cNvSpPr txBox="1">
            <a:spLocks noChangeArrowheads="1"/>
          </p:cNvSpPr>
          <p:nvPr/>
        </p:nvSpPr>
        <p:spPr bwMode="auto">
          <a:xfrm>
            <a:off x="2627313" y="552450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hr-HR" b="0">
                <a:solidFill>
                  <a:srgbClr val="FF6600"/>
                </a:solidFill>
              </a:rPr>
              <a:t>Isto vrijedi i za linijski dijagram...</a:t>
            </a:r>
            <a:endParaRPr lang="en-US" b="0">
              <a:solidFill>
                <a:srgbClr val="FF6600"/>
              </a:solidFill>
            </a:endParaRPr>
          </a:p>
        </p:txBody>
      </p:sp>
      <p:sp>
        <p:nvSpPr>
          <p:cNvPr id="141373" name="Oval 61"/>
          <p:cNvSpPr>
            <a:spLocks noChangeArrowheads="1"/>
          </p:cNvSpPr>
          <p:nvPr/>
        </p:nvSpPr>
        <p:spPr bwMode="auto">
          <a:xfrm>
            <a:off x="1547813" y="1989138"/>
            <a:ext cx="720725" cy="2808287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1374" name="Line 62"/>
          <p:cNvSpPr>
            <a:spLocks noChangeShapeType="1"/>
          </p:cNvSpPr>
          <p:nvPr/>
        </p:nvSpPr>
        <p:spPr bwMode="auto">
          <a:xfrm flipH="1" flipV="1">
            <a:off x="2051050" y="4724400"/>
            <a:ext cx="720725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1375" name="Line 63"/>
          <p:cNvSpPr>
            <a:spLocks noChangeShapeType="1"/>
          </p:cNvSpPr>
          <p:nvPr/>
        </p:nvSpPr>
        <p:spPr bwMode="auto">
          <a:xfrm>
            <a:off x="2771775" y="5300663"/>
            <a:ext cx="18716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aphicFrame>
        <p:nvGraphicFramePr>
          <p:cNvPr id="141379" name="Object 67"/>
          <p:cNvGraphicFramePr>
            <a:graphicFrameLocks noChangeAspect="1"/>
          </p:cNvGraphicFramePr>
          <p:nvPr/>
        </p:nvGraphicFramePr>
        <p:xfrm>
          <a:off x="4830763" y="4437063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4437063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zervirano mjesto datuma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2921-F651-4CD7-AA4B-B9E25B50BC35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72" grpId="0"/>
      <p:bldOleChart spid="1413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11188" y="260350"/>
            <a:ext cx="777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Stupčasti  i linijski dijagrami korisni su i ako želimo usporediti podatke, npr.:</a:t>
            </a:r>
            <a:endParaRPr lang="en-US" b="0"/>
          </a:p>
        </p:txBody>
      </p:sp>
      <p:graphicFrame>
        <p:nvGraphicFramePr>
          <p:cNvPr id="137231" name="Object 15"/>
          <p:cNvGraphicFramePr>
            <a:graphicFrameLocks noChangeAspect="1"/>
          </p:cNvGraphicFramePr>
          <p:nvPr/>
        </p:nvGraphicFramePr>
        <p:xfrm>
          <a:off x="395288" y="976313"/>
          <a:ext cx="46672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76313"/>
                        <a:ext cx="466725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5" name="Object 19"/>
          <p:cNvGraphicFramePr>
            <a:graphicFrameLocks noChangeAspect="1"/>
          </p:cNvGraphicFramePr>
          <p:nvPr/>
        </p:nvGraphicFramePr>
        <p:xfrm>
          <a:off x="3348038" y="3643314"/>
          <a:ext cx="51847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Grafikon" r:id="rId5" imgW="4667402" imgH="2400300" progId="Excel.Sheet.8">
                  <p:embed/>
                </p:oleObj>
              </mc:Choice>
              <mc:Fallback>
                <p:oleObj name="Grafikon" r:id="rId5" imgW="4667402" imgH="24003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643314"/>
                        <a:ext cx="51847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A05-A1F1-4870-88FF-9585A99959DB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  <p:bldOleChart spid="137231" grpId="0"/>
      <p:bldOleChart spid="1372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2" y="785794"/>
            <a:ext cx="7772400" cy="2090742"/>
          </a:xfrm>
        </p:spPr>
        <p:txBody>
          <a:bodyPr/>
          <a:lstStyle/>
          <a:p>
            <a:r>
              <a:rPr lang="hr-HR" sz="2800" dirty="0" smtClean="0"/>
              <a:t>Kako računate prosječnu ocjenu na kraju školske godine?</a:t>
            </a:r>
          </a:p>
          <a:p>
            <a:r>
              <a:rPr lang="hr-HR" sz="2800" dirty="0" smtClean="0"/>
              <a:t>Kako bi mogli izračunati vašu prosječnu visinu?</a:t>
            </a:r>
          </a:p>
          <a:p>
            <a:r>
              <a:rPr lang="hr-HR" sz="2800" dirty="0" smtClean="0"/>
              <a:t>to ćemo i učiniti malo kasnije…</a:t>
            </a:r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6905-7817-4D6C-AB81-6548CA8CFFCB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 bwMode="auto">
          <a:xfrm>
            <a:off x="642910" y="3857628"/>
            <a:ext cx="7772400" cy="209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r-H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3042B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»Odgovore</a:t>
            </a:r>
            <a:r>
              <a:rPr kumimoji="0" lang="hr-HR" sz="2800" b="0" i="0" u="none" strike="noStrike" kern="0" cap="none" spc="0" normalizeH="0" noProof="0" dirty="0" smtClean="0">
                <a:ln>
                  <a:noFill/>
                </a:ln>
                <a:solidFill>
                  <a:srgbClr val="03042B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 na ta pitanja (a i puno više saznati ćemo vrlo brzo ;))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r-HR" sz="2800" b="0" i="0" u="none" strike="noStrike" kern="0" cap="none" spc="0" normalizeH="0" noProof="0" dirty="0" smtClean="0">
              <a:ln>
                <a:noFill/>
              </a:ln>
              <a:solidFill>
                <a:srgbClr val="03042B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rgbClr val="0304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777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Stupčasti  i linijski dijagrami korisni su i ako želimo usporediti podatke, npr.:</a:t>
            </a:r>
            <a:endParaRPr lang="en-US" b="0"/>
          </a:p>
        </p:txBody>
      </p:sp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468313" y="1052513"/>
          <a:ext cx="5183187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Grafikon" r:id="rId3" imgW="4924349" imgH="2467051" progId="Excel.Sheet.8">
                  <p:embed/>
                </p:oleObj>
              </mc:Choice>
              <mc:Fallback>
                <p:oleObj name="Grafikon" r:id="rId3" imgW="4924349" imgH="246705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5183187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16"/>
          <p:cNvGraphicFramePr>
            <a:graphicFrameLocks noChangeAspect="1"/>
          </p:cNvGraphicFramePr>
          <p:nvPr/>
        </p:nvGraphicFramePr>
        <p:xfrm>
          <a:off x="3419475" y="3783013"/>
          <a:ext cx="54737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Grafikon" r:id="rId5" imgW="4667402" imgH="2524049" progId="Excel.Sheet.8">
                  <p:embed/>
                </p:oleObj>
              </mc:Choice>
              <mc:Fallback>
                <p:oleObj name="Grafikon" r:id="rId5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783013"/>
                        <a:ext cx="54737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A9-5DC5-4A0B-A958-07D231C277D7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2347" grpId="0"/>
      <p:bldOleChart spid="1423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519113" y="333375"/>
            <a:ext cx="758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Što prikazuje sljedeći dijagram?</a:t>
            </a:r>
          </a:p>
          <a:p>
            <a:r>
              <a:rPr lang="hr-HR" b="0"/>
              <a:t>Uočavaš li po čemu se on razlikuje od dosadašnjih stupčastih dijagrama?</a:t>
            </a:r>
            <a:endParaRPr lang="en-US" b="0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50825" y="4724400"/>
            <a:ext cx="8601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Pojedini pravokutnik </a:t>
            </a:r>
            <a:r>
              <a:rPr lang="hr-HR" b="0" u="sng"/>
              <a:t>ne predstavlja točno određeni</a:t>
            </a:r>
            <a:r>
              <a:rPr lang="hr-HR" b="0"/>
              <a:t> iznos kuna, već </a:t>
            </a:r>
            <a:r>
              <a:rPr lang="hr-HR" b="0" u="sng"/>
              <a:t>interval "od-do</a:t>
            </a:r>
            <a:r>
              <a:rPr lang="hr-HR" b="0"/>
              <a:t>".</a:t>
            </a:r>
            <a:endParaRPr lang="hr-HR" sz="1000" b="0"/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250825" y="5178425"/>
            <a:ext cx="443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0"/>
              <a:t>Takav dijagram naziva se </a:t>
            </a:r>
            <a:r>
              <a:rPr lang="hr-HR" sz="2000" u="sng">
                <a:solidFill>
                  <a:srgbClr val="FF6600"/>
                </a:solidFill>
              </a:rPr>
              <a:t>histogram</a:t>
            </a:r>
            <a:r>
              <a:rPr lang="hr-HR" sz="2000"/>
              <a:t>.</a:t>
            </a:r>
            <a:endParaRPr lang="hr-HR" sz="1000"/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250825" y="5680075"/>
            <a:ext cx="347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U njemu su pravokutnici spojeni.</a:t>
            </a:r>
            <a:endParaRPr lang="en-US" b="0"/>
          </a:p>
        </p:txBody>
      </p:sp>
      <p:graphicFrame>
        <p:nvGraphicFramePr>
          <p:cNvPr id="146443" name="Object 11"/>
          <p:cNvGraphicFramePr>
            <a:graphicFrameLocks noChangeAspect="1"/>
          </p:cNvGraphicFramePr>
          <p:nvPr/>
        </p:nvGraphicFramePr>
        <p:xfrm>
          <a:off x="971550" y="1341438"/>
          <a:ext cx="63373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Grafikon" r:id="rId3" imgW="5210251" imgH="2524049" progId="Excel.Sheet.8">
                  <p:embed/>
                </p:oleObj>
              </mc:Choice>
              <mc:Fallback>
                <p:oleObj name="Grafikon" r:id="rId3" imgW="5210251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6337300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2F07-9E86-47A3-A588-147836FCB13B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  <p:bldP spid="146439" grpId="0"/>
      <p:bldP spid="146440" grpId="0"/>
      <p:bldP spid="146441" grpId="0"/>
      <p:bldOleChart spid="1464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627" name="Group 123"/>
          <p:cNvGraphicFramePr>
            <a:graphicFrameLocks noGrp="1"/>
          </p:cNvGraphicFramePr>
          <p:nvPr/>
        </p:nvGraphicFramePr>
        <p:xfrm>
          <a:off x="2411413" y="1125538"/>
          <a:ext cx="1944687" cy="2251077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relativna frekvencija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9626" name="Group 122"/>
          <p:cNvGraphicFramePr>
            <a:graphicFrameLocks noGrp="1"/>
          </p:cNvGraphicFramePr>
          <p:nvPr/>
        </p:nvGraphicFramePr>
        <p:xfrm>
          <a:off x="539750" y="1125538"/>
          <a:ext cx="1871663" cy="2251077"/>
        </p:xfrm>
        <a:graphic>
          <a:graphicData uri="http://schemas.openxmlformats.org/drawingml/2006/table">
            <a:tbl>
              <a:tblPr/>
              <a:tblGrid>
                <a:gridCol w="1008063"/>
                <a:gridCol w="8636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kandidati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broj glasova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Ivica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Marica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Perica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Dragica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49544" name="Text Box 40"/>
          <p:cNvSpPr txBox="1">
            <a:spLocks noChangeArrowheads="1"/>
          </p:cNvSpPr>
          <p:nvPr/>
        </p:nvSpPr>
        <p:spPr bwMode="auto">
          <a:xfrm>
            <a:off x="107950" y="469900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Izbor za presjednika  8.c razreda:</a:t>
            </a:r>
          </a:p>
        </p:txBody>
      </p:sp>
      <p:sp>
        <p:nvSpPr>
          <p:cNvPr id="149545" name="Text Box 41"/>
          <p:cNvSpPr txBox="1">
            <a:spLocks noChangeArrowheads="1"/>
          </p:cNvSpPr>
          <p:nvPr/>
        </p:nvSpPr>
        <p:spPr bwMode="auto">
          <a:xfrm>
            <a:off x="2646363" y="188436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5/25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9546" name="Text Box 42"/>
          <p:cNvSpPr txBox="1">
            <a:spLocks noChangeArrowheads="1"/>
          </p:cNvSpPr>
          <p:nvPr/>
        </p:nvSpPr>
        <p:spPr bwMode="auto">
          <a:xfrm>
            <a:off x="2627313" y="22606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8/25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9547" name="Text Box 43"/>
          <p:cNvSpPr txBox="1">
            <a:spLocks noChangeArrowheads="1"/>
          </p:cNvSpPr>
          <p:nvPr/>
        </p:nvSpPr>
        <p:spPr bwMode="auto">
          <a:xfrm>
            <a:off x="2627313" y="26527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9/25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9548" name="Text Box 44"/>
          <p:cNvSpPr txBox="1">
            <a:spLocks noChangeArrowheads="1"/>
          </p:cNvSpPr>
          <p:nvPr/>
        </p:nvSpPr>
        <p:spPr bwMode="auto">
          <a:xfrm>
            <a:off x="2627313" y="305276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9552" name="Text Box 48"/>
          <p:cNvSpPr txBox="1">
            <a:spLocks noChangeArrowheads="1"/>
          </p:cNvSpPr>
          <p:nvPr/>
        </p:nvSpPr>
        <p:spPr bwMode="auto">
          <a:xfrm>
            <a:off x="3203575" y="188277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20 %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9553" name="Text Box 49"/>
          <p:cNvSpPr txBox="1">
            <a:spLocks noChangeArrowheads="1"/>
          </p:cNvSpPr>
          <p:nvPr/>
        </p:nvSpPr>
        <p:spPr bwMode="auto">
          <a:xfrm>
            <a:off x="3201988" y="22590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32 %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9554" name="Text Box 50"/>
          <p:cNvSpPr txBox="1">
            <a:spLocks noChangeArrowheads="1"/>
          </p:cNvSpPr>
          <p:nvPr/>
        </p:nvSpPr>
        <p:spPr bwMode="auto">
          <a:xfrm>
            <a:off x="3201988" y="265112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36 %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9555" name="Text Box 51"/>
          <p:cNvSpPr txBox="1">
            <a:spLocks noChangeArrowheads="1"/>
          </p:cNvSpPr>
          <p:nvPr/>
        </p:nvSpPr>
        <p:spPr bwMode="auto">
          <a:xfrm>
            <a:off x="3201988" y="305117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12 %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9595" name="Text Box 91"/>
          <p:cNvSpPr txBox="1">
            <a:spLocks noChangeArrowheads="1"/>
          </p:cNvSpPr>
          <p:nvPr/>
        </p:nvSpPr>
        <p:spPr bwMode="auto">
          <a:xfrm>
            <a:off x="4787900" y="109538"/>
            <a:ext cx="4283075" cy="316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 b="0" u="sng"/>
              <a:t>Podsjetnik:</a:t>
            </a:r>
          </a:p>
          <a:p>
            <a:endParaRPr lang="hr-HR" sz="1700" b="0" u="sng"/>
          </a:p>
          <a:p>
            <a:endParaRPr lang="hr-HR" sz="500" b="0" u="sng"/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</p:txBody>
      </p:sp>
      <p:sp>
        <p:nvSpPr>
          <p:cNvPr id="149597" name="Text Box 93"/>
          <p:cNvSpPr txBox="1">
            <a:spLocks noChangeArrowheads="1"/>
          </p:cNvSpPr>
          <p:nvPr/>
        </p:nvSpPr>
        <p:spPr bwMode="auto">
          <a:xfrm>
            <a:off x="323850" y="494188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U ovom primjeru:</a:t>
            </a:r>
            <a:endParaRPr lang="en-US" b="0"/>
          </a:p>
        </p:txBody>
      </p:sp>
      <p:sp>
        <p:nvSpPr>
          <p:cNvPr id="149598" name="Text Box 94"/>
          <p:cNvSpPr txBox="1">
            <a:spLocks noChangeArrowheads="1"/>
          </p:cNvSpPr>
          <p:nvPr/>
        </p:nvSpPr>
        <p:spPr bwMode="auto">
          <a:xfrm>
            <a:off x="395288" y="4997450"/>
            <a:ext cx="465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Skup objekata čine ___________________.</a:t>
            </a:r>
            <a:endParaRPr lang="en-US" b="0"/>
          </a:p>
        </p:txBody>
      </p:sp>
      <p:sp>
        <p:nvSpPr>
          <p:cNvPr id="149599" name="Text Box 95"/>
          <p:cNvSpPr txBox="1">
            <a:spLocks noChangeArrowheads="1"/>
          </p:cNvSpPr>
          <p:nvPr/>
        </p:nvSpPr>
        <p:spPr bwMode="auto">
          <a:xfrm>
            <a:off x="2484438" y="5005388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>
                <a:solidFill>
                  <a:srgbClr val="FFCC66"/>
                </a:solidFill>
              </a:rPr>
              <a:t>svi učenici 8.c razreda</a:t>
            </a:r>
            <a:endParaRPr lang="en-US" b="0">
              <a:solidFill>
                <a:srgbClr val="FFCC66"/>
              </a:solidFill>
            </a:endParaRPr>
          </a:p>
        </p:txBody>
      </p:sp>
      <p:sp>
        <p:nvSpPr>
          <p:cNvPr id="149600" name="Text Box 96"/>
          <p:cNvSpPr txBox="1">
            <a:spLocks noChangeArrowheads="1"/>
          </p:cNvSpPr>
          <p:nvPr/>
        </p:nvSpPr>
        <p:spPr bwMode="auto">
          <a:xfrm>
            <a:off x="395288" y="5422900"/>
            <a:ext cx="791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Obilježja skupa objekata su ______________________________________.</a:t>
            </a:r>
            <a:endParaRPr lang="en-US" b="0"/>
          </a:p>
        </p:txBody>
      </p:sp>
      <p:sp>
        <p:nvSpPr>
          <p:cNvPr id="149601" name="Text Box 97"/>
          <p:cNvSpPr txBox="1">
            <a:spLocks noChangeArrowheads="1"/>
          </p:cNvSpPr>
          <p:nvPr/>
        </p:nvSpPr>
        <p:spPr bwMode="auto">
          <a:xfrm>
            <a:off x="3257550" y="5430838"/>
            <a:ext cx="491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>
                <a:solidFill>
                  <a:srgbClr val="FFCC66"/>
                </a:solidFill>
              </a:rPr>
              <a:t>kandidati </a:t>
            </a:r>
            <a:r>
              <a:rPr lang="hr-HR" sz="1400" b="0">
                <a:solidFill>
                  <a:srgbClr val="FFCC66"/>
                </a:solidFill>
              </a:rPr>
              <a:t>(razvrstavamo tko je za kojeg kandidata glasao)</a:t>
            </a:r>
            <a:endParaRPr lang="en-US" b="0">
              <a:solidFill>
                <a:srgbClr val="FFCC66"/>
              </a:solidFill>
            </a:endParaRPr>
          </a:p>
        </p:txBody>
      </p:sp>
      <p:sp>
        <p:nvSpPr>
          <p:cNvPr id="149602" name="Text Box 98"/>
          <p:cNvSpPr txBox="1">
            <a:spLocks noChangeArrowheads="1"/>
          </p:cNvSpPr>
          <p:nvPr/>
        </p:nvSpPr>
        <p:spPr bwMode="auto">
          <a:xfrm>
            <a:off x="395288" y="5854700"/>
            <a:ext cx="800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Frekvencije su _________________________________________________.</a:t>
            </a:r>
            <a:endParaRPr lang="en-US" b="0"/>
          </a:p>
        </p:txBody>
      </p:sp>
      <p:sp>
        <p:nvSpPr>
          <p:cNvPr id="149603" name="Text Box 99"/>
          <p:cNvSpPr txBox="1">
            <a:spLocks noChangeArrowheads="1"/>
          </p:cNvSpPr>
          <p:nvPr/>
        </p:nvSpPr>
        <p:spPr bwMode="auto">
          <a:xfrm>
            <a:off x="1979613" y="5862638"/>
            <a:ext cx="622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>
                <a:solidFill>
                  <a:srgbClr val="FFCC66"/>
                </a:solidFill>
              </a:rPr>
              <a:t>brojevi koji nam govore koliko je glasova dobio koji kandidat</a:t>
            </a:r>
            <a:endParaRPr lang="en-US" b="0">
              <a:solidFill>
                <a:srgbClr val="FFCC66"/>
              </a:solidFill>
            </a:endParaRPr>
          </a:p>
        </p:txBody>
      </p:sp>
      <p:sp>
        <p:nvSpPr>
          <p:cNvPr id="149604" name="Text Box 100"/>
          <p:cNvSpPr txBox="1">
            <a:spLocks noChangeArrowheads="1"/>
          </p:cNvSpPr>
          <p:nvPr/>
        </p:nvSpPr>
        <p:spPr bwMode="auto">
          <a:xfrm>
            <a:off x="395288" y="6300788"/>
            <a:ext cx="831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Relativne frekvencije su ____________________________________________.</a:t>
            </a:r>
            <a:endParaRPr lang="en-US" b="0"/>
          </a:p>
        </p:txBody>
      </p:sp>
      <p:sp>
        <p:nvSpPr>
          <p:cNvPr id="149605" name="Text Box 101"/>
          <p:cNvSpPr txBox="1">
            <a:spLocks noChangeArrowheads="1"/>
          </p:cNvSpPr>
          <p:nvPr/>
        </p:nvSpPr>
        <p:spPr bwMode="auto">
          <a:xfrm>
            <a:off x="2938463" y="6332538"/>
            <a:ext cx="5665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600" b="0">
                <a:solidFill>
                  <a:srgbClr val="FFCC66"/>
                </a:solidFill>
              </a:rPr>
              <a:t>brojevi koji nam govore koji dio glasova je dobio koji kandidat</a:t>
            </a:r>
            <a:endParaRPr lang="en-US" sz="1600" b="0">
              <a:solidFill>
                <a:srgbClr val="FFCC66"/>
              </a:solidFill>
            </a:endParaRPr>
          </a:p>
        </p:txBody>
      </p:sp>
      <p:sp>
        <p:nvSpPr>
          <p:cNvPr id="149606" name="Oval 102"/>
          <p:cNvSpPr>
            <a:spLocks noChangeArrowheads="1"/>
          </p:cNvSpPr>
          <p:nvPr/>
        </p:nvSpPr>
        <p:spPr bwMode="auto">
          <a:xfrm>
            <a:off x="466725" y="1773238"/>
            <a:ext cx="1081088" cy="1727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9607" name="Text Box 103"/>
          <p:cNvSpPr txBox="1">
            <a:spLocks noChangeArrowheads="1"/>
          </p:cNvSpPr>
          <p:nvPr/>
        </p:nvSpPr>
        <p:spPr bwMode="auto">
          <a:xfrm>
            <a:off x="0" y="3644900"/>
            <a:ext cx="2124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obilježja </a:t>
            </a:r>
          </a:p>
          <a:p>
            <a:r>
              <a:rPr lang="hr-HR" b="0"/>
              <a:t>(kriteriji za podjelu)</a:t>
            </a:r>
            <a:endParaRPr lang="hr-HR">
              <a:solidFill>
                <a:srgbClr val="FF6600"/>
              </a:solidFill>
            </a:endParaRPr>
          </a:p>
          <a:p>
            <a:r>
              <a:rPr lang="hr-HR" b="0"/>
              <a:t>(1. stupac)</a:t>
            </a:r>
          </a:p>
        </p:txBody>
      </p:sp>
      <p:cxnSp>
        <p:nvCxnSpPr>
          <p:cNvPr id="149608" name="AutoShape 104"/>
          <p:cNvCxnSpPr>
            <a:cxnSpLocks noChangeShapeType="1"/>
            <a:stCxn id="149606" idx="2"/>
          </p:cNvCxnSpPr>
          <p:nvPr/>
        </p:nvCxnSpPr>
        <p:spPr bwMode="auto">
          <a:xfrm rot="10800000" flipV="1">
            <a:off x="250825" y="2636838"/>
            <a:ext cx="201613" cy="863600"/>
          </a:xfrm>
          <a:prstGeom prst="bentConnector2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cxnSp>
      <p:sp>
        <p:nvSpPr>
          <p:cNvPr id="149609" name="Oval 105"/>
          <p:cNvSpPr>
            <a:spLocks noChangeArrowheads="1"/>
          </p:cNvSpPr>
          <p:nvPr/>
        </p:nvSpPr>
        <p:spPr bwMode="auto">
          <a:xfrm>
            <a:off x="1547813" y="1773238"/>
            <a:ext cx="863600" cy="1728787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9610" name="Text Box 106"/>
          <p:cNvSpPr txBox="1">
            <a:spLocks noChangeArrowheads="1"/>
          </p:cNvSpPr>
          <p:nvPr/>
        </p:nvSpPr>
        <p:spPr bwMode="auto">
          <a:xfrm>
            <a:off x="2228850" y="3644900"/>
            <a:ext cx="4430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frekvencije </a:t>
            </a:r>
          </a:p>
          <a:p>
            <a:r>
              <a:rPr lang="hr-HR" b="0"/>
              <a:t>(brojevi objekata u pojedinim skupinama)</a:t>
            </a:r>
          </a:p>
          <a:p>
            <a:r>
              <a:rPr lang="hr-HR" b="0"/>
              <a:t>(2. stupac)</a:t>
            </a:r>
          </a:p>
        </p:txBody>
      </p:sp>
      <p:sp>
        <p:nvSpPr>
          <p:cNvPr id="149612" name="Line 108"/>
          <p:cNvSpPr>
            <a:spLocks noChangeShapeType="1"/>
          </p:cNvSpPr>
          <p:nvPr/>
        </p:nvSpPr>
        <p:spPr bwMode="auto">
          <a:xfrm>
            <a:off x="2122488" y="3429000"/>
            <a:ext cx="288925" cy="215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9613" name="Text Box 109"/>
          <p:cNvSpPr txBox="1">
            <a:spLocks noChangeArrowheads="1"/>
          </p:cNvSpPr>
          <p:nvPr/>
        </p:nvSpPr>
        <p:spPr bwMode="auto">
          <a:xfrm>
            <a:off x="4787900" y="549275"/>
            <a:ext cx="4283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Skup objekata</a:t>
            </a:r>
            <a:r>
              <a:rPr lang="hr-HR" sz="1700" b="0"/>
              <a:t> čine svi objekti među kojima vršimo prebrojavanje.</a:t>
            </a:r>
          </a:p>
        </p:txBody>
      </p:sp>
      <p:sp>
        <p:nvSpPr>
          <p:cNvPr id="149614" name="Text Box 110"/>
          <p:cNvSpPr txBox="1">
            <a:spLocks noChangeArrowheads="1"/>
          </p:cNvSpPr>
          <p:nvPr/>
        </p:nvSpPr>
        <p:spPr bwMode="auto">
          <a:xfrm>
            <a:off x="4787900" y="12588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Obilježja skupa objekata </a:t>
            </a:r>
            <a:r>
              <a:rPr lang="hr-HR" sz="1700" b="0"/>
              <a:t>su kriteriji po kojima objekte razvrstavamo u razne skupine, tj. po kojima ih prebrojavamo.</a:t>
            </a:r>
          </a:p>
        </p:txBody>
      </p:sp>
      <p:sp>
        <p:nvSpPr>
          <p:cNvPr id="149615" name="Text Box 111"/>
          <p:cNvSpPr txBox="1">
            <a:spLocks noChangeArrowheads="1"/>
          </p:cNvSpPr>
          <p:nvPr/>
        </p:nvSpPr>
        <p:spPr bwMode="auto">
          <a:xfrm>
            <a:off x="4787900" y="22494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Frekvencija </a:t>
            </a:r>
            <a:r>
              <a:rPr lang="hr-HR" sz="1700" b="0"/>
              <a:t>nekog obilježja je broj koji govori koliko objekata ima to obilježje (koliko ih zadovoljava neki kriterij).</a:t>
            </a:r>
            <a:endParaRPr lang="en-US" sz="1700" b="0"/>
          </a:p>
        </p:txBody>
      </p:sp>
      <p:sp>
        <p:nvSpPr>
          <p:cNvPr id="149616" name="Text Box 112"/>
          <p:cNvSpPr txBox="1">
            <a:spLocks noChangeArrowheads="1"/>
          </p:cNvSpPr>
          <p:nvPr/>
        </p:nvSpPr>
        <p:spPr bwMode="auto">
          <a:xfrm>
            <a:off x="87313" y="381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CC66"/>
                </a:solidFill>
              </a:rPr>
              <a:t>Primjer 1.:</a:t>
            </a:r>
            <a:endParaRPr lang="en-US" b="0" u="sng">
              <a:solidFill>
                <a:srgbClr val="FFCC66"/>
              </a:solidFill>
            </a:endParaRPr>
          </a:p>
        </p:txBody>
      </p:sp>
      <p:sp>
        <p:nvSpPr>
          <p:cNvPr id="149628" name="Text Box 124"/>
          <p:cNvSpPr txBox="1">
            <a:spLocks noChangeArrowheads="1"/>
          </p:cNvSpPr>
          <p:nvPr/>
        </p:nvSpPr>
        <p:spPr bwMode="auto">
          <a:xfrm>
            <a:off x="3184525" y="1900238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?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4" name="Rezervirano mjesto datuma 33"/>
          <p:cNvSpPr>
            <a:spLocks noGrp="1"/>
          </p:cNvSpPr>
          <p:nvPr>
            <p:ph type="dt" sz="half" idx="10"/>
          </p:nvPr>
        </p:nvSpPr>
        <p:spPr>
          <a:xfrm>
            <a:off x="714348" y="6629400"/>
            <a:ext cx="1905000" cy="457200"/>
          </a:xfrm>
        </p:spPr>
        <p:txBody>
          <a:bodyPr/>
          <a:lstStyle/>
          <a:p>
            <a:fld id="{E6929AA1-4371-40DB-B4F8-39094530CDB0}" type="datetime1">
              <a:rPr lang="sr-Latn-CS" smtClean="0"/>
              <a:t>23.11.2016.</a:t>
            </a:fld>
            <a:endParaRPr lang="en-US" dirty="0"/>
          </a:p>
        </p:txBody>
      </p:sp>
      <p:sp>
        <p:nvSpPr>
          <p:cNvPr id="35" name="Rezervirano mjesto podnožja 34"/>
          <p:cNvSpPr>
            <a:spLocks noGrp="1"/>
          </p:cNvSpPr>
          <p:nvPr>
            <p:ph type="ftr" sz="quarter" idx="11"/>
          </p:nvPr>
        </p:nvSpPr>
        <p:spPr>
          <a:xfrm>
            <a:off x="3143240" y="6629400"/>
            <a:ext cx="2895600" cy="457200"/>
          </a:xfrm>
        </p:spPr>
        <p:txBody>
          <a:bodyPr/>
          <a:lstStyle/>
          <a:p>
            <a:r>
              <a:rPr lang="en-US" dirty="0" smtClean="0"/>
              <a:t>Ana </a:t>
            </a:r>
            <a:r>
              <a:rPr lang="en-US" dirty="0" err="1" smtClean="0"/>
              <a:t>Kirinčić</a:t>
            </a:r>
            <a:r>
              <a:rPr lang="en-US" dirty="0" smtClean="0"/>
              <a:t>,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4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9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4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4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9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4" grpId="0"/>
      <p:bldP spid="149545" grpId="0"/>
      <p:bldP spid="149546" grpId="0"/>
      <p:bldP spid="149547" grpId="0"/>
      <p:bldP spid="149548" grpId="0"/>
      <p:bldP spid="149552" grpId="0"/>
      <p:bldP spid="149553" grpId="0"/>
      <p:bldP spid="149554" grpId="0"/>
      <p:bldP spid="149555" grpId="0"/>
      <p:bldP spid="149595" grpId="0" animBg="1"/>
      <p:bldP spid="149597" grpId="0"/>
      <p:bldP spid="149598" grpId="0"/>
      <p:bldP spid="149599" grpId="0"/>
      <p:bldP spid="149600" grpId="0"/>
      <p:bldP spid="149601" grpId="0"/>
      <p:bldP spid="149602" grpId="0"/>
      <p:bldP spid="149603" grpId="0"/>
      <p:bldP spid="149604" grpId="0"/>
      <p:bldP spid="149605" grpId="0"/>
      <p:bldP spid="149606" grpId="0" animBg="1"/>
      <p:bldP spid="149607" grpId="0"/>
      <p:bldP spid="149609" grpId="0" animBg="1"/>
      <p:bldP spid="149610" grpId="0"/>
      <p:bldP spid="149612" grpId="0" animBg="1"/>
      <p:bldP spid="149613" grpId="0"/>
      <p:bldP spid="149614" grpId="0"/>
      <p:bldP spid="149615" grpId="0"/>
      <p:bldP spid="149616" grpId="0"/>
      <p:bldP spid="1496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Group 2"/>
          <p:cNvGraphicFramePr>
            <a:graphicFrameLocks noGrp="1"/>
          </p:cNvGraphicFramePr>
          <p:nvPr/>
        </p:nvGraphicFramePr>
        <p:xfrm>
          <a:off x="2411413" y="1125538"/>
          <a:ext cx="1944687" cy="2251077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relativna frekvencija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0544" name="Group 16"/>
          <p:cNvGraphicFramePr>
            <a:graphicFrameLocks noGrp="1"/>
          </p:cNvGraphicFramePr>
          <p:nvPr/>
        </p:nvGraphicFramePr>
        <p:xfrm>
          <a:off x="539750" y="1125538"/>
          <a:ext cx="1871663" cy="2251077"/>
        </p:xfrm>
        <a:graphic>
          <a:graphicData uri="http://schemas.openxmlformats.org/drawingml/2006/table">
            <a:tbl>
              <a:tblPr/>
              <a:tblGrid>
                <a:gridCol w="1008063"/>
                <a:gridCol w="8636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kandidati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broj glasova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Ivica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Marica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Perica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Dragica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50564" name="Text Box 36"/>
          <p:cNvSpPr txBox="1">
            <a:spLocks noChangeArrowheads="1"/>
          </p:cNvSpPr>
          <p:nvPr/>
        </p:nvSpPr>
        <p:spPr bwMode="auto">
          <a:xfrm>
            <a:off x="107950" y="469900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Izbor za presjednika  8.c razreda:</a:t>
            </a:r>
          </a:p>
        </p:txBody>
      </p:sp>
      <p:sp>
        <p:nvSpPr>
          <p:cNvPr id="150565" name="Text Box 37"/>
          <p:cNvSpPr txBox="1">
            <a:spLocks noChangeArrowheads="1"/>
          </p:cNvSpPr>
          <p:nvPr/>
        </p:nvSpPr>
        <p:spPr bwMode="auto">
          <a:xfrm>
            <a:off x="2646363" y="188436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5/25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2627313" y="22606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8/25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0567" name="Text Box 39"/>
          <p:cNvSpPr txBox="1">
            <a:spLocks noChangeArrowheads="1"/>
          </p:cNvSpPr>
          <p:nvPr/>
        </p:nvSpPr>
        <p:spPr bwMode="auto">
          <a:xfrm>
            <a:off x="2627313" y="26527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9/25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0568" name="Text Box 40"/>
          <p:cNvSpPr txBox="1">
            <a:spLocks noChangeArrowheads="1"/>
          </p:cNvSpPr>
          <p:nvPr/>
        </p:nvSpPr>
        <p:spPr bwMode="auto">
          <a:xfrm>
            <a:off x="2627313" y="305276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0569" name="Text Box 41"/>
          <p:cNvSpPr txBox="1">
            <a:spLocks noChangeArrowheads="1"/>
          </p:cNvSpPr>
          <p:nvPr/>
        </p:nvSpPr>
        <p:spPr bwMode="auto">
          <a:xfrm>
            <a:off x="3203575" y="188277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20 %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0570" name="Text Box 42"/>
          <p:cNvSpPr txBox="1">
            <a:spLocks noChangeArrowheads="1"/>
          </p:cNvSpPr>
          <p:nvPr/>
        </p:nvSpPr>
        <p:spPr bwMode="auto">
          <a:xfrm>
            <a:off x="3201988" y="22590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32 %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0571" name="Text Box 43"/>
          <p:cNvSpPr txBox="1">
            <a:spLocks noChangeArrowheads="1"/>
          </p:cNvSpPr>
          <p:nvPr/>
        </p:nvSpPr>
        <p:spPr bwMode="auto">
          <a:xfrm>
            <a:off x="3201988" y="265112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36 %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0572" name="Text Box 44"/>
          <p:cNvSpPr txBox="1">
            <a:spLocks noChangeArrowheads="1"/>
          </p:cNvSpPr>
          <p:nvPr/>
        </p:nvSpPr>
        <p:spPr bwMode="auto">
          <a:xfrm>
            <a:off x="3201988" y="305117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12 %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0573" name="Text Box 45"/>
          <p:cNvSpPr txBox="1">
            <a:spLocks noChangeArrowheads="1"/>
          </p:cNvSpPr>
          <p:nvPr/>
        </p:nvSpPr>
        <p:spPr bwMode="auto">
          <a:xfrm>
            <a:off x="4787900" y="109538"/>
            <a:ext cx="4283075" cy="316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 b="0" u="sng"/>
              <a:t>Podsjetnik:</a:t>
            </a:r>
          </a:p>
          <a:p>
            <a:endParaRPr lang="hr-HR" sz="1700" b="0" u="sng"/>
          </a:p>
          <a:p>
            <a:endParaRPr lang="hr-HR" sz="500" b="0" u="sng"/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</p:txBody>
      </p:sp>
      <p:sp>
        <p:nvSpPr>
          <p:cNvPr id="150583" name="Oval 55"/>
          <p:cNvSpPr>
            <a:spLocks noChangeArrowheads="1"/>
          </p:cNvSpPr>
          <p:nvPr/>
        </p:nvSpPr>
        <p:spPr bwMode="auto">
          <a:xfrm>
            <a:off x="466725" y="1773238"/>
            <a:ext cx="1081088" cy="1727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0584" name="Text Box 56"/>
          <p:cNvSpPr txBox="1">
            <a:spLocks noChangeArrowheads="1"/>
          </p:cNvSpPr>
          <p:nvPr/>
        </p:nvSpPr>
        <p:spPr bwMode="auto">
          <a:xfrm>
            <a:off x="0" y="3644900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obilježja </a:t>
            </a:r>
          </a:p>
          <a:p>
            <a:r>
              <a:rPr lang="hr-HR" b="0"/>
              <a:t>(kriteriji za podjelu)</a:t>
            </a:r>
            <a:endParaRPr lang="hr-HR">
              <a:solidFill>
                <a:srgbClr val="FF6600"/>
              </a:solidFill>
            </a:endParaRPr>
          </a:p>
        </p:txBody>
      </p:sp>
      <p:cxnSp>
        <p:nvCxnSpPr>
          <p:cNvPr id="150585" name="AutoShape 57"/>
          <p:cNvCxnSpPr>
            <a:cxnSpLocks noChangeShapeType="1"/>
            <a:stCxn id="150583" idx="2"/>
          </p:cNvCxnSpPr>
          <p:nvPr/>
        </p:nvCxnSpPr>
        <p:spPr bwMode="auto">
          <a:xfrm rot="10800000" flipV="1">
            <a:off x="250825" y="2636838"/>
            <a:ext cx="201613" cy="863600"/>
          </a:xfrm>
          <a:prstGeom prst="bentConnector2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cxnSp>
      <p:sp>
        <p:nvSpPr>
          <p:cNvPr id="150586" name="Oval 58"/>
          <p:cNvSpPr>
            <a:spLocks noChangeArrowheads="1"/>
          </p:cNvSpPr>
          <p:nvPr/>
        </p:nvSpPr>
        <p:spPr bwMode="auto">
          <a:xfrm>
            <a:off x="1547813" y="1773238"/>
            <a:ext cx="863600" cy="1728787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0587" name="Text Box 59"/>
          <p:cNvSpPr txBox="1">
            <a:spLocks noChangeArrowheads="1"/>
          </p:cNvSpPr>
          <p:nvPr/>
        </p:nvSpPr>
        <p:spPr bwMode="auto">
          <a:xfrm>
            <a:off x="2228850" y="3644900"/>
            <a:ext cx="4430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frekvencije </a:t>
            </a:r>
          </a:p>
          <a:p>
            <a:r>
              <a:rPr lang="hr-HR" b="0"/>
              <a:t>(brojevi objekata u pojedinim skupinama)</a:t>
            </a:r>
          </a:p>
        </p:txBody>
      </p:sp>
      <p:sp>
        <p:nvSpPr>
          <p:cNvPr id="150588" name="Line 60"/>
          <p:cNvSpPr>
            <a:spLocks noChangeShapeType="1"/>
          </p:cNvSpPr>
          <p:nvPr/>
        </p:nvSpPr>
        <p:spPr bwMode="auto">
          <a:xfrm>
            <a:off x="2122488" y="3429000"/>
            <a:ext cx="288925" cy="215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0589" name="Text Box 61"/>
          <p:cNvSpPr txBox="1">
            <a:spLocks noChangeArrowheads="1"/>
          </p:cNvSpPr>
          <p:nvPr/>
        </p:nvSpPr>
        <p:spPr bwMode="auto">
          <a:xfrm>
            <a:off x="4787900" y="549275"/>
            <a:ext cx="4283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Skup objekata</a:t>
            </a:r>
            <a:r>
              <a:rPr lang="hr-HR" sz="1700" b="0"/>
              <a:t> čine svi objekti među kojima vršimo prebrojavanje.</a:t>
            </a:r>
          </a:p>
        </p:txBody>
      </p:sp>
      <p:sp>
        <p:nvSpPr>
          <p:cNvPr id="150590" name="Text Box 62"/>
          <p:cNvSpPr txBox="1">
            <a:spLocks noChangeArrowheads="1"/>
          </p:cNvSpPr>
          <p:nvPr/>
        </p:nvSpPr>
        <p:spPr bwMode="auto">
          <a:xfrm>
            <a:off x="4787900" y="12588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Obilježja skupa objekata </a:t>
            </a:r>
            <a:r>
              <a:rPr lang="hr-HR" sz="1700" b="0"/>
              <a:t>su kriteriji po kojima objekte razvrstavamo u razne skupine, tj. po kojima ih prebrojavamo.</a:t>
            </a:r>
          </a:p>
        </p:txBody>
      </p:sp>
      <p:sp>
        <p:nvSpPr>
          <p:cNvPr id="150591" name="Text Box 63"/>
          <p:cNvSpPr txBox="1">
            <a:spLocks noChangeArrowheads="1"/>
          </p:cNvSpPr>
          <p:nvPr/>
        </p:nvSpPr>
        <p:spPr bwMode="auto">
          <a:xfrm>
            <a:off x="4787900" y="22494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Frekvencija </a:t>
            </a:r>
            <a:r>
              <a:rPr lang="hr-HR" sz="1700" b="0"/>
              <a:t>nekog obilježja je broj koji govori koliko objekata ima to obilježje (koliko ih zadovoljava neki kriterij).</a:t>
            </a:r>
            <a:endParaRPr lang="en-US" sz="1700" b="0"/>
          </a:p>
        </p:txBody>
      </p:sp>
      <p:sp>
        <p:nvSpPr>
          <p:cNvPr id="150592" name="Text Box 64"/>
          <p:cNvSpPr txBox="1">
            <a:spLocks noChangeArrowheads="1"/>
          </p:cNvSpPr>
          <p:nvPr/>
        </p:nvSpPr>
        <p:spPr bwMode="auto">
          <a:xfrm>
            <a:off x="87313" y="381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CC66"/>
                </a:solidFill>
              </a:rPr>
              <a:t>Primjer 1.:</a:t>
            </a:r>
            <a:endParaRPr lang="en-US" b="0" u="sng">
              <a:solidFill>
                <a:srgbClr val="FFCC66"/>
              </a:solidFill>
            </a:endParaRPr>
          </a:p>
        </p:txBody>
      </p:sp>
      <p:graphicFrame>
        <p:nvGraphicFramePr>
          <p:cNvPr id="150593" name="Object 65"/>
          <p:cNvGraphicFramePr>
            <a:graphicFrameLocks noChangeAspect="1"/>
          </p:cNvGraphicFramePr>
          <p:nvPr/>
        </p:nvGraphicFramePr>
        <p:xfrm>
          <a:off x="285720" y="4618063"/>
          <a:ext cx="4537075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618063"/>
                        <a:ext cx="4537075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94" name="Oval 66"/>
          <p:cNvSpPr>
            <a:spLocks noChangeArrowheads="1"/>
          </p:cNvSpPr>
          <p:nvPr/>
        </p:nvSpPr>
        <p:spPr bwMode="auto">
          <a:xfrm>
            <a:off x="900113" y="6092825"/>
            <a:ext cx="3743325" cy="576263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0595" name="Line 67"/>
          <p:cNvSpPr>
            <a:spLocks noChangeShapeType="1"/>
          </p:cNvSpPr>
          <p:nvPr/>
        </p:nvSpPr>
        <p:spPr bwMode="auto">
          <a:xfrm flipV="1">
            <a:off x="4643438" y="6165850"/>
            <a:ext cx="649287" cy="215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5292725" y="5876925"/>
            <a:ext cx="242254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6600"/>
                </a:solidFill>
              </a:rPr>
              <a:t>obilježja </a:t>
            </a:r>
          </a:p>
          <a:p>
            <a:r>
              <a:rPr lang="hr-HR" b="0" dirty="0"/>
              <a:t>(kriteriji za podjelu)</a:t>
            </a:r>
          </a:p>
          <a:p>
            <a:r>
              <a:rPr lang="hr-HR" b="0" dirty="0"/>
              <a:t>(na osi x)</a:t>
            </a:r>
            <a:endParaRPr lang="hr-HR" dirty="0">
              <a:solidFill>
                <a:srgbClr val="FF6600"/>
              </a:solidFill>
            </a:endParaRPr>
          </a:p>
        </p:txBody>
      </p:sp>
      <p:sp>
        <p:nvSpPr>
          <p:cNvPr id="150597" name="Oval 69"/>
          <p:cNvSpPr>
            <a:spLocks noChangeArrowheads="1"/>
          </p:cNvSpPr>
          <p:nvPr/>
        </p:nvSpPr>
        <p:spPr bwMode="auto">
          <a:xfrm>
            <a:off x="323850" y="4365625"/>
            <a:ext cx="792163" cy="19431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0598" name="Line 70"/>
          <p:cNvSpPr>
            <a:spLocks noChangeShapeType="1"/>
          </p:cNvSpPr>
          <p:nvPr/>
        </p:nvSpPr>
        <p:spPr bwMode="auto">
          <a:xfrm flipV="1">
            <a:off x="1042988" y="4581525"/>
            <a:ext cx="5329237" cy="215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0599" name="Text Box 71"/>
          <p:cNvSpPr txBox="1">
            <a:spLocks noChangeArrowheads="1"/>
          </p:cNvSpPr>
          <p:nvPr/>
        </p:nvSpPr>
        <p:spPr bwMode="auto">
          <a:xfrm>
            <a:off x="6443663" y="4365625"/>
            <a:ext cx="2124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frekvencije</a:t>
            </a:r>
          </a:p>
          <a:p>
            <a:r>
              <a:rPr lang="hr-HR" b="0"/>
              <a:t>(koliko je objekata u kojoj skupini)</a:t>
            </a:r>
          </a:p>
          <a:p>
            <a:r>
              <a:rPr lang="hr-HR" b="0"/>
              <a:t>(na osi y)</a:t>
            </a:r>
            <a:endParaRPr lang="hr-HR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0593" grpId="0"/>
      <p:bldP spid="150594" grpId="0" animBg="1"/>
      <p:bldP spid="150595" grpId="0" animBg="1"/>
      <p:bldP spid="150596" grpId="0"/>
      <p:bldP spid="150597" grpId="0" animBg="1"/>
      <p:bldP spid="150598" grpId="0" animBg="1"/>
      <p:bldP spid="1505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615" name="Object 63"/>
          <p:cNvGraphicFramePr>
            <a:graphicFrameLocks noChangeAspect="1"/>
          </p:cNvGraphicFramePr>
          <p:nvPr/>
        </p:nvGraphicFramePr>
        <p:xfrm>
          <a:off x="539750" y="4483100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483100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4" name="Group 2"/>
          <p:cNvGraphicFramePr>
            <a:graphicFrameLocks noGrp="1"/>
          </p:cNvGraphicFramePr>
          <p:nvPr/>
        </p:nvGraphicFramePr>
        <p:xfrm>
          <a:off x="2411413" y="1125538"/>
          <a:ext cx="1944687" cy="2251077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relativna frekvencija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1568" name="Group 16"/>
          <p:cNvGraphicFramePr>
            <a:graphicFrameLocks noGrp="1"/>
          </p:cNvGraphicFramePr>
          <p:nvPr/>
        </p:nvGraphicFramePr>
        <p:xfrm>
          <a:off x="539750" y="1125538"/>
          <a:ext cx="1871663" cy="2251077"/>
        </p:xfrm>
        <a:graphic>
          <a:graphicData uri="http://schemas.openxmlformats.org/drawingml/2006/table">
            <a:tbl>
              <a:tblPr/>
              <a:tblGrid>
                <a:gridCol w="1008063"/>
                <a:gridCol w="8636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kandidati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broj glasova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Ivica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Marica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Perica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Dragica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107950" y="469900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Izbor za presjednika  8.c razreda:</a:t>
            </a:r>
          </a:p>
        </p:txBody>
      </p:sp>
      <p:sp>
        <p:nvSpPr>
          <p:cNvPr id="151589" name="Text Box 37"/>
          <p:cNvSpPr txBox="1">
            <a:spLocks noChangeArrowheads="1"/>
          </p:cNvSpPr>
          <p:nvPr/>
        </p:nvSpPr>
        <p:spPr bwMode="auto">
          <a:xfrm>
            <a:off x="2646363" y="188436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5/25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2627313" y="22606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8/25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2627313" y="26527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9/25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2627313" y="305276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3/25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3203575" y="188277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20 %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1594" name="Text Box 42"/>
          <p:cNvSpPr txBox="1">
            <a:spLocks noChangeArrowheads="1"/>
          </p:cNvSpPr>
          <p:nvPr/>
        </p:nvSpPr>
        <p:spPr bwMode="auto">
          <a:xfrm>
            <a:off x="3201988" y="22590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32 %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1595" name="Text Box 43"/>
          <p:cNvSpPr txBox="1">
            <a:spLocks noChangeArrowheads="1"/>
          </p:cNvSpPr>
          <p:nvPr/>
        </p:nvSpPr>
        <p:spPr bwMode="auto">
          <a:xfrm>
            <a:off x="3201988" y="265112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36 %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1596" name="Text Box 44"/>
          <p:cNvSpPr txBox="1">
            <a:spLocks noChangeArrowheads="1"/>
          </p:cNvSpPr>
          <p:nvPr/>
        </p:nvSpPr>
        <p:spPr bwMode="auto">
          <a:xfrm>
            <a:off x="3201988" y="305117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12 %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1597" name="Text Box 45"/>
          <p:cNvSpPr txBox="1">
            <a:spLocks noChangeArrowheads="1"/>
          </p:cNvSpPr>
          <p:nvPr/>
        </p:nvSpPr>
        <p:spPr bwMode="auto">
          <a:xfrm>
            <a:off x="4787900" y="109538"/>
            <a:ext cx="4283075" cy="316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 b="0" u="sng"/>
              <a:t>Podsjetnik:</a:t>
            </a:r>
          </a:p>
          <a:p>
            <a:endParaRPr lang="hr-HR" sz="1700" b="0" u="sng"/>
          </a:p>
          <a:p>
            <a:endParaRPr lang="hr-HR" sz="500" b="0" u="sng"/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</p:txBody>
      </p:sp>
      <p:sp>
        <p:nvSpPr>
          <p:cNvPr id="151598" name="Oval 46"/>
          <p:cNvSpPr>
            <a:spLocks noChangeArrowheads="1"/>
          </p:cNvSpPr>
          <p:nvPr/>
        </p:nvSpPr>
        <p:spPr bwMode="auto">
          <a:xfrm>
            <a:off x="466725" y="1773238"/>
            <a:ext cx="1081088" cy="1727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1599" name="Text Box 47"/>
          <p:cNvSpPr txBox="1">
            <a:spLocks noChangeArrowheads="1"/>
          </p:cNvSpPr>
          <p:nvPr/>
        </p:nvSpPr>
        <p:spPr bwMode="auto">
          <a:xfrm>
            <a:off x="0" y="3644900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obilježja </a:t>
            </a:r>
          </a:p>
          <a:p>
            <a:r>
              <a:rPr lang="hr-HR" b="0"/>
              <a:t>(kriteriji za podjelu)</a:t>
            </a:r>
            <a:endParaRPr lang="hr-HR">
              <a:solidFill>
                <a:srgbClr val="FF6600"/>
              </a:solidFill>
            </a:endParaRPr>
          </a:p>
        </p:txBody>
      </p:sp>
      <p:cxnSp>
        <p:nvCxnSpPr>
          <p:cNvPr id="151600" name="AutoShape 48"/>
          <p:cNvCxnSpPr>
            <a:cxnSpLocks noChangeShapeType="1"/>
            <a:stCxn id="151598" idx="2"/>
          </p:cNvCxnSpPr>
          <p:nvPr/>
        </p:nvCxnSpPr>
        <p:spPr bwMode="auto">
          <a:xfrm rot="10800000" flipV="1">
            <a:off x="250825" y="2636838"/>
            <a:ext cx="201613" cy="863600"/>
          </a:xfrm>
          <a:prstGeom prst="bentConnector2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cxnSp>
      <p:sp>
        <p:nvSpPr>
          <p:cNvPr id="151601" name="Oval 49"/>
          <p:cNvSpPr>
            <a:spLocks noChangeArrowheads="1"/>
          </p:cNvSpPr>
          <p:nvPr/>
        </p:nvSpPr>
        <p:spPr bwMode="auto">
          <a:xfrm>
            <a:off x="1547813" y="1773238"/>
            <a:ext cx="863600" cy="1728787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1602" name="Text Box 50"/>
          <p:cNvSpPr txBox="1">
            <a:spLocks noChangeArrowheads="1"/>
          </p:cNvSpPr>
          <p:nvPr/>
        </p:nvSpPr>
        <p:spPr bwMode="auto">
          <a:xfrm>
            <a:off x="2228850" y="3644900"/>
            <a:ext cx="4430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frekvencije </a:t>
            </a:r>
          </a:p>
          <a:p>
            <a:r>
              <a:rPr lang="hr-HR" b="0"/>
              <a:t>(brojevi objekata u pojedinim skupinama)</a:t>
            </a:r>
          </a:p>
        </p:txBody>
      </p:sp>
      <p:sp>
        <p:nvSpPr>
          <p:cNvPr id="151603" name="Line 51"/>
          <p:cNvSpPr>
            <a:spLocks noChangeShapeType="1"/>
          </p:cNvSpPr>
          <p:nvPr/>
        </p:nvSpPr>
        <p:spPr bwMode="auto">
          <a:xfrm>
            <a:off x="2122488" y="3429000"/>
            <a:ext cx="288925" cy="215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1604" name="Text Box 52"/>
          <p:cNvSpPr txBox="1">
            <a:spLocks noChangeArrowheads="1"/>
          </p:cNvSpPr>
          <p:nvPr/>
        </p:nvSpPr>
        <p:spPr bwMode="auto">
          <a:xfrm>
            <a:off x="4787900" y="549275"/>
            <a:ext cx="4283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Skup objekata</a:t>
            </a:r>
            <a:r>
              <a:rPr lang="hr-HR" sz="1700" b="0"/>
              <a:t> čine svi objekti među kojima vršimo prebrojavanje.</a:t>
            </a:r>
          </a:p>
        </p:txBody>
      </p:sp>
      <p:sp>
        <p:nvSpPr>
          <p:cNvPr id="151605" name="Text Box 53"/>
          <p:cNvSpPr txBox="1">
            <a:spLocks noChangeArrowheads="1"/>
          </p:cNvSpPr>
          <p:nvPr/>
        </p:nvSpPr>
        <p:spPr bwMode="auto">
          <a:xfrm>
            <a:off x="4787900" y="12588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Obilježja skupa objekata </a:t>
            </a:r>
            <a:r>
              <a:rPr lang="hr-HR" sz="1700" b="0"/>
              <a:t>su kriteriji po kojima objekte razvrstavamo u razne skupine, tj. po kojima ih prebrojavamo.</a:t>
            </a:r>
          </a:p>
        </p:txBody>
      </p:sp>
      <p:sp>
        <p:nvSpPr>
          <p:cNvPr id="151606" name="Text Box 54"/>
          <p:cNvSpPr txBox="1">
            <a:spLocks noChangeArrowheads="1"/>
          </p:cNvSpPr>
          <p:nvPr/>
        </p:nvSpPr>
        <p:spPr bwMode="auto">
          <a:xfrm>
            <a:off x="4787900" y="22494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Frekvencija </a:t>
            </a:r>
            <a:r>
              <a:rPr lang="hr-HR" sz="1700" b="0"/>
              <a:t>nekog obilježja je broj koji govori koliko objekata ima to obilježje (koliko ih zadovoljava neki kriterij).</a:t>
            </a:r>
            <a:endParaRPr lang="en-US" sz="1700" b="0"/>
          </a:p>
        </p:txBody>
      </p:sp>
      <p:sp>
        <p:nvSpPr>
          <p:cNvPr id="151607" name="Text Box 55"/>
          <p:cNvSpPr txBox="1">
            <a:spLocks noChangeArrowheads="1"/>
          </p:cNvSpPr>
          <p:nvPr/>
        </p:nvSpPr>
        <p:spPr bwMode="auto">
          <a:xfrm>
            <a:off x="87313" y="381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CC66"/>
                </a:solidFill>
              </a:rPr>
              <a:t>Primjer 1.:</a:t>
            </a:r>
            <a:endParaRPr lang="en-US" b="0" u="sng">
              <a:solidFill>
                <a:srgbClr val="FFCC66"/>
              </a:solidFill>
            </a:endParaRPr>
          </a:p>
        </p:txBody>
      </p:sp>
      <p:sp>
        <p:nvSpPr>
          <p:cNvPr id="151609" name="Oval 57"/>
          <p:cNvSpPr>
            <a:spLocks noChangeArrowheads="1"/>
          </p:cNvSpPr>
          <p:nvPr/>
        </p:nvSpPr>
        <p:spPr bwMode="auto">
          <a:xfrm>
            <a:off x="3708400" y="5229225"/>
            <a:ext cx="935038" cy="115252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1610" name="Line 58"/>
          <p:cNvSpPr>
            <a:spLocks noChangeShapeType="1"/>
          </p:cNvSpPr>
          <p:nvPr/>
        </p:nvSpPr>
        <p:spPr bwMode="auto">
          <a:xfrm>
            <a:off x="4643438" y="6021388"/>
            <a:ext cx="649287" cy="14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1611" name="Text Box 59"/>
          <p:cNvSpPr txBox="1">
            <a:spLocks noChangeArrowheads="1"/>
          </p:cNvSpPr>
          <p:nvPr/>
        </p:nvSpPr>
        <p:spPr bwMode="auto">
          <a:xfrm>
            <a:off x="5292725" y="5949950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obilježja </a:t>
            </a:r>
          </a:p>
          <a:p>
            <a:r>
              <a:rPr lang="hr-HR" b="0"/>
              <a:t>(kriteriji za podjelu)</a:t>
            </a:r>
          </a:p>
        </p:txBody>
      </p:sp>
      <p:sp>
        <p:nvSpPr>
          <p:cNvPr id="151612" name="Oval 60"/>
          <p:cNvSpPr>
            <a:spLocks noChangeArrowheads="1"/>
          </p:cNvSpPr>
          <p:nvPr/>
        </p:nvSpPr>
        <p:spPr bwMode="auto">
          <a:xfrm>
            <a:off x="1763713" y="4724400"/>
            <a:ext cx="431800" cy="431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1613" name="Line 61"/>
          <p:cNvSpPr>
            <a:spLocks noChangeShapeType="1"/>
          </p:cNvSpPr>
          <p:nvPr/>
        </p:nvSpPr>
        <p:spPr bwMode="auto">
          <a:xfrm flipV="1">
            <a:off x="2195513" y="4581525"/>
            <a:ext cx="4176712" cy="287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1614" name="Text Box 62"/>
          <p:cNvSpPr txBox="1">
            <a:spLocks noChangeArrowheads="1"/>
          </p:cNvSpPr>
          <p:nvPr/>
        </p:nvSpPr>
        <p:spPr bwMode="auto">
          <a:xfrm>
            <a:off x="6372225" y="4365625"/>
            <a:ext cx="2449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relativne frekvencije</a:t>
            </a:r>
          </a:p>
          <a:p>
            <a:r>
              <a:rPr lang="hr-HR" b="0"/>
              <a:t>(koji dio objekata je u kojoj skupini)</a:t>
            </a:r>
            <a:endParaRPr lang="hr-HR">
              <a:solidFill>
                <a:srgbClr val="FF6600"/>
              </a:solidFill>
            </a:endParaRPr>
          </a:p>
        </p:txBody>
      </p:sp>
      <p:sp>
        <p:nvSpPr>
          <p:cNvPr id="151616" name="Oval 64"/>
          <p:cNvSpPr>
            <a:spLocks noChangeArrowheads="1"/>
          </p:cNvSpPr>
          <p:nvPr/>
        </p:nvSpPr>
        <p:spPr bwMode="auto">
          <a:xfrm>
            <a:off x="2843213" y="4868863"/>
            <a:ext cx="431800" cy="431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1617" name="Oval 65"/>
          <p:cNvSpPr>
            <a:spLocks noChangeArrowheads="1"/>
          </p:cNvSpPr>
          <p:nvPr/>
        </p:nvSpPr>
        <p:spPr bwMode="auto">
          <a:xfrm>
            <a:off x="2971800" y="6205538"/>
            <a:ext cx="431800" cy="431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1618" name="Oval 66"/>
          <p:cNvSpPr>
            <a:spLocks noChangeArrowheads="1"/>
          </p:cNvSpPr>
          <p:nvPr/>
        </p:nvSpPr>
        <p:spPr bwMode="auto">
          <a:xfrm>
            <a:off x="1316038" y="5918200"/>
            <a:ext cx="431800" cy="431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1619" name="Line 67"/>
          <p:cNvSpPr>
            <a:spLocks noChangeShapeType="1"/>
          </p:cNvSpPr>
          <p:nvPr/>
        </p:nvSpPr>
        <p:spPr bwMode="auto">
          <a:xfrm flipV="1">
            <a:off x="3276600" y="4652963"/>
            <a:ext cx="3024188" cy="360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1620" name="Line 68"/>
          <p:cNvSpPr>
            <a:spLocks noChangeShapeType="1"/>
          </p:cNvSpPr>
          <p:nvPr/>
        </p:nvSpPr>
        <p:spPr bwMode="auto">
          <a:xfrm flipV="1">
            <a:off x="1692275" y="4724400"/>
            <a:ext cx="4608513" cy="12969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1621" name="Line 69"/>
          <p:cNvSpPr>
            <a:spLocks noChangeShapeType="1"/>
          </p:cNvSpPr>
          <p:nvPr/>
        </p:nvSpPr>
        <p:spPr bwMode="auto">
          <a:xfrm flipV="1">
            <a:off x="3348038" y="4797425"/>
            <a:ext cx="2952750" cy="1511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" name="Rezervirano mjesto datuma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781E-1D9D-48AF-AFD5-B531BE419035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38" name="Rezervirano mjesto podnožja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1615" grpId="0"/>
      <p:bldP spid="151609" grpId="0" animBg="1"/>
      <p:bldP spid="151610" grpId="0" animBg="1"/>
      <p:bldP spid="151611" grpId="0"/>
      <p:bldP spid="151612" grpId="0" animBg="1"/>
      <p:bldP spid="151613" grpId="0" animBg="1"/>
      <p:bldP spid="151614" grpId="0"/>
      <p:bldP spid="151616" grpId="0" animBg="1"/>
      <p:bldP spid="151617" grpId="0" animBg="1"/>
      <p:bldP spid="151618" grpId="0" animBg="1"/>
      <p:bldP spid="151619" grpId="0" animBg="1"/>
      <p:bldP spid="151620" grpId="0" animBg="1"/>
      <p:bldP spid="1516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43" name="Group 67"/>
          <p:cNvGraphicFramePr>
            <a:graphicFrameLocks noGrp="1"/>
          </p:cNvGraphicFramePr>
          <p:nvPr/>
        </p:nvGraphicFramePr>
        <p:xfrm>
          <a:off x="2411413" y="1125538"/>
          <a:ext cx="1944687" cy="1868489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relativna frekvencija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2645" name="Group 69"/>
          <p:cNvGraphicFramePr>
            <a:graphicFrameLocks noGrp="1"/>
          </p:cNvGraphicFramePr>
          <p:nvPr/>
        </p:nvGraphicFramePr>
        <p:xfrm>
          <a:off x="395288" y="1125538"/>
          <a:ext cx="2016125" cy="1868489"/>
        </p:xfrm>
        <a:graphic>
          <a:graphicData uri="http://schemas.openxmlformats.org/drawingml/2006/table">
            <a:tbl>
              <a:tblPr/>
              <a:tblGrid>
                <a:gridCol w="1081087"/>
                <a:gridCol w="93503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nogometni klub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broj navijača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Dinamo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Hajduk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ostalo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52612" name="Text Box 36"/>
          <p:cNvSpPr txBox="1">
            <a:spLocks noChangeArrowheads="1"/>
          </p:cNvSpPr>
          <p:nvPr/>
        </p:nvSpPr>
        <p:spPr bwMode="auto">
          <a:xfrm>
            <a:off x="107950" y="404813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Za koje nogometne klubove navijaju učenici 7.a razreda?</a:t>
            </a:r>
          </a:p>
        </p:txBody>
      </p:sp>
      <p:sp>
        <p:nvSpPr>
          <p:cNvPr id="152613" name="Text Box 37"/>
          <p:cNvSpPr txBox="1">
            <a:spLocks noChangeArrowheads="1"/>
          </p:cNvSpPr>
          <p:nvPr/>
        </p:nvSpPr>
        <p:spPr bwMode="auto">
          <a:xfrm>
            <a:off x="2646363" y="188436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11/21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2614" name="Text Box 38"/>
          <p:cNvSpPr txBox="1">
            <a:spLocks noChangeArrowheads="1"/>
          </p:cNvSpPr>
          <p:nvPr/>
        </p:nvSpPr>
        <p:spPr bwMode="auto">
          <a:xfrm>
            <a:off x="2627313" y="22606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7/21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2615" name="Text Box 39"/>
          <p:cNvSpPr txBox="1">
            <a:spLocks noChangeArrowheads="1"/>
          </p:cNvSpPr>
          <p:nvPr/>
        </p:nvSpPr>
        <p:spPr bwMode="auto">
          <a:xfrm>
            <a:off x="2627313" y="26527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3/21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2617" name="Text Box 41"/>
          <p:cNvSpPr txBox="1">
            <a:spLocks noChangeArrowheads="1"/>
          </p:cNvSpPr>
          <p:nvPr/>
        </p:nvSpPr>
        <p:spPr bwMode="auto">
          <a:xfrm>
            <a:off x="3203575" y="188277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53 %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2618" name="Text Box 42"/>
          <p:cNvSpPr txBox="1">
            <a:spLocks noChangeArrowheads="1"/>
          </p:cNvSpPr>
          <p:nvPr/>
        </p:nvSpPr>
        <p:spPr bwMode="auto">
          <a:xfrm>
            <a:off x="3201988" y="22590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33 %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2619" name="Text Box 43"/>
          <p:cNvSpPr txBox="1">
            <a:spLocks noChangeArrowheads="1"/>
          </p:cNvSpPr>
          <p:nvPr/>
        </p:nvSpPr>
        <p:spPr bwMode="auto">
          <a:xfrm>
            <a:off x="3201988" y="265112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14 %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2621" name="Text Box 45"/>
          <p:cNvSpPr txBox="1">
            <a:spLocks noChangeArrowheads="1"/>
          </p:cNvSpPr>
          <p:nvPr/>
        </p:nvSpPr>
        <p:spPr bwMode="auto">
          <a:xfrm>
            <a:off x="4787900" y="109538"/>
            <a:ext cx="4283075" cy="316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 b="0" u="sng"/>
              <a:t>Podsjetnik:</a:t>
            </a:r>
          </a:p>
          <a:p>
            <a:endParaRPr lang="hr-HR" sz="1700" b="0" u="sng"/>
          </a:p>
          <a:p>
            <a:endParaRPr lang="hr-HR" sz="500" b="0" u="sng"/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</p:txBody>
      </p:sp>
      <p:sp>
        <p:nvSpPr>
          <p:cNvPr id="152622" name="Text Box 46"/>
          <p:cNvSpPr txBox="1">
            <a:spLocks noChangeArrowheads="1"/>
          </p:cNvSpPr>
          <p:nvPr/>
        </p:nvSpPr>
        <p:spPr bwMode="auto">
          <a:xfrm>
            <a:off x="415925" y="457517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U ovom primjeru:</a:t>
            </a:r>
            <a:endParaRPr lang="en-US" b="0"/>
          </a:p>
        </p:txBody>
      </p:sp>
      <p:sp>
        <p:nvSpPr>
          <p:cNvPr id="152623" name="Text Box 47"/>
          <p:cNvSpPr txBox="1">
            <a:spLocks noChangeArrowheads="1"/>
          </p:cNvSpPr>
          <p:nvPr/>
        </p:nvSpPr>
        <p:spPr bwMode="auto">
          <a:xfrm>
            <a:off x="395288" y="5006975"/>
            <a:ext cx="465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Skup objekata čine ___________________.</a:t>
            </a:r>
            <a:endParaRPr lang="en-US" b="0"/>
          </a:p>
        </p:txBody>
      </p:sp>
      <p:sp>
        <p:nvSpPr>
          <p:cNvPr id="152624" name="Text Box 48"/>
          <p:cNvSpPr txBox="1">
            <a:spLocks noChangeArrowheads="1"/>
          </p:cNvSpPr>
          <p:nvPr/>
        </p:nvSpPr>
        <p:spPr bwMode="auto">
          <a:xfrm>
            <a:off x="2484438" y="50053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>
                <a:solidFill>
                  <a:srgbClr val="FFCC66"/>
                </a:solidFill>
              </a:rPr>
              <a:t>svi učenici 7.a razreda</a:t>
            </a:r>
            <a:endParaRPr lang="en-US" b="0">
              <a:solidFill>
                <a:srgbClr val="FFCC66"/>
              </a:solidFill>
            </a:endParaRPr>
          </a:p>
        </p:txBody>
      </p:sp>
      <p:sp>
        <p:nvSpPr>
          <p:cNvPr id="152625" name="Text Box 49"/>
          <p:cNvSpPr txBox="1">
            <a:spLocks noChangeArrowheads="1"/>
          </p:cNvSpPr>
          <p:nvPr/>
        </p:nvSpPr>
        <p:spPr bwMode="auto">
          <a:xfrm>
            <a:off x="395288" y="5422900"/>
            <a:ext cx="791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Obilježja skupa objekata su ______________________________________.</a:t>
            </a:r>
            <a:endParaRPr lang="en-US" b="0"/>
          </a:p>
        </p:txBody>
      </p:sp>
      <p:sp>
        <p:nvSpPr>
          <p:cNvPr id="152626" name="Text Box 50"/>
          <p:cNvSpPr txBox="1">
            <a:spLocks noChangeArrowheads="1"/>
          </p:cNvSpPr>
          <p:nvPr/>
        </p:nvSpPr>
        <p:spPr bwMode="auto">
          <a:xfrm>
            <a:off x="3257550" y="5430838"/>
            <a:ext cx="491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>
                <a:solidFill>
                  <a:srgbClr val="FFCC66"/>
                </a:solidFill>
              </a:rPr>
              <a:t>nogometni klubovi </a:t>
            </a:r>
            <a:r>
              <a:rPr lang="hr-HR" sz="1400" b="0">
                <a:solidFill>
                  <a:srgbClr val="FFCC66"/>
                </a:solidFill>
              </a:rPr>
              <a:t>(razvrstavamo tko za koji NK navija)</a:t>
            </a:r>
            <a:endParaRPr lang="en-US" b="0">
              <a:solidFill>
                <a:srgbClr val="FFCC66"/>
              </a:solidFill>
            </a:endParaRPr>
          </a:p>
        </p:txBody>
      </p:sp>
      <p:sp>
        <p:nvSpPr>
          <p:cNvPr id="152627" name="Text Box 51"/>
          <p:cNvSpPr txBox="1">
            <a:spLocks noChangeArrowheads="1"/>
          </p:cNvSpPr>
          <p:nvPr/>
        </p:nvSpPr>
        <p:spPr bwMode="auto">
          <a:xfrm>
            <a:off x="395288" y="5854700"/>
            <a:ext cx="775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Frekvencije su _______________________________________________.</a:t>
            </a:r>
            <a:endParaRPr lang="en-US" b="0"/>
          </a:p>
        </p:txBody>
      </p:sp>
      <p:sp>
        <p:nvSpPr>
          <p:cNvPr id="152628" name="Text Box 52"/>
          <p:cNvSpPr txBox="1">
            <a:spLocks noChangeArrowheads="1"/>
          </p:cNvSpPr>
          <p:nvPr/>
        </p:nvSpPr>
        <p:spPr bwMode="auto">
          <a:xfrm>
            <a:off x="1979613" y="5862638"/>
            <a:ext cx="588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>
                <a:solidFill>
                  <a:srgbClr val="FFCC66"/>
                </a:solidFill>
              </a:rPr>
              <a:t>brojevi koji nam govore koliko učenika navija za koji klub</a:t>
            </a:r>
            <a:endParaRPr lang="en-US" b="0">
              <a:solidFill>
                <a:srgbClr val="FFCC66"/>
              </a:solidFill>
            </a:endParaRPr>
          </a:p>
        </p:txBody>
      </p:sp>
      <p:sp>
        <p:nvSpPr>
          <p:cNvPr id="152629" name="Text Box 53"/>
          <p:cNvSpPr txBox="1">
            <a:spLocks noChangeArrowheads="1"/>
          </p:cNvSpPr>
          <p:nvPr/>
        </p:nvSpPr>
        <p:spPr bwMode="auto">
          <a:xfrm>
            <a:off x="395288" y="6300788"/>
            <a:ext cx="805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/>
              <a:t>Relativne frekvencije su __________________________________________.</a:t>
            </a:r>
            <a:endParaRPr lang="en-US" b="0"/>
          </a:p>
        </p:txBody>
      </p:sp>
      <p:sp>
        <p:nvSpPr>
          <p:cNvPr id="152630" name="Text Box 54"/>
          <p:cNvSpPr txBox="1">
            <a:spLocks noChangeArrowheads="1"/>
          </p:cNvSpPr>
          <p:nvPr/>
        </p:nvSpPr>
        <p:spPr bwMode="auto">
          <a:xfrm>
            <a:off x="2938463" y="6332538"/>
            <a:ext cx="5360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600" b="0">
                <a:solidFill>
                  <a:srgbClr val="FFCC66"/>
                </a:solidFill>
              </a:rPr>
              <a:t>brojevi koji nam govore koji dio učenika navija za koji klub</a:t>
            </a:r>
            <a:endParaRPr lang="en-US" sz="1600" b="0">
              <a:solidFill>
                <a:srgbClr val="FFCC66"/>
              </a:solidFill>
            </a:endParaRPr>
          </a:p>
        </p:txBody>
      </p:sp>
      <p:sp>
        <p:nvSpPr>
          <p:cNvPr id="152631" name="Oval 55"/>
          <p:cNvSpPr>
            <a:spLocks noChangeArrowheads="1"/>
          </p:cNvSpPr>
          <p:nvPr/>
        </p:nvSpPr>
        <p:spPr bwMode="auto">
          <a:xfrm>
            <a:off x="395288" y="1773238"/>
            <a:ext cx="1081087" cy="12954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2632" name="Text Box 56"/>
          <p:cNvSpPr txBox="1">
            <a:spLocks noChangeArrowheads="1"/>
          </p:cNvSpPr>
          <p:nvPr/>
        </p:nvSpPr>
        <p:spPr bwMode="auto">
          <a:xfrm>
            <a:off x="0" y="3357563"/>
            <a:ext cx="2124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obilježja </a:t>
            </a:r>
          </a:p>
          <a:p>
            <a:r>
              <a:rPr lang="hr-HR" b="0"/>
              <a:t>(kriteriji za podjelu)</a:t>
            </a:r>
            <a:endParaRPr lang="hr-HR">
              <a:solidFill>
                <a:srgbClr val="FF6600"/>
              </a:solidFill>
            </a:endParaRPr>
          </a:p>
          <a:p>
            <a:r>
              <a:rPr lang="hr-HR" b="0"/>
              <a:t>(1. stupac)</a:t>
            </a:r>
          </a:p>
        </p:txBody>
      </p:sp>
      <p:cxnSp>
        <p:nvCxnSpPr>
          <p:cNvPr id="152633" name="AutoShape 57"/>
          <p:cNvCxnSpPr>
            <a:cxnSpLocks noChangeShapeType="1"/>
            <a:stCxn id="152631" idx="2"/>
          </p:cNvCxnSpPr>
          <p:nvPr/>
        </p:nvCxnSpPr>
        <p:spPr bwMode="auto">
          <a:xfrm rot="10800000" flipV="1">
            <a:off x="179388" y="2420938"/>
            <a:ext cx="201612" cy="863600"/>
          </a:xfrm>
          <a:prstGeom prst="bentConnector2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cxnSp>
      <p:sp>
        <p:nvSpPr>
          <p:cNvPr id="152634" name="Oval 58"/>
          <p:cNvSpPr>
            <a:spLocks noChangeArrowheads="1"/>
          </p:cNvSpPr>
          <p:nvPr/>
        </p:nvSpPr>
        <p:spPr bwMode="auto">
          <a:xfrm>
            <a:off x="1547813" y="1844675"/>
            <a:ext cx="863600" cy="1223963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2635" name="Text Box 59"/>
          <p:cNvSpPr txBox="1">
            <a:spLocks noChangeArrowheads="1"/>
          </p:cNvSpPr>
          <p:nvPr/>
        </p:nvSpPr>
        <p:spPr bwMode="auto">
          <a:xfrm>
            <a:off x="2228850" y="3357563"/>
            <a:ext cx="44307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frekvencije </a:t>
            </a:r>
          </a:p>
          <a:p>
            <a:r>
              <a:rPr lang="hr-HR" b="0"/>
              <a:t>(brojevi objekata u pojedinim skupinama)</a:t>
            </a:r>
          </a:p>
          <a:p>
            <a:r>
              <a:rPr lang="hr-HR" b="0"/>
              <a:t>(2. stupac)</a:t>
            </a:r>
          </a:p>
        </p:txBody>
      </p:sp>
      <p:sp>
        <p:nvSpPr>
          <p:cNvPr id="152636" name="Line 60"/>
          <p:cNvSpPr>
            <a:spLocks noChangeShapeType="1"/>
          </p:cNvSpPr>
          <p:nvPr/>
        </p:nvSpPr>
        <p:spPr bwMode="auto">
          <a:xfrm>
            <a:off x="2122488" y="3068638"/>
            <a:ext cx="288925" cy="215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2637" name="Text Box 61"/>
          <p:cNvSpPr txBox="1">
            <a:spLocks noChangeArrowheads="1"/>
          </p:cNvSpPr>
          <p:nvPr/>
        </p:nvSpPr>
        <p:spPr bwMode="auto">
          <a:xfrm>
            <a:off x="4787900" y="549275"/>
            <a:ext cx="4283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Skup objekata</a:t>
            </a:r>
            <a:r>
              <a:rPr lang="hr-HR" sz="1700" b="0"/>
              <a:t> čine svi objekti među kojima vršimo prebrojavanje.</a:t>
            </a:r>
          </a:p>
        </p:txBody>
      </p:sp>
      <p:sp>
        <p:nvSpPr>
          <p:cNvPr id="152638" name="Text Box 62"/>
          <p:cNvSpPr txBox="1">
            <a:spLocks noChangeArrowheads="1"/>
          </p:cNvSpPr>
          <p:nvPr/>
        </p:nvSpPr>
        <p:spPr bwMode="auto">
          <a:xfrm>
            <a:off x="4787900" y="12588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Obilježja skupa objekata </a:t>
            </a:r>
            <a:r>
              <a:rPr lang="hr-HR" sz="1700" b="0"/>
              <a:t>su kriteriji po kojima objekte razvrstavamo u razne skupine, tj. po kojima ih prebrojavamo.</a:t>
            </a:r>
          </a:p>
        </p:txBody>
      </p:sp>
      <p:sp>
        <p:nvSpPr>
          <p:cNvPr id="152639" name="Text Box 63"/>
          <p:cNvSpPr txBox="1">
            <a:spLocks noChangeArrowheads="1"/>
          </p:cNvSpPr>
          <p:nvPr/>
        </p:nvSpPr>
        <p:spPr bwMode="auto">
          <a:xfrm>
            <a:off x="4787900" y="22494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Frekvencija </a:t>
            </a:r>
            <a:r>
              <a:rPr lang="hr-HR" sz="1700" b="0"/>
              <a:t>nekog obilježja je broj koji govori koliko objekata ima to obilježje (koliko ih zadovoljava neki kriterij).</a:t>
            </a:r>
            <a:endParaRPr lang="en-US" sz="1700" b="0"/>
          </a:p>
        </p:txBody>
      </p:sp>
      <p:sp>
        <p:nvSpPr>
          <p:cNvPr id="152640" name="Text Box 64"/>
          <p:cNvSpPr txBox="1">
            <a:spLocks noChangeArrowheads="1"/>
          </p:cNvSpPr>
          <p:nvPr/>
        </p:nvSpPr>
        <p:spPr bwMode="auto">
          <a:xfrm>
            <a:off x="87313" y="381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CC66"/>
                </a:solidFill>
              </a:rPr>
              <a:t>Primjer 2.:</a:t>
            </a:r>
            <a:endParaRPr lang="en-US" b="0" u="sng">
              <a:solidFill>
                <a:srgbClr val="FFCC66"/>
              </a:solidFill>
            </a:endParaRPr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9D93-091F-4310-970E-63B8A51782F4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32" name="Rezervirano mjesto podnožja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5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12" grpId="0"/>
      <p:bldP spid="152613" grpId="0"/>
      <p:bldP spid="152614" grpId="0"/>
      <p:bldP spid="152615" grpId="0"/>
      <p:bldP spid="152617" grpId="0"/>
      <p:bldP spid="152618" grpId="0"/>
      <p:bldP spid="152619" grpId="0"/>
      <p:bldP spid="152622" grpId="0"/>
      <p:bldP spid="152623" grpId="0"/>
      <p:bldP spid="152624" grpId="0"/>
      <p:bldP spid="152625" grpId="0"/>
      <p:bldP spid="152626" grpId="0"/>
      <p:bldP spid="152627" grpId="0"/>
      <p:bldP spid="152628" grpId="0"/>
      <p:bldP spid="152629" grpId="0"/>
      <p:bldP spid="152630" grpId="0"/>
      <p:bldP spid="152631" grpId="0" animBg="1"/>
      <p:bldP spid="152632" grpId="0"/>
      <p:bldP spid="152634" grpId="0" animBg="1"/>
      <p:bldP spid="152635" grpId="0"/>
      <p:bldP spid="152636" grpId="0" animBg="1"/>
      <p:bldP spid="1526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2" name="Group 2"/>
          <p:cNvGraphicFramePr>
            <a:graphicFrameLocks noGrp="1"/>
          </p:cNvGraphicFramePr>
          <p:nvPr/>
        </p:nvGraphicFramePr>
        <p:xfrm>
          <a:off x="2411413" y="1125538"/>
          <a:ext cx="1944687" cy="1868489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relativna frekvencija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3614" name="Group 14"/>
          <p:cNvGraphicFramePr>
            <a:graphicFrameLocks noGrp="1"/>
          </p:cNvGraphicFramePr>
          <p:nvPr/>
        </p:nvGraphicFramePr>
        <p:xfrm>
          <a:off x="395288" y="1125538"/>
          <a:ext cx="2016125" cy="1868489"/>
        </p:xfrm>
        <a:graphic>
          <a:graphicData uri="http://schemas.openxmlformats.org/drawingml/2006/table">
            <a:tbl>
              <a:tblPr/>
              <a:tblGrid>
                <a:gridCol w="1081087"/>
                <a:gridCol w="93503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nogometni klub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broj navijača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Dinamo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Hajduk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ostalo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53631" name="Text Box 31"/>
          <p:cNvSpPr txBox="1">
            <a:spLocks noChangeArrowheads="1"/>
          </p:cNvSpPr>
          <p:nvPr/>
        </p:nvSpPr>
        <p:spPr bwMode="auto">
          <a:xfrm>
            <a:off x="107950" y="404813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Za koje nogometne klubove navijaju učenici 7.a razreda?</a:t>
            </a:r>
          </a:p>
        </p:txBody>
      </p:sp>
      <p:sp>
        <p:nvSpPr>
          <p:cNvPr id="153632" name="Text Box 32"/>
          <p:cNvSpPr txBox="1">
            <a:spLocks noChangeArrowheads="1"/>
          </p:cNvSpPr>
          <p:nvPr/>
        </p:nvSpPr>
        <p:spPr bwMode="auto">
          <a:xfrm>
            <a:off x="2646363" y="188436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11/21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3633" name="Text Box 33"/>
          <p:cNvSpPr txBox="1">
            <a:spLocks noChangeArrowheads="1"/>
          </p:cNvSpPr>
          <p:nvPr/>
        </p:nvSpPr>
        <p:spPr bwMode="auto">
          <a:xfrm>
            <a:off x="2627313" y="22606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7/21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3634" name="Text Box 34"/>
          <p:cNvSpPr txBox="1">
            <a:spLocks noChangeArrowheads="1"/>
          </p:cNvSpPr>
          <p:nvPr/>
        </p:nvSpPr>
        <p:spPr bwMode="auto">
          <a:xfrm>
            <a:off x="2627313" y="26527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3/21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3635" name="Text Box 35"/>
          <p:cNvSpPr txBox="1">
            <a:spLocks noChangeArrowheads="1"/>
          </p:cNvSpPr>
          <p:nvPr/>
        </p:nvSpPr>
        <p:spPr bwMode="auto">
          <a:xfrm>
            <a:off x="3203575" y="188277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53 %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3636" name="Text Box 36"/>
          <p:cNvSpPr txBox="1">
            <a:spLocks noChangeArrowheads="1"/>
          </p:cNvSpPr>
          <p:nvPr/>
        </p:nvSpPr>
        <p:spPr bwMode="auto">
          <a:xfrm>
            <a:off x="3201988" y="22590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33 %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3637" name="Text Box 37"/>
          <p:cNvSpPr txBox="1">
            <a:spLocks noChangeArrowheads="1"/>
          </p:cNvSpPr>
          <p:nvPr/>
        </p:nvSpPr>
        <p:spPr bwMode="auto">
          <a:xfrm>
            <a:off x="3201988" y="265112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14 %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3638" name="Text Box 38"/>
          <p:cNvSpPr txBox="1">
            <a:spLocks noChangeArrowheads="1"/>
          </p:cNvSpPr>
          <p:nvPr/>
        </p:nvSpPr>
        <p:spPr bwMode="auto">
          <a:xfrm>
            <a:off x="4787900" y="109538"/>
            <a:ext cx="4283075" cy="316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 b="0" u="sng"/>
              <a:t>Podsjetnik:</a:t>
            </a:r>
          </a:p>
          <a:p>
            <a:endParaRPr lang="hr-HR" sz="1700" b="0" u="sng"/>
          </a:p>
          <a:p>
            <a:endParaRPr lang="hr-HR" sz="500" b="0" u="sng"/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</p:txBody>
      </p:sp>
      <p:sp>
        <p:nvSpPr>
          <p:cNvPr id="153648" name="Oval 48"/>
          <p:cNvSpPr>
            <a:spLocks noChangeArrowheads="1"/>
          </p:cNvSpPr>
          <p:nvPr/>
        </p:nvSpPr>
        <p:spPr bwMode="auto">
          <a:xfrm>
            <a:off x="395288" y="1773238"/>
            <a:ext cx="1081087" cy="12954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3649" name="Text Box 49"/>
          <p:cNvSpPr txBox="1">
            <a:spLocks noChangeArrowheads="1"/>
          </p:cNvSpPr>
          <p:nvPr/>
        </p:nvSpPr>
        <p:spPr bwMode="auto">
          <a:xfrm>
            <a:off x="0" y="3357563"/>
            <a:ext cx="2124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obilježja </a:t>
            </a:r>
          </a:p>
          <a:p>
            <a:r>
              <a:rPr lang="hr-HR" b="0"/>
              <a:t>(kriteriji za podjelu)</a:t>
            </a:r>
            <a:endParaRPr lang="hr-HR">
              <a:solidFill>
                <a:srgbClr val="FF6600"/>
              </a:solidFill>
            </a:endParaRPr>
          </a:p>
          <a:p>
            <a:r>
              <a:rPr lang="hr-HR" b="0"/>
              <a:t>(1. stupac)</a:t>
            </a:r>
          </a:p>
        </p:txBody>
      </p:sp>
      <p:cxnSp>
        <p:nvCxnSpPr>
          <p:cNvPr id="153650" name="AutoShape 50"/>
          <p:cNvCxnSpPr>
            <a:cxnSpLocks noChangeShapeType="1"/>
            <a:stCxn id="153648" idx="2"/>
          </p:cNvCxnSpPr>
          <p:nvPr/>
        </p:nvCxnSpPr>
        <p:spPr bwMode="auto">
          <a:xfrm rot="10800000" flipV="1">
            <a:off x="179388" y="2420938"/>
            <a:ext cx="201612" cy="863600"/>
          </a:xfrm>
          <a:prstGeom prst="bentConnector2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cxnSp>
      <p:sp>
        <p:nvSpPr>
          <p:cNvPr id="153651" name="Oval 51"/>
          <p:cNvSpPr>
            <a:spLocks noChangeArrowheads="1"/>
          </p:cNvSpPr>
          <p:nvPr/>
        </p:nvSpPr>
        <p:spPr bwMode="auto">
          <a:xfrm>
            <a:off x="1547813" y="1844675"/>
            <a:ext cx="863600" cy="1223963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3652" name="Text Box 52"/>
          <p:cNvSpPr txBox="1">
            <a:spLocks noChangeArrowheads="1"/>
          </p:cNvSpPr>
          <p:nvPr/>
        </p:nvSpPr>
        <p:spPr bwMode="auto">
          <a:xfrm>
            <a:off x="2228850" y="3357563"/>
            <a:ext cx="44307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frekvencije </a:t>
            </a:r>
          </a:p>
          <a:p>
            <a:r>
              <a:rPr lang="hr-HR" b="0"/>
              <a:t>(brojevi objekata u pojedinim skupinama)</a:t>
            </a:r>
          </a:p>
          <a:p>
            <a:r>
              <a:rPr lang="hr-HR" b="0"/>
              <a:t>(2. stupac)</a:t>
            </a:r>
          </a:p>
        </p:txBody>
      </p:sp>
      <p:sp>
        <p:nvSpPr>
          <p:cNvPr id="153653" name="Line 53"/>
          <p:cNvSpPr>
            <a:spLocks noChangeShapeType="1"/>
          </p:cNvSpPr>
          <p:nvPr/>
        </p:nvSpPr>
        <p:spPr bwMode="auto">
          <a:xfrm>
            <a:off x="2122488" y="3068638"/>
            <a:ext cx="288925" cy="215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3654" name="Text Box 54"/>
          <p:cNvSpPr txBox="1">
            <a:spLocks noChangeArrowheads="1"/>
          </p:cNvSpPr>
          <p:nvPr/>
        </p:nvSpPr>
        <p:spPr bwMode="auto">
          <a:xfrm>
            <a:off x="4787900" y="549275"/>
            <a:ext cx="4283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Skup objekata</a:t>
            </a:r>
            <a:r>
              <a:rPr lang="hr-HR" sz="1700" b="0"/>
              <a:t> čine svi objekti među kojima vršimo prebrojavanje.</a:t>
            </a:r>
          </a:p>
        </p:txBody>
      </p:sp>
      <p:sp>
        <p:nvSpPr>
          <p:cNvPr id="153655" name="Text Box 55"/>
          <p:cNvSpPr txBox="1">
            <a:spLocks noChangeArrowheads="1"/>
          </p:cNvSpPr>
          <p:nvPr/>
        </p:nvSpPr>
        <p:spPr bwMode="auto">
          <a:xfrm>
            <a:off x="4787900" y="12588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Obilježja skupa objekata </a:t>
            </a:r>
            <a:r>
              <a:rPr lang="hr-HR" sz="1700" b="0"/>
              <a:t>su kriteriji po kojima objekte razvrstavamo u razne skupine, tj. po kojima ih prebrojavamo.</a:t>
            </a:r>
          </a:p>
        </p:txBody>
      </p:sp>
      <p:sp>
        <p:nvSpPr>
          <p:cNvPr id="153656" name="Text Box 56"/>
          <p:cNvSpPr txBox="1">
            <a:spLocks noChangeArrowheads="1"/>
          </p:cNvSpPr>
          <p:nvPr/>
        </p:nvSpPr>
        <p:spPr bwMode="auto">
          <a:xfrm>
            <a:off x="4787900" y="22494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Frekvencija </a:t>
            </a:r>
            <a:r>
              <a:rPr lang="hr-HR" sz="1700" b="0"/>
              <a:t>nekog obilježja je broj koji govori koliko objekata ima to obilježje (koliko ih zadovoljava neki kriterij).</a:t>
            </a:r>
            <a:endParaRPr lang="en-US" sz="1700" b="0"/>
          </a:p>
        </p:txBody>
      </p:sp>
      <p:sp>
        <p:nvSpPr>
          <p:cNvPr id="153657" name="Text Box 57"/>
          <p:cNvSpPr txBox="1">
            <a:spLocks noChangeArrowheads="1"/>
          </p:cNvSpPr>
          <p:nvPr/>
        </p:nvSpPr>
        <p:spPr bwMode="auto">
          <a:xfrm>
            <a:off x="87313" y="381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CC66"/>
                </a:solidFill>
              </a:rPr>
              <a:t>Primjer 2.:</a:t>
            </a:r>
            <a:endParaRPr lang="en-US" b="0" u="sng">
              <a:solidFill>
                <a:srgbClr val="FFCC66"/>
              </a:solidFill>
            </a:endParaRPr>
          </a:p>
        </p:txBody>
      </p:sp>
      <p:graphicFrame>
        <p:nvGraphicFramePr>
          <p:cNvPr id="153658" name="Object 58"/>
          <p:cNvGraphicFramePr>
            <a:graphicFrameLocks noChangeAspect="1"/>
          </p:cNvGraphicFramePr>
          <p:nvPr/>
        </p:nvGraphicFramePr>
        <p:xfrm>
          <a:off x="395288" y="4292600"/>
          <a:ext cx="4608512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Grafikon" r:id="rId3" imgW="3810000" imgH="2038502" progId="Excel.Sheet.8">
                  <p:embed/>
                </p:oleObj>
              </mc:Choice>
              <mc:Fallback>
                <p:oleObj name="Grafikon" r:id="rId3" imgW="3810000" imgH="203850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92600"/>
                        <a:ext cx="4608512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9" name="Oval 59"/>
          <p:cNvSpPr>
            <a:spLocks noChangeArrowheads="1"/>
          </p:cNvSpPr>
          <p:nvPr/>
        </p:nvSpPr>
        <p:spPr bwMode="auto">
          <a:xfrm>
            <a:off x="1152525" y="5949950"/>
            <a:ext cx="3743325" cy="6477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3660" name="Line 60"/>
          <p:cNvSpPr>
            <a:spLocks noChangeShapeType="1"/>
          </p:cNvSpPr>
          <p:nvPr/>
        </p:nvSpPr>
        <p:spPr bwMode="auto">
          <a:xfrm flipV="1">
            <a:off x="4932363" y="6165850"/>
            <a:ext cx="612775" cy="714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3661" name="Text Box 61"/>
          <p:cNvSpPr txBox="1">
            <a:spLocks noChangeArrowheads="1"/>
          </p:cNvSpPr>
          <p:nvPr/>
        </p:nvSpPr>
        <p:spPr bwMode="auto">
          <a:xfrm>
            <a:off x="5545138" y="5949950"/>
            <a:ext cx="267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6600"/>
                </a:solidFill>
              </a:rPr>
              <a:t>obilježja </a:t>
            </a:r>
          </a:p>
          <a:p>
            <a:r>
              <a:rPr lang="hr-HR" b="0" dirty="0"/>
              <a:t>(kriteriji za podjelu)</a:t>
            </a:r>
          </a:p>
          <a:p>
            <a:r>
              <a:rPr lang="hr-HR" b="0" dirty="0"/>
              <a:t>(na osi x)</a:t>
            </a:r>
            <a:endParaRPr lang="hr-HR" dirty="0">
              <a:solidFill>
                <a:srgbClr val="FF6600"/>
              </a:solidFill>
            </a:endParaRPr>
          </a:p>
        </p:txBody>
      </p:sp>
      <p:sp>
        <p:nvSpPr>
          <p:cNvPr id="153662" name="Oval 62"/>
          <p:cNvSpPr>
            <a:spLocks noChangeArrowheads="1"/>
          </p:cNvSpPr>
          <p:nvPr/>
        </p:nvSpPr>
        <p:spPr bwMode="auto">
          <a:xfrm>
            <a:off x="539750" y="4365625"/>
            <a:ext cx="792163" cy="19431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3663" name="Line 63"/>
          <p:cNvSpPr>
            <a:spLocks noChangeShapeType="1"/>
          </p:cNvSpPr>
          <p:nvPr/>
        </p:nvSpPr>
        <p:spPr bwMode="auto">
          <a:xfrm flipV="1">
            <a:off x="1258888" y="4581525"/>
            <a:ext cx="5329237" cy="215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3664" name="Text Box 64"/>
          <p:cNvSpPr txBox="1">
            <a:spLocks noChangeArrowheads="1"/>
          </p:cNvSpPr>
          <p:nvPr/>
        </p:nvSpPr>
        <p:spPr bwMode="auto">
          <a:xfrm>
            <a:off x="6659563" y="4365625"/>
            <a:ext cx="2124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frekvencije</a:t>
            </a:r>
          </a:p>
          <a:p>
            <a:r>
              <a:rPr lang="hr-HR" b="0"/>
              <a:t>(koliko je objekata u kojoj skupini)</a:t>
            </a:r>
          </a:p>
          <a:p>
            <a:r>
              <a:rPr lang="hr-HR" b="0"/>
              <a:t>(na osi y)</a:t>
            </a:r>
            <a:endParaRPr lang="hr-HR">
              <a:solidFill>
                <a:srgbClr val="FF6600"/>
              </a:solidFill>
            </a:endParaRPr>
          </a:p>
        </p:txBody>
      </p:sp>
      <p:sp>
        <p:nvSpPr>
          <p:cNvPr id="29" name="Rezervirano mjesto datuma 28"/>
          <p:cNvSpPr>
            <a:spLocks noGrp="1"/>
          </p:cNvSpPr>
          <p:nvPr>
            <p:ph type="dt" sz="half" idx="10"/>
          </p:nvPr>
        </p:nvSpPr>
        <p:spPr>
          <a:xfrm>
            <a:off x="642910" y="6629400"/>
            <a:ext cx="1905000" cy="457200"/>
          </a:xfrm>
        </p:spPr>
        <p:txBody>
          <a:bodyPr/>
          <a:lstStyle/>
          <a:p>
            <a:fld id="{31B3B752-E541-42B4-9120-EE2746B24C50}" type="datetime1">
              <a:rPr lang="sr-Latn-CS" smtClean="0"/>
              <a:t>23.11.2016.</a:t>
            </a:fld>
            <a:endParaRPr lang="en-US" dirty="0"/>
          </a:p>
        </p:txBody>
      </p:sp>
      <p:sp>
        <p:nvSpPr>
          <p:cNvPr id="30" name="Rezervirano mjesto podnožja 29"/>
          <p:cNvSpPr>
            <a:spLocks noGrp="1"/>
          </p:cNvSpPr>
          <p:nvPr>
            <p:ph type="ftr" sz="quarter" idx="11"/>
          </p:nvPr>
        </p:nvSpPr>
        <p:spPr>
          <a:xfrm>
            <a:off x="3143240" y="6629400"/>
            <a:ext cx="2895600" cy="457200"/>
          </a:xfrm>
        </p:spPr>
        <p:txBody>
          <a:bodyPr/>
          <a:lstStyle/>
          <a:p>
            <a:r>
              <a:rPr lang="en-US" dirty="0" smtClean="0"/>
              <a:t>Ana </a:t>
            </a:r>
            <a:r>
              <a:rPr lang="en-US" dirty="0" err="1" smtClean="0"/>
              <a:t>Kirinčić</a:t>
            </a:r>
            <a:r>
              <a:rPr lang="en-US" dirty="0" smtClean="0"/>
              <a:t>,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3658" grpId="0"/>
      <p:bldP spid="153659" grpId="0" animBg="1"/>
      <p:bldP spid="153660" grpId="0" animBg="1"/>
      <p:bldP spid="153661" grpId="0"/>
      <p:bldP spid="153662" grpId="0" animBg="1"/>
      <p:bldP spid="153663" grpId="0" animBg="1"/>
      <p:bldP spid="1536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Group 2"/>
          <p:cNvGraphicFramePr>
            <a:graphicFrameLocks noGrp="1"/>
          </p:cNvGraphicFramePr>
          <p:nvPr/>
        </p:nvGraphicFramePr>
        <p:xfrm>
          <a:off x="2411413" y="1125538"/>
          <a:ext cx="1944687" cy="1868489"/>
        </p:xfrm>
        <a:graphic>
          <a:graphicData uri="http://schemas.openxmlformats.org/drawingml/2006/table">
            <a:tbl>
              <a:tblPr/>
              <a:tblGrid>
                <a:gridCol w="194468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relativna frekvencija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r-Latn-C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4638" name="Group 14"/>
          <p:cNvGraphicFramePr>
            <a:graphicFrameLocks noGrp="1"/>
          </p:cNvGraphicFramePr>
          <p:nvPr/>
        </p:nvGraphicFramePr>
        <p:xfrm>
          <a:off x="395288" y="1125538"/>
          <a:ext cx="2016125" cy="1868489"/>
        </p:xfrm>
        <a:graphic>
          <a:graphicData uri="http://schemas.openxmlformats.org/drawingml/2006/table">
            <a:tbl>
              <a:tblPr/>
              <a:tblGrid>
                <a:gridCol w="1081087"/>
                <a:gridCol w="93503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nogometni klub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broj navijača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Dinamo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Hajduk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ostalo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54655" name="Text Box 31"/>
          <p:cNvSpPr txBox="1">
            <a:spLocks noChangeArrowheads="1"/>
          </p:cNvSpPr>
          <p:nvPr/>
        </p:nvSpPr>
        <p:spPr bwMode="auto">
          <a:xfrm>
            <a:off x="107950" y="404813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Za koje nogometne klubove navijaju učenici 7.a razreda?</a:t>
            </a:r>
          </a:p>
        </p:txBody>
      </p:sp>
      <p:sp>
        <p:nvSpPr>
          <p:cNvPr id="154656" name="Text Box 32"/>
          <p:cNvSpPr txBox="1">
            <a:spLocks noChangeArrowheads="1"/>
          </p:cNvSpPr>
          <p:nvPr/>
        </p:nvSpPr>
        <p:spPr bwMode="auto">
          <a:xfrm>
            <a:off x="2646363" y="188436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11/21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4657" name="Text Box 33"/>
          <p:cNvSpPr txBox="1">
            <a:spLocks noChangeArrowheads="1"/>
          </p:cNvSpPr>
          <p:nvPr/>
        </p:nvSpPr>
        <p:spPr bwMode="auto">
          <a:xfrm>
            <a:off x="2627313" y="2260600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7/21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4658" name="Text Box 34"/>
          <p:cNvSpPr txBox="1">
            <a:spLocks noChangeArrowheads="1"/>
          </p:cNvSpPr>
          <p:nvPr/>
        </p:nvSpPr>
        <p:spPr bwMode="auto">
          <a:xfrm>
            <a:off x="2627313" y="26527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3/21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4659" name="Text Box 35"/>
          <p:cNvSpPr txBox="1">
            <a:spLocks noChangeArrowheads="1"/>
          </p:cNvSpPr>
          <p:nvPr/>
        </p:nvSpPr>
        <p:spPr bwMode="auto">
          <a:xfrm>
            <a:off x="3203575" y="1882775"/>
            <a:ext cx="102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53 %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4660" name="Text Box 36"/>
          <p:cNvSpPr txBox="1">
            <a:spLocks noChangeArrowheads="1"/>
          </p:cNvSpPr>
          <p:nvPr/>
        </p:nvSpPr>
        <p:spPr bwMode="auto">
          <a:xfrm>
            <a:off x="3201988" y="22590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33 %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4661" name="Text Box 37"/>
          <p:cNvSpPr txBox="1">
            <a:spLocks noChangeArrowheads="1"/>
          </p:cNvSpPr>
          <p:nvPr/>
        </p:nvSpPr>
        <p:spPr bwMode="auto">
          <a:xfrm>
            <a:off x="3201988" y="2651125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solidFill>
                  <a:srgbClr val="008000"/>
                </a:solidFill>
                <a:latin typeface="Comic Sans MS" pitchFamily="66" charset="0"/>
              </a:rPr>
              <a:t>=  14 %</a:t>
            </a:r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4662" name="Text Box 38"/>
          <p:cNvSpPr txBox="1">
            <a:spLocks noChangeArrowheads="1"/>
          </p:cNvSpPr>
          <p:nvPr/>
        </p:nvSpPr>
        <p:spPr bwMode="auto">
          <a:xfrm>
            <a:off x="4787900" y="109538"/>
            <a:ext cx="4283075" cy="316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 b="0" u="sng"/>
              <a:t>Podsjetnik:</a:t>
            </a:r>
          </a:p>
          <a:p>
            <a:endParaRPr lang="hr-HR" sz="1700" b="0" u="sng"/>
          </a:p>
          <a:p>
            <a:endParaRPr lang="hr-HR" sz="500" b="0" u="sng"/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  <a:p>
            <a:endParaRPr lang="hr-HR">
              <a:solidFill>
                <a:srgbClr val="FF6600"/>
              </a:solidFill>
            </a:endParaRPr>
          </a:p>
        </p:txBody>
      </p:sp>
      <p:sp>
        <p:nvSpPr>
          <p:cNvPr id="154663" name="Oval 39"/>
          <p:cNvSpPr>
            <a:spLocks noChangeArrowheads="1"/>
          </p:cNvSpPr>
          <p:nvPr/>
        </p:nvSpPr>
        <p:spPr bwMode="auto">
          <a:xfrm>
            <a:off x="395288" y="1773238"/>
            <a:ext cx="1081087" cy="12954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4664" name="Text Box 40"/>
          <p:cNvSpPr txBox="1">
            <a:spLocks noChangeArrowheads="1"/>
          </p:cNvSpPr>
          <p:nvPr/>
        </p:nvSpPr>
        <p:spPr bwMode="auto">
          <a:xfrm>
            <a:off x="0" y="3357563"/>
            <a:ext cx="235742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6600"/>
                </a:solidFill>
              </a:rPr>
              <a:t>obilježja </a:t>
            </a:r>
          </a:p>
          <a:p>
            <a:r>
              <a:rPr lang="hr-HR" b="0" dirty="0"/>
              <a:t>(kriteriji za podjelu)</a:t>
            </a:r>
            <a:endParaRPr lang="hr-HR" dirty="0">
              <a:solidFill>
                <a:srgbClr val="FF6600"/>
              </a:solidFill>
            </a:endParaRPr>
          </a:p>
          <a:p>
            <a:r>
              <a:rPr lang="hr-HR" b="0" dirty="0"/>
              <a:t>(1. stupac)</a:t>
            </a:r>
          </a:p>
        </p:txBody>
      </p:sp>
      <p:cxnSp>
        <p:nvCxnSpPr>
          <p:cNvPr id="154665" name="AutoShape 41"/>
          <p:cNvCxnSpPr>
            <a:cxnSpLocks noChangeShapeType="1"/>
            <a:stCxn id="154663" idx="2"/>
          </p:cNvCxnSpPr>
          <p:nvPr/>
        </p:nvCxnSpPr>
        <p:spPr bwMode="auto">
          <a:xfrm rot="10800000" flipV="1">
            <a:off x="179388" y="2420938"/>
            <a:ext cx="201612" cy="863600"/>
          </a:xfrm>
          <a:prstGeom prst="bentConnector2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cxnSp>
      <p:sp>
        <p:nvSpPr>
          <p:cNvPr id="154666" name="Oval 42"/>
          <p:cNvSpPr>
            <a:spLocks noChangeArrowheads="1"/>
          </p:cNvSpPr>
          <p:nvPr/>
        </p:nvSpPr>
        <p:spPr bwMode="auto">
          <a:xfrm>
            <a:off x="1547813" y="1844675"/>
            <a:ext cx="863600" cy="1223963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4667" name="Text Box 43"/>
          <p:cNvSpPr txBox="1">
            <a:spLocks noChangeArrowheads="1"/>
          </p:cNvSpPr>
          <p:nvPr/>
        </p:nvSpPr>
        <p:spPr bwMode="auto">
          <a:xfrm>
            <a:off x="2228850" y="3357563"/>
            <a:ext cx="4629166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6600"/>
                </a:solidFill>
              </a:rPr>
              <a:t>frekvencije </a:t>
            </a:r>
          </a:p>
          <a:p>
            <a:r>
              <a:rPr lang="hr-HR" b="0" dirty="0"/>
              <a:t>(brojevi objekata u pojedinim skupinama)</a:t>
            </a:r>
          </a:p>
          <a:p>
            <a:r>
              <a:rPr lang="hr-HR" b="0" dirty="0"/>
              <a:t>(2. stupac)</a:t>
            </a:r>
          </a:p>
        </p:txBody>
      </p:sp>
      <p:sp>
        <p:nvSpPr>
          <p:cNvPr id="154668" name="Line 44"/>
          <p:cNvSpPr>
            <a:spLocks noChangeShapeType="1"/>
          </p:cNvSpPr>
          <p:nvPr/>
        </p:nvSpPr>
        <p:spPr bwMode="auto">
          <a:xfrm>
            <a:off x="2122488" y="3068638"/>
            <a:ext cx="288925" cy="215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4669" name="Text Box 45"/>
          <p:cNvSpPr txBox="1">
            <a:spLocks noChangeArrowheads="1"/>
          </p:cNvSpPr>
          <p:nvPr/>
        </p:nvSpPr>
        <p:spPr bwMode="auto">
          <a:xfrm>
            <a:off x="4787900" y="549275"/>
            <a:ext cx="4283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Skup objekata</a:t>
            </a:r>
            <a:r>
              <a:rPr lang="hr-HR" sz="1700" b="0"/>
              <a:t> čine svi objekti među kojima vršimo prebrojavanje.</a:t>
            </a:r>
          </a:p>
        </p:txBody>
      </p:sp>
      <p:sp>
        <p:nvSpPr>
          <p:cNvPr id="154670" name="Text Box 46"/>
          <p:cNvSpPr txBox="1">
            <a:spLocks noChangeArrowheads="1"/>
          </p:cNvSpPr>
          <p:nvPr/>
        </p:nvSpPr>
        <p:spPr bwMode="auto">
          <a:xfrm>
            <a:off x="4787900" y="12588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Obilježja skupa objekata </a:t>
            </a:r>
            <a:r>
              <a:rPr lang="hr-HR" sz="1700" b="0"/>
              <a:t>su kriteriji po kojima objekte razvrstavamo u razne skupine, tj. po kojima ih prebrojavamo.</a:t>
            </a:r>
          </a:p>
        </p:txBody>
      </p:sp>
      <p:sp>
        <p:nvSpPr>
          <p:cNvPr id="154671" name="Text Box 47"/>
          <p:cNvSpPr txBox="1">
            <a:spLocks noChangeArrowheads="1"/>
          </p:cNvSpPr>
          <p:nvPr/>
        </p:nvSpPr>
        <p:spPr bwMode="auto">
          <a:xfrm>
            <a:off x="4787900" y="2249488"/>
            <a:ext cx="42830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700">
                <a:solidFill>
                  <a:srgbClr val="FF6600"/>
                </a:solidFill>
              </a:rPr>
              <a:t>Frekvencija </a:t>
            </a:r>
            <a:r>
              <a:rPr lang="hr-HR" sz="1700" b="0"/>
              <a:t>nekog obilježja je broj koji govori koliko objekata ima to obilježje (koliko ih zadovoljava neki kriterij).</a:t>
            </a:r>
            <a:endParaRPr lang="en-US" sz="1700" b="0"/>
          </a:p>
        </p:txBody>
      </p:sp>
      <p:sp>
        <p:nvSpPr>
          <p:cNvPr id="154672" name="Text Box 48"/>
          <p:cNvSpPr txBox="1">
            <a:spLocks noChangeArrowheads="1"/>
          </p:cNvSpPr>
          <p:nvPr/>
        </p:nvSpPr>
        <p:spPr bwMode="auto">
          <a:xfrm>
            <a:off x="87313" y="381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CC66"/>
                </a:solidFill>
              </a:rPr>
              <a:t>Primjer 2.:</a:t>
            </a:r>
            <a:endParaRPr lang="en-US" b="0" u="sng">
              <a:solidFill>
                <a:srgbClr val="FFCC66"/>
              </a:solidFill>
            </a:endParaRPr>
          </a:p>
        </p:txBody>
      </p:sp>
      <p:graphicFrame>
        <p:nvGraphicFramePr>
          <p:cNvPr id="154680" name="Object 56"/>
          <p:cNvGraphicFramePr>
            <a:graphicFrameLocks noChangeAspect="1"/>
          </p:cNvGraphicFramePr>
          <p:nvPr/>
        </p:nvGraphicFramePr>
        <p:xfrm>
          <a:off x="539750" y="4335463"/>
          <a:ext cx="424815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Grafikon" r:id="rId4" imgW="3247949" imgH="1895551" progId="Excel.Sheet.8">
                  <p:embed/>
                </p:oleObj>
              </mc:Choice>
              <mc:Fallback>
                <p:oleObj name="Grafikon" r:id="rId4" imgW="3247949" imgH="189555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335463"/>
                        <a:ext cx="4248150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81" name="Oval 57"/>
          <p:cNvSpPr>
            <a:spLocks noChangeArrowheads="1"/>
          </p:cNvSpPr>
          <p:nvPr/>
        </p:nvSpPr>
        <p:spPr bwMode="auto">
          <a:xfrm>
            <a:off x="3275013" y="5156200"/>
            <a:ext cx="935037" cy="115252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4682" name="Line 58"/>
          <p:cNvSpPr>
            <a:spLocks noChangeShapeType="1"/>
          </p:cNvSpPr>
          <p:nvPr/>
        </p:nvSpPr>
        <p:spPr bwMode="auto">
          <a:xfrm>
            <a:off x="4210050" y="5948363"/>
            <a:ext cx="649288" cy="14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4683" name="Text Box 59"/>
          <p:cNvSpPr txBox="1">
            <a:spLocks noChangeArrowheads="1"/>
          </p:cNvSpPr>
          <p:nvPr/>
        </p:nvSpPr>
        <p:spPr bwMode="auto">
          <a:xfrm>
            <a:off x="4859338" y="5876925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6600"/>
                </a:solidFill>
              </a:rPr>
              <a:t>obilježja </a:t>
            </a:r>
          </a:p>
          <a:p>
            <a:r>
              <a:rPr lang="hr-HR" b="0"/>
              <a:t>(kriteriji za podjelu)</a:t>
            </a:r>
            <a:endParaRPr lang="hr-HR">
              <a:solidFill>
                <a:srgbClr val="FF6600"/>
              </a:solidFill>
            </a:endParaRPr>
          </a:p>
        </p:txBody>
      </p:sp>
      <p:sp>
        <p:nvSpPr>
          <p:cNvPr id="154684" name="Oval 60"/>
          <p:cNvSpPr>
            <a:spLocks noChangeArrowheads="1"/>
          </p:cNvSpPr>
          <p:nvPr/>
        </p:nvSpPr>
        <p:spPr bwMode="auto">
          <a:xfrm>
            <a:off x="1731963" y="4941888"/>
            <a:ext cx="431800" cy="431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4685" name="Line 61"/>
          <p:cNvSpPr>
            <a:spLocks noChangeShapeType="1"/>
          </p:cNvSpPr>
          <p:nvPr/>
        </p:nvSpPr>
        <p:spPr bwMode="auto">
          <a:xfrm flipV="1">
            <a:off x="2195513" y="4508500"/>
            <a:ext cx="3671887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4686" name="Text Box 62"/>
          <p:cNvSpPr txBox="1">
            <a:spLocks noChangeArrowheads="1"/>
          </p:cNvSpPr>
          <p:nvPr/>
        </p:nvSpPr>
        <p:spPr bwMode="auto">
          <a:xfrm>
            <a:off x="5938838" y="4292600"/>
            <a:ext cx="24495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chemeClr val="folHlink"/>
                </a:solidFill>
              </a:rPr>
              <a:t>relativne frekvencije</a:t>
            </a:r>
          </a:p>
          <a:p>
            <a:r>
              <a:rPr lang="hr-HR" b="0"/>
              <a:t>(koji dio objekata je u kojoj skupini)</a:t>
            </a:r>
          </a:p>
        </p:txBody>
      </p:sp>
      <p:sp>
        <p:nvSpPr>
          <p:cNvPr id="154687" name="Oval 63"/>
          <p:cNvSpPr>
            <a:spLocks noChangeArrowheads="1"/>
          </p:cNvSpPr>
          <p:nvPr/>
        </p:nvSpPr>
        <p:spPr bwMode="auto">
          <a:xfrm>
            <a:off x="2771775" y="5589588"/>
            <a:ext cx="431800" cy="431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4689" name="Oval 65"/>
          <p:cNvSpPr>
            <a:spLocks noChangeArrowheads="1"/>
          </p:cNvSpPr>
          <p:nvPr/>
        </p:nvSpPr>
        <p:spPr bwMode="auto">
          <a:xfrm>
            <a:off x="1476375" y="5773738"/>
            <a:ext cx="431800" cy="431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4690" name="Line 66"/>
          <p:cNvSpPr>
            <a:spLocks noChangeShapeType="1"/>
          </p:cNvSpPr>
          <p:nvPr/>
        </p:nvSpPr>
        <p:spPr bwMode="auto">
          <a:xfrm flipV="1">
            <a:off x="3132138" y="4652963"/>
            <a:ext cx="2808287" cy="10080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4691" name="Line 67"/>
          <p:cNvSpPr>
            <a:spLocks noChangeShapeType="1"/>
          </p:cNvSpPr>
          <p:nvPr/>
        </p:nvSpPr>
        <p:spPr bwMode="auto">
          <a:xfrm flipV="1">
            <a:off x="1908175" y="4581525"/>
            <a:ext cx="403225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3" name="Rezervirano mjesto datuma 32"/>
          <p:cNvSpPr>
            <a:spLocks noGrp="1"/>
          </p:cNvSpPr>
          <p:nvPr>
            <p:ph type="dt" sz="half" idx="10"/>
          </p:nvPr>
        </p:nvSpPr>
        <p:spPr>
          <a:xfrm>
            <a:off x="714348" y="6629400"/>
            <a:ext cx="1905000" cy="457200"/>
          </a:xfrm>
        </p:spPr>
        <p:txBody>
          <a:bodyPr/>
          <a:lstStyle/>
          <a:p>
            <a:fld id="{CBE34280-287E-4100-8A47-5215FA8371A8}" type="datetime1">
              <a:rPr lang="sr-Latn-CS" smtClean="0"/>
              <a:t>23.11.2016.</a:t>
            </a:fld>
            <a:endParaRPr lang="en-US" dirty="0"/>
          </a:p>
        </p:txBody>
      </p:sp>
      <p:sp>
        <p:nvSpPr>
          <p:cNvPr id="34" name="Rezervirano mjesto podnožja 33"/>
          <p:cNvSpPr>
            <a:spLocks noGrp="1"/>
          </p:cNvSpPr>
          <p:nvPr>
            <p:ph type="ftr" sz="quarter" idx="11"/>
          </p:nvPr>
        </p:nvSpPr>
        <p:spPr>
          <a:xfrm>
            <a:off x="3143240" y="6629400"/>
            <a:ext cx="2895600" cy="457200"/>
          </a:xfrm>
        </p:spPr>
        <p:txBody>
          <a:bodyPr/>
          <a:lstStyle/>
          <a:p>
            <a:r>
              <a:rPr lang="en-US" dirty="0" smtClean="0"/>
              <a:t>Ana </a:t>
            </a:r>
            <a:r>
              <a:rPr lang="en-US" dirty="0" err="1" smtClean="0"/>
              <a:t>Kirinčić</a:t>
            </a:r>
            <a:r>
              <a:rPr lang="en-US" dirty="0" smtClean="0"/>
              <a:t>,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4680" grpId="0"/>
      <p:bldP spid="154681" grpId="0" animBg="1"/>
      <p:bldP spid="154682" grpId="0" animBg="1"/>
      <p:bldP spid="154683" grpId="0"/>
      <p:bldP spid="154684" grpId="0" animBg="1"/>
      <p:bldP spid="154685" grpId="0" animBg="1"/>
      <p:bldP spid="154686" grpId="0"/>
      <p:bldP spid="154687" grpId="0" animBg="1"/>
      <p:bldP spid="154689" grpId="0" animBg="1"/>
      <p:bldP spid="154690" grpId="0" animBg="1"/>
      <p:bldP spid="1546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73AC-8017-402E-99B7-36BF1AF5F30F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pic>
        <p:nvPicPr>
          <p:cNvPr id="52226" name="Picture 2" descr="http://www.hcjz.hr/slike/foto_vijest/x124713569432921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06439"/>
            <a:ext cx="8523584" cy="5322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708400" y="1725613"/>
            <a:ext cx="114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0" dirty="0" err="1" smtClean="0"/>
              <a:t>sada..</a:t>
            </a:r>
            <a:r>
              <a:rPr lang="hr-HR" sz="2400" b="0" dirty="0" smtClean="0"/>
              <a:t>.</a:t>
            </a:r>
            <a:endParaRPr lang="en-US" sz="2400" b="0" dirty="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725224" y="2733675"/>
            <a:ext cx="1906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2400" b="0" dirty="0" smtClean="0"/>
              <a:t>Udžbenik……</a:t>
            </a:r>
            <a:endParaRPr lang="en-US" sz="2400" b="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82A-2223-4C21-9711-F3FDE0A879FB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7" name="Nasmiješeno lice 6"/>
          <p:cNvSpPr/>
          <p:nvPr/>
        </p:nvSpPr>
        <p:spPr bwMode="auto">
          <a:xfrm>
            <a:off x="3714744" y="3929066"/>
            <a:ext cx="1714512" cy="1357322"/>
          </a:xfrm>
          <a:prstGeom prst="smileyFace">
            <a:avLst>
              <a:gd name="adj" fmla="val -4653"/>
            </a:avLst>
          </a:prstGeom>
          <a:solidFill>
            <a:srgbClr val="FFFF00">
              <a:alpha val="5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5057" name="AutoShape 1" descr="certificate gif"/>
          <p:cNvSpPr>
            <a:spLocks noChangeAspect="1" noChangeArrowheads="1"/>
          </p:cNvSpPr>
          <p:nvPr/>
        </p:nvSpPr>
        <p:spPr bwMode="auto">
          <a:xfrm>
            <a:off x="0" y="0"/>
            <a:ext cx="184785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5058" name="AutoShape 2" descr="certificate gif"/>
          <p:cNvSpPr>
            <a:spLocks noChangeAspect="1" noChangeArrowheads="1"/>
          </p:cNvSpPr>
          <p:nvPr/>
        </p:nvSpPr>
        <p:spPr bwMode="auto">
          <a:xfrm>
            <a:off x="0" y="0"/>
            <a:ext cx="184785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Nasmiješeno lice 11"/>
          <p:cNvSpPr/>
          <p:nvPr/>
        </p:nvSpPr>
        <p:spPr bwMode="auto">
          <a:xfrm>
            <a:off x="3786182" y="3929066"/>
            <a:ext cx="1714512" cy="1357322"/>
          </a:xfrm>
          <a:prstGeom prst="smileyFace">
            <a:avLst>
              <a:gd name="adj" fmla="val 4653"/>
            </a:avLst>
          </a:prstGeom>
          <a:solidFill>
            <a:srgbClr val="FFFF00">
              <a:alpha val="5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  <p:bldP spid="7" grpId="0" animBg="1"/>
      <p:bldP spid="7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1037-053E-4608-B3E4-976FB9CFD142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chemeClr val="accent1">
              <a:alpha val="4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Prikazivanje i analiza podataka</a:t>
            </a:r>
            <a:endParaRPr kumimoji="0" lang="hr-HR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28586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400" b="0" dirty="0"/>
              <a:t>U novinama, na televiziji, na Internetu, u školi i </a:t>
            </a:r>
            <a:r>
              <a:rPr lang="hr-HR" sz="2400" b="0" dirty="0" smtClean="0"/>
              <a:t>drugdje nalazimo </a:t>
            </a:r>
            <a:r>
              <a:rPr lang="hr-HR" sz="2400" b="0" dirty="0"/>
              <a:t>mnoštvo informacija.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214266" y="2214554"/>
            <a:ext cx="8929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sz="2400" dirty="0" smtClean="0"/>
              <a:t>ispitivanja glasača prije/u tijeku izbora</a:t>
            </a:r>
            <a:endParaRPr lang="hr-HR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 smtClean="0"/>
              <a:t>razredna statistika</a:t>
            </a:r>
            <a:endParaRPr lang="vi-VN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sz="2400" dirty="0" smtClean="0"/>
              <a:t>ispitivanje ljudi općenito o bilo kojoj temi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sz="2400" dirty="0" smtClean="0"/>
              <a:t>vođenje statistike u proizvodnji, prije i poslije svake kontrole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ED0-0FE9-4C5C-9560-2740443D0825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1851" t="10625" b="25391"/>
          <a:stretch/>
        </p:blipFill>
        <p:spPr>
          <a:xfrm>
            <a:off x="164805" y="2966664"/>
            <a:ext cx="8953846" cy="3281736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-16899" y="1161391"/>
            <a:ext cx="9144000" cy="1785926"/>
          </a:xfrm>
          <a:prstGeom prst="rect">
            <a:avLst/>
          </a:prstGeom>
          <a:solidFill>
            <a:schemeClr val="accent1">
              <a:alpha val="4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Aritmetička sredina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4400" dirty="0"/>
              <a:t>(srednja vrijednost ili prosjek</a:t>
            </a:r>
            <a:r>
              <a:rPr lang="hr-HR" sz="4400" dirty="0" smtClean="0"/>
              <a:t>)</a:t>
            </a:r>
            <a:endParaRPr kumimoji="0" lang="hr-HR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92848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4114800"/>
          </a:xfrm>
        </p:spPr>
        <p:txBody>
          <a:bodyPr/>
          <a:lstStyle/>
          <a:p>
            <a:pPr>
              <a:buNone/>
            </a:pPr>
            <a:r>
              <a:rPr lang="hr-HR" sz="2400" u="sng" dirty="0" smtClean="0"/>
              <a:t>Primjer 1.:  </a:t>
            </a:r>
            <a:r>
              <a:rPr lang="hr-HR" sz="2400" dirty="0" smtClean="0"/>
              <a:t>Na kraju 1. polugodišta Ana je iz matematike imala ocjene 4, 3, 5, 4, 3, 4, 4.</a:t>
            </a:r>
          </a:p>
          <a:p>
            <a:pPr>
              <a:buNone/>
            </a:pPr>
            <a:r>
              <a:rPr lang="hr-HR" sz="2400" dirty="0" smtClean="0"/>
              <a:t> a) Koliki je prosjek njezinih ocjena?</a:t>
            </a:r>
          </a:p>
          <a:p>
            <a:pPr>
              <a:buNone/>
            </a:pPr>
            <a:r>
              <a:rPr lang="hr-HR" sz="2400" dirty="0" smtClean="0"/>
              <a:t> </a:t>
            </a:r>
          </a:p>
          <a:p>
            <a:pPr>
              <a:buNone/>
            </a:pPr>
            <a:r>
              <a:rPr lang="hr-HR" sz="2400" dirty="0" smtClean="0"/>
              <a:t>	</a:t>
            </a:r>
            <a:r>
              <a:rPr lang="hr-HR" sz="2400" i="1" dirty="0" smtClean="0"/>
              <a:t>Zbrojimo sve ocjene:  4 + 3 + 5 + 4 + 3 + 4 + </a:t>
            </a:r>
            <a:r>
              <a:rPr lang="hr-HR" sz="2400" i="1" dirty="0" err="1" smtClean="0"/>
              <a:t>4</a:t>
            </a:r>
            <a:r>
              <a:rPr lang="hr-HR" sz="2400" i="1" dirty="0" smtClean="0"/>
              <a:t> = 27</a:t>
            </a:r>
          </a:p>
          <a:p>
            <a:pPr>
              <a:buNone/>
            </a:pPr>
            <a:r>
              <a:rPr lang="hr-HR" sz="2400" i="1" dirty="0" smtClean="0"/>
              <a:t>	Podijelimo s brojem koliko tih ocjena ima:  27 : 7 ≈ 3.86</a:t>
            </a:r>
          </a:p>
          <a:p>
            <a:pPr>
              <a:buNone/>
            </a:pPr>
            <a:r>
              <a:rPr lang="hr-HR" sz="2400" i="1" dirty="0" smtClean="0"/>
              <a:t>	Prosjek Aninih ocjena je 3.86 .</a:t>
            </a:r>
          </a:p>
          <a:p>
            <a:pPr>
              <a:buNone/>
            </a:pPr>
            <a:r>
              <a:rPr lang="hr-HR" sz="2400" dirty="0" smtClean="0"/>
              <a:t> </a:t>
            </a:r>
          </a:p>
          <a:p>
            <a:pPr>
              <a:buNone/>
            </a:pPr>
            <a:r>
              <a:rPr lang="hr-HR" sz="2400" dirty="0" smtClean="0"/>
              <a:t>b) Kolika je aritmetička sredina njezinih ocjena?</a:t>
            </a:r>
          </a:p>
          <a:p>
            <a:pPr>
              <a:buNone/>
            </a:pPr>
            <a:r>
              <a:rPr lang="hr-HR" sz="2400" dirty="0" smtClean="0"/>
              <a:t> </a:t>
            </a:r>
            <a:br>
              <a:rPr lang="hr-HR" sz="2400" dirty="0" smtClean="0"/>
            </a:br>
            <a:r>
              <a:rPr lang="hr-HR" sz="2400" i="1" dirty="0" smtClean="0"/>
              <a:t>Aritmetička sredina je isto što i prosjek, dakle 3.86 .</a:t>
            </a:r>
          </a:p>
          <a:p>
            <a:pPr>
              <a:buNone/>
            </a:pPr>
            <a:r>
              <a:rPr lang="hr-HR" sz="2400" dirty="0" smtClean="0"/>
              <a:t> </a:t>
            </a:r>
          </a:p>
          <a:p>
            <a:pPr>
              <a:buNone/>
            </a:pPr>
            <a:r>
              <a:rPr lang="hr-HR" sz="2400" dirty="0" smtClean="0"/>
              <a:t>c) Kolika je srednja vrijednost Aninih ocjena?</a:t>
            </a:r>
          </a:p>
          <a:p>
            <a:pPr>
              <a:buNone/>
            </a:pPr>
            <a:r>
              <a:rPr lang="hr-HR" sz="2400" dirty="0" smtClean="0"/>
              <a:t>	</a:t>
            </a:r>
            <a:r>
              <a:rPr lang="hr-HR" sz="2400" i="1" dirty="0" smtClean="0"/>
              <a:t>Također 3.86 .</a:t>
            </a:r>
          </a:p>
          <a:p>
            <a:pPr>
              <a:buNone/>
            </a:pP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04-29ED-4DA9-BCF7-0F541D09E574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3141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85800" y="6472262"/>
            <a:ext cx="1905000" cy="457200"/>
          </a:xfrm>
        </p:spPr>
        <p:txBody>
          <a:bodyPr/>
          <a:lstStyle/>
          <a:p>
            <a:fld id="{A0D49CBF-35BD-45C8-ACE8-6A5ABCEB8610}" type="datetime1">
              <a:rPr lang="sr-Latn-CS" smtClean="0"/>
              <a:t>23.11.2016.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543700"/>
            <a:ext cx="2895600" cy="457200"/>
          </a:xfrm>
        </p:spPr>
        <p:txBody>
          <a:bodyPr/>
          <a:lstStyle/>
          <a:p>
            <a:r>
              <a:rPr lang="en-US" dirty="0" smtClean="0"/>
              <a:t>Ana </a:t>
            </a:r>
            <a:r>
              <a:rPr lang="en-US" dirty="0" err="1" smtClean="0"/>
              <a:t>Kirinčić</a:t>
            </a:r>
            <a:r>
              <a:rPr lang="en-US" dirty="0" smtClean="0"/>
              <a:t>,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42876" y="500042"/>
            <a:ext cx="8929718" cy="27146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kumimoji="0" lang="hr-H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Aritmetičku sredinu dobivamo  tako da zbrojimo sve brojeve i dobiveni zbroj podijelimo s brojem koliko je zadanih brojeva.</a:t>
            </a:r>
            <a:r>
              <a:rPr lang="hr-HR" sz="2600" dirty="0" smtClean="0"/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hr-HR" sz="2600" dirty="0" smtClean="0">
                <a:latin typeface="Calibri" pitchFamily="34" charset="0"/>
                <a:cs typeface="Arial" pitchFamily="34" charset="0"/>
              </a:rPr>
              <a:t>Aritmetička </a:t>
            </a:r>
            <a:r>
              <a:rPr lang="hr-HR" sz="2600" dirty="0">
                <a:latin typeface="Calibri" pitchFamily="34" charset="0"/>
                <a:cs typeface="Arial" pitchFamily="34" charset="0"/>
              </a:rPr>
              <a:t>sredina je srednja vrijednost danog skupa brojčanih podataka (ono što mi nazivamo prosječna vrijednost)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sr-Latn-C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14678" y="4429132"/>
            <a:ext cx="4857784" cy="1114428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Aritmetička sredina je uvijek između najmanje i najveće vrijednosti.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57187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d) Usporedi aritmetičku sredinu </a:t>
            </a:r>
            <a:r>
              <a:rPr kumimoji="0" lang="hr-H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Marininih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ocjena s njezinom najnižom i najvišom ocjenom!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57200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800100" algn="ctr"/>
                <a:tab pos="1257300" algn="ctr"/>
                <a:tab pos="1714500" algn="ctr"/>
                <a:tab pos="2057400" algn="ctr"/>
                <a:tab pos="2400300" algn="ctr"/>
              </a:tabLst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3	&lt;	3.86	 &lt;	5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800100" algn="ctr"/>
                <a:tab pos="1257300" algn="ctr"/>
                <a:tab pos="1714500" algn="ctr"/>
                <a:tab pos="2057400" algn="ctr"/>
                <a:tab pos="2400300" algn="ctr"/>
              </a:tabLst>
            </a:pP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42876" y="5072074"/>
            <a:ext cx="950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800100" algn="ctr"/>
                <a:tab pos="1257300" algn="ctr"/>
                <a:tab pos="1714500" algn="ctr"/>
                <a:tab pos="2057400" algn="ctr"/>
                <a:tab pos="2400300" algn="ctr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najniža	   aritmetička</a:t>
            </a:r>
            <a:r>
              <a:rPr lang="hr-H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najviša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800100" algn="ctr"/>
                <a:tab pos="1257300" algn="ctr"/>
                <a:tab pos="1714500" algn="ctr"/>
                <a:tab pos="2057400" algn="ctr"/>
                <a:tab pos="2400300" algn="ctr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ocjena   	 sredina</a:t>
            </a:r>
            <a:r>
              <a:rPr lang="hr-H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ocjena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800100" algn="ctr"/>
                <a:tab pos="1257300" algn="ctr"/>
                <a:tab pos="1714500" algn="ctr"/>
                <a:tab pos="2057400" algn="ctr"/>
                <a:tab pos="2400300" algn="ctr"/>
              </a:tabLst>
            </a:pP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1937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9" grpId="0"/>
      <p:bldP spid="30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1E32-DEDE-43F7-A597-90207EFA1731}" type="datetime1">
              <a:rPr lang="sr-Latn-CS" sz="1600" smtClean="0"/>
              <a:t>23.11.2016.</a:t>
            </a:fld>
            <a:endParaRPr lang="en-US" sz="20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Ana </a:t>
            </a:r>
            <a:r>
              <a:rPr lang="en-US" sz="1600" dirty="0" err="1" smtClean="0"/>
              <a:t>Kirinčić</a:t>
            </a:r>
            <a:r>
              <a:rPr lang="en-US" sz="1600" dirty="0" smtClean="0"/>
              <a:t>, </a:t>
            </a:r>
            <a:r>
              <a:rPr lang="en-US" sz="1600" dirty="0" err="1" smtClean="0"/>
              <a:t>prof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143108" y="1428736"/>
          <a:ext cx="3145328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r:id="rId3" imgW="1943100" imgH="444500" progId="Equation.3">
                  <p:embed/>
                </p:oleObj>
              </mc:Choice>
              <mc:Fallback>
                <p:oleObj r:id="rId3" imgW="1943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428736"/>
                        <a:ext cx="3145328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643174" y="2143116"/>
            <a:ext cx="3786214" cy="1285884"/>
          </a:xfrm>
          <a:prstGeom prst="cloudCallout">
            <a:avLst>
              <a:gd name="adj1" fmla="val -69632"/>
              <a:gd name="adj2" fmla="val -62143"/>
            </a:avLst>
          </a:prstGeom>
          <a:solidFill>
            <a:srgbClr val="FFFF00">
              <a:alpha val="55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dogovorno ćemo s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/>
                <a:ea typeface="Verdana"/>
                <a:cs typeface="Verdana"/>
              </a:rPr>
              <a:t>ā</a:t>
            </a:r>
            <a:r>
              <a:rPr kumimoji="0" lang="sr-Latn-C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označavati aritmetičku sredinu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sz="28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29741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lang="hr-H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Primjer 2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 Izračunaj aritmetičku sredinu brojeva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lang="hr-H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r-H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a) 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4.6 , 7  i  9  </a:t>
            </a:r>
            <a:endParaRPr lang="hr-HR" sz="2400" dirty="0">
              <a:latin typeface="Verdana"/>
              <a:ea typeface="Verdana"/>
              <a:cs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hr-HR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Verdana"/>
              <a:ea typeface="Verdana"/>
              <a:cs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/>
                <a:ea typeface="Verdana"/>
                <a:cs typeface="Verdana"/>
              </a:rPr>
              <a:t>              ā =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143108" y="4572008"/>
          <a:ext cx="3042390" cy="89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Jednadžba" r:id="rId5" imgW="1346040" imgH="393480" progId="Equation.3">
                  <p:embed/>
                </p:oleObj>
              </mc:Choice>
              <mc:Fallback>
                <p:oleObj name="Jednadžba" r:id="rId5" imgW="134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4572008"/>
                        <a:ext cx="3042390" cy="896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429288" y="4071942"/>
            <a:ext cx="3500430" cy="19288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Aritmetička sredina </a:t>
            </a:r>
            <a:r>
              <a:rPr kumimoji="0" lang="hr-H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dvaju brojeva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 broj koji se nalazi </a:t>
            </a:r>
            <a:r>
              <a:rPr kumimoji="0" lang="hr-H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točno u sredini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između ta dva broja.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71604" y="4049634"/>
            <a:ext cx="14686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</a:tabLst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10 i 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</a:tabLst>
            </a:pPr>
            <a:endParaRPr lang="hr-H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/>
                <a:ea typeface="Verdana"/>
                <a:cs typeface="Verdana"/>
              </a:rPr>
              <a:t>ā=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</a:tabLst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</a:tabLst>
            </a:pP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H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85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6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1" grpId="0"/>
      <p:bldP spid="19463" grpId="0" animBg="1"/>
      <p:bldP spid="194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785786" y="2285992"/>
          <a:ext cx="3456456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Jednadžba" r:id="rId3" imgW="1600200" imgH="393700" progId="Equation.3">
                  <p:embed/>
                </p:oleObj>
              </mc:Choice>
              <mc:Fallback>
                <p:oleObj name="Jednadžba" r:id="rId3" imgW="1600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285992"/>
                        <a:ext cx="3456456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7190" y="1000108"/>
            <a:ext cx="8715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Primjer 3.) Maja ima 3 mačka, Ivana 2, Vlado 1, a Marija i Josip nijednog. Koliko oni prosječno imaju mačaka?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lang="hr-H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lang="hr-H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ā=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429124" y="2071678"/>
            <a:ext cx="21431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Oni prosječno imaju 1.2 mačka?????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245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0034" y="785794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400" b="0" dirty="0"/>
              <a:t>Često </a:t>
            </a:r>
            <a:r>
              <a:rPr lang="hr-HR" sz="2400" b="0" dirty="0" smtClean="0"/>
              <a:t>informacije treba zapisati </a:t>
            </a:r>
            <a:r>
              <a:rPr lang="hr-HR" sz="2400" b="0" dirty="0"/>
              <a:t>u što jednostavnijem i </a:t>
            </a:r>
            <a:r>
              <a:rPr lang="hr-HR" sz="2400" b="0" dirty="0" smtClean="0"/>
              <a:t> jasnijem obliku</a:t>
            </a:r>
            <a:endParaRPr lang="hr-HR" sz="2400" b="0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0034" y="2097937"/>
            <a:ext cx="6913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b="0" dirty="0"/>
              <a:t>Isto tako, važno je znati i iz različitih zapisa </a:t>
            </a:r>
            <a:r>
              <a:rPr lang="hr-HR" sz="2400" b="0" dirty="0" err="1"/>
              <a:t>isčitati</a:t>
            </a:r>
            <a:r>
              <a:rPr lang="hr-HR" sz="2400" b="0" dirty="0"/>
              <a:t> ono što nas zanima.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00034" y="3500438"/>
            <a:ext cx="8143932" cy="11324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0" dirty="0"/>
              <a:t>Grana matematike koja se bavi </a:t>
            </a:r>
            <a:r>
              <a:rPr lang="hr-HR" sz="2400" b="0" dirty="0" smtClean="0"/>
              <a:t>prikupljanjem </a:t>
            </a:r>
            <a:r>
              <a:rPr lang="hr-HR" sz="2400" b="0" dirty="0"/>
              <a:t>i </a:t>
            </a:r>
            <a:r>
              <a:rPr lang="hr-HR" sz="2400" b="0" dirty="0" smtClean="0"/>
              <a:t>obradom podataka </a:t>
            </a:r>
            <a:r>
              <a:rPr lang="hr-HR" sz="2400" b="0" dirty="0"/>
              <a:t>naziva se </a:t>
            </a:r>
            <a:r>
              <a:rPr lang="hr-HR" sz="2400" u="sng" dirty="0">
                <a:solidFill>
                  <a:srgbClr val="FF6600"/>
                </a:solidFill>
              </a:rPr>
              <a:t>statistika</a:t>
            </a:r>
            <a:r>
              <a:rPr lang="hr-HR" sz="2400" b="0" dirty="0"/>
              <a:t>.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785786" y="6000768"/>
            <a:ext cx="1905000" cy="457200"/>
          </a:xfrm>
        </p:spPr>
        <p:txBody>
          <a:bodyPr/>
          <a:lstStyle/>
          <a:p>
            <a:fld id="{D1032647-4DE8-4C30-B6EF-D92D3A54141B}" type="datetime1">
              <a:rPr lang="sr-Latn-CS" smtClean="0"/>
              <a:t>23.11.2016.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214678" y="6072206"/>
            <a:ext cx="2895600" cy="457200"/>
          </a:xfrm>
        </p:spPr>
        <p:txBody>
          <a:bodyPr/>
          <a:lstStyle/>
          <a:p>
            <a:r>
              <a:rPr lang="en-US" dirty="0" smtClean="0"/>
              <a:t>Ana </a:t>
            </a:r>
            <a:r>
              <a:rPr lang="en-US" dirty="0" err="1" smtClean="0"/>
              <a:t>Kirinčić</a:t>
            </a:r>
            <a:r>
              <a:rPr lang="en-US" dirty="0" smtClean="0"/>
              <a:t>,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0" grpId="0"/>
      <p:bldP spid="30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885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U predbožićno vrijeme u jednoj su trgovini prodavali jelke.</a:t>
            </a:r>
          </a:p>
        </p:txBody>
      </p:sp>
      <p:sp>
        <p:nvSpPr>
          <p:cNvPr id="117813" name="Text Box 53"/>
          <p:cNvSpPr txBox="1">
            <a:spLocks noChangeArrowheads="1"/>
          </p:cNvSpPr>
          <p:nvPr/>
        </p:nvSpPr>
        <p:spPr bwMode="auto">
          <a:xfrm>
            <a:off x="677863" y="119062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1. grupa:</a:t>
            </a:r>
            <a:endParaRPr lang="en-US" b="0" u="sng">
              <a:solidFill>
                <a:srgbClr val="FF6600"/>
              </a:solidFill>
            </a:endParaRPr>
          </a:p>
        </p:txBody>
      </p:sp>
      <p:sp>
        <p:nvSpPr>
          <p:cNvPr id="117815" name="Text Box 55"/>
          <p:cNvSpPr txBox="1">
            <a:spLocks noChangeArrowheads="1"/>
          </p:cNvSpPr>
          <p:nvPr/>
        </p:nvSpPr>
        <p:spPr bwMode="auto">
          <a:xfrm>
            <a:off x="3708400" y="119697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2. grupa:</a:t>
            </a:r>
            <a:endParaRPr lang="en-US" b="0" u="sng">
              <a:solidFill>
                <a:srgbClr val="FF6600"/>
              </a:solidFill>
            </a:endParaRPr>
          </a:p>
        </p:txBody>
      </p:sp>
      <p:grpSp>
        <p:nvGrpSpPr>
          <p:cNvPr id="2" name="Group 197"/>
          <p:cNvGrpSpPr>
            <a:grpSpLocks/>
          </p:cNvGrpSpPr>
          <p:nvPr/>
        </p:nvGrpSpPr>
        <p:grpSpPr bwMode="auto">
          <a:xfrm>
            <a:off x="2700338" y="1606550"/>
            <a:ext cx="3313112" cy="2376488"/>
            <a:chOff x="1701" y="1012"/>
            <a:chExt cx="2087" cy="1497"/>
          </a:xfrm>
        </p:grpSpPr>
        <p:sp>
          <p:nvSpPr>
            <p:cNvPr id="117817" name="Rectangle 57"/>
            <p:cNvSpPr>
              <a:spLocks noChangeArrowheads="1"/>
            </p:cNvSpPr>
            <p:nvPr/>
          </p:nvSpPr>
          <p:spPr bwMode="auto">
            <a:xfrm>
              <a:off x="1701" y="1012"/>
              <a:ext cx="2087" cy="1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1000" b="0"/>
            </a:p>
          </p:txBody>
        </p:sp>
        <p:pic>
          <p:nvPicPr>
            <p:cNvPr id="117818" name="Picture 58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5" y="165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19" name="Picture 59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5" y="179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20" name="Picture 60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5" y="194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821" name="Text Box 61"/>
            <p:cNvSpPr txBox="1">
              <a:spLocks noChangeArrowheads="1"/>
            </p:cNvSpPr>
            <p:nvPr/>
          </p:nvSpPr>
          <p:spPr bwMode="auto">
            <a:xfrm>
              <a:off x="2018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19.12.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17822" name="Picture 62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5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23" name="Picture 63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5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24" name="Picture 64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5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825" name="Text Box 65"/>
            <p:cNvSpPr txBox="1">
              <a:spLocks noChangeArrowheads="1"/>
            </p:cNvSpPr>
            <p:nvPr/>
          </p:nvSpPr>
          <p:spPr bwMode="auto">
            <a:xfrm>
              <a:off x="2290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20.12.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17826" name="Picture 66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9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27" name="Picture 67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9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28" name="Picture 68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9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829" name="Text Box 69"/>
            <p:cNvSpPr txBox="1">
              <a:spLocks noChangeArrowheads="1"/>
            </p:cNvSpPr>
            <p:nvPr/>
          </p:nvSpPr>
          <p:spPr bwMode="auto">
            <a:xfrm>
              <a:off x="2561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21.12.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17830" name="Picture 70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4" y="1506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31" name="Picture 71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4" y="1656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32" name="Picture 72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4" y="1795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33" name="Picture 73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4" y="1944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834" name="Text Box 74"/>
            <p:cNvSpPr txBox="1">
              <a:spLocks noChangeArrowheads="1"/>
            </p:cNvSpPr>
            <p:nvPr/>
          </p:nvSpPr>
          <p:spPr bwMode="auto">
            <a:xfrm>
              <a:off x="2824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22.12.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17835" name="Picture 75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3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36" name="Picture 76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3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37" name="Picture 77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3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38" name="Picture 78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3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839" name="Text Box 79"/>
            <p:cNvSpPr txBox="1">
              <a:spLocks noChangeArrowheads="1"/>
            </p:cNvSpPr>
            <p:nvPr/>
          </p:nvSpPr>
          <p:spPr bwMode="auto">
            <a:xfrm>
              <a:off x="3117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23.12.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17840" name="Picture 80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0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41" name="Picture 81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0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42" name="Picture 82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0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43" name="Picture 83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0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844" name="Text Box 84"/>
            <p:cNvSpPr txBox="1">
              <a:spLocks noChangeArrowheads="1"/>
            </p:cNvSpPr>
            <p:nvPr/>
          </p:nvSpPr>
          <p:spPr bwMode="auto">
            <a:xfrm>
              <a:off x="3406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24.12.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17845" name="Picture 85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4" y="1795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46" name="Picture 86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4" y="1944"/>
              <a:ext cx="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847" name="Text Box 87"/>
            <p:cNvSpPr txBox="1">
              <a:spLocks noChangeArrowheads="1"/>
            </p:cNvSpPr>
            <p:nvPr/>
          </p:nvSpPr>
          <p:spPr bwMode="auto">
            <a:xfrm>
              <a:off x="1746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18.12.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17848" name="Picture 88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6" y="2319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849" name="Text Box 89"/>
            <p:cNvSpPr txBox="1">
              <a:spLocks noChangeArrowheads="1"/>
            </p:cNvSpPr>
            <p:nvPr/>
          </p:nvSpPr>
          <p:spPr bwMode="auto">
            <a:xfrm>
              <a:off x="2489" y="2310"/>
              <a:ext cx="9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>
                  <a:solidFill>
                    <a:srgbClr val="009900"/>
                  </a:solidFill>
                </a:rPr>
                <a:t>= 10 jelki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17850" name="Picture 90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" y="1212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51" name="Picture 91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52" name="Picture 92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 r="43333" b="-6897"/>
            <a:stretch>
              <a:fillRect/>
            </a:stretch>
          </p:blipFill>
          <p:spPr bwMode="auto">
            <a:xfrm>
              <a:off x="3228" y="1212"/>
              <a:ext cx="4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53" name="Picture 93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8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54" name="Picture 94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9" y="1360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55" name="Picture 95" descr="boric"/>
            <p:cNvPicPr>
              <a:picLocks noChangeAspect="1" noChangeArrowheads="1"/>
            </p:cNvPicPr>
            <p:nvPr/>
          </p:nvPicPr>
          <p:blipFill>
            <a:blip r:embed="rId3" cstate="print"/>
            <a:srcRect r="43333" b="-6897"/>
            <a:stretch>
              <a:fillRect/>
            </a:stretch>
          </p:blipFill>
          <p:spPr bwMode="auto">
            <a:xfrm>
              <a:off x="2412" y="1492"/>
              <a:ext cx="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856" name="Rectangle 96"/>
            <p:cNvSpPr>
              <a:spLocks noChangeArrowheads="1"/>
            </p:cNvSpPr>
            <p:nvPr/>
          </p:nvSpPr>
          <p:spPr bwMode="auto">
            <a:xfrm>
              <a:off x="2303" y="2310"/>
              <a:ext cx="784" cy="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aphicFrame>
        <p:nvGraphicFramePr>
          <p:cNvPr id="117857" name="Object 97"/>
          <p:cNvGraphicFramePr>
            <a:graphicFrameLocks noChangeAspect="1"/>
          </p:cNvGraphicFramePr>
          <p:nvPr/>
        </p:nvGraphicFramePr>
        <p:xfrm>
          <a:off x="250825" y="4437063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Grafikon" r:id="rId4" imgW="4667402" imgH="2524049" progId="Excel.Sheet.8">
                  <p:embed/>
                </p:oleObj>
              </mc:Choice>
              <mc:Fallback>
                <p:oleObj name="Grafikon" r:id="rId4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58" name="Text Box 98"/>
          <p:cNvSpPr txBox="1">
            <a:spLocks noChangeArrowheads="1"/>
          </p:cNvSpPr>
          <p:nvPr/>
        </p:nvSpPr>
        <p:spPr bwMode="auto">
          <a:xfrm>
            <a:off x="1614488" y="40767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3. grupa:</a:t>
            </a:r>
            <a:endParaRPr lang="en-US" b="0" u="sng">
              <a:solidFill>
                <a:srgbClr val="FF6600"/>
              </a:solidFill>
            </a:endParaRPr>
          </a:p>
        </p:txBody>
      </p:sp>
      <p:sp>
        <p:nvSpPr>
          <p:cNvPr id="117860" name="Text Box 100"/>
          <p:cNvSpPr txBox="1">
            <a:spLocks noChangeArrowheads="1"/>
          </p:cNvSpPr>
          <p:nvPr/>
        </p:nvSpPr>
        <p:spPr bwMode="auto">
          <a:xfrm>
            <a:off x="6438900" y="40767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4. grupa:</a:t>
            </a:r>
            <a:endParaRPr lang="en-US" b="0" u="sng">
              <a:solidFill>
                <a:srgbClr val="FF6600"/>
              </a:solidFill>
            </a:endParaRPr>
          </a:p>
        </p:txBody>
      </p:sp>
      <p:sp>
        <p:nvSpPr>
          <p:cNvPr id="117863" name="Text Box 103"/>
          <p:cNvSpPr txBox="1">
            <a:spLocks noChangeArrowheads="1"/>
          </p:cNvSpPr>
          <p:nvPr/>
        </p:nvSpPr>
        <p:spPr bwMode="auto">
          <a:xfrm>
            <a:off x="7086600" y="119697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5. grupa:</a:t>
            </a:r>
            <a:endParaRPr lang="en-US" b="0" u="sng">
              <a:solidFill>
                <a:srgbClr val="FF6600"/>
              </a:solidFill>
            </a:endParaRPr>
          </a:p>
        </p:txBody>
      </p:sp>
      <p:graphicFrame>
        <p:nvGraphicFramePr>
          <p:cNvPr id="117866" name="Object 106"/>
          <p:cNvGraphicFramePr>
            <a:graphicFrameLocks noChangeAspect="1"/>
          </p:cNvGraphicFramePr>
          <p:nvPr/>
        </p:nvGraphicFramePr>
        <p:xfrm>
          <a:off x="4859338" y="4508500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Grafikon" r:id="rId6" imgW="4667402" imgH="2524049" progId="Excel.Sheet.8">
                  <p:embed/>
                </p:oleObj>
              </mc:Choice>
              <mc:Fallback>
                <p:oleObj name="Grafikon" r:id="rId6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952" name="Group 192"/>
          <p:cNvGraphicFramePr>
            <a:graphicFrameLocks noGrp="1"/>
          </p:cNvGraphicFramePr>
          <p:nvPr/>
        </p:nvGraphicFramePr>
        <p:xfrm>
          <a:off x="395288" y="1579563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17953" name="Text Box 193"/>
          <p:cNvSpPr txBox="1">
            <a:spLocks noChangeArrowheads="1"/>
          </p:cNvSpPr>
          <p:nvPr/>
        </p:nvSpPr>
        <p:spPr bwMode="auto">
          <a:xfrm>
            <a:off x="323850" y="496888"/>
            <a:ext cx="7885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U želji da prikažu kako je išla prodaja tijekom zadnjeg tjedna, učenici jednog sedmog razreda podijelili su se u grupe i prikazali prodaju na razne načine:</a:t>
            </a:r>
          </a:p>
        </p:txBody>
      </p:sp>
      <p:graphicFrame>
        <p:nvGraphicFramePr>
          <p:cNvPr id="117955" name="Object 195"/>
          <p:cNvGraphicFramePr>
            <a:graphicFrameLocks noChangeAspect="1"/>
          </p:cNvGraphicFramePr>
          <p:nvPr/>
        </p:nvGraphicFramePr>
        <p:xfrm>
          <a:off x="6156325" y="1557338"/>
          <a:ext cx="2895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Grafikon" r:id="rId8" imgW="3343351" imgH="2610002" progId="Excel.Sheet.8">
                  <p:embed/>
                </p:oleObj>
              </mc:Choice>
              <mc:Fallback>
                <p:oleObj name="Grafikon" r:id="rId8" imgW="3343351" imgH="26100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895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956" name="Text Box 196"/>
          <p:cNvSpPr txBox="1">
            <a:spLocks noChangeArrowheads="1"/>
          </p:cNvSpPr>
          <p:nvPr/>
        </p:nvSpPr>
        <p:spPr bwMode="auto">
          <a:xfrm>
            <a:off x="323850" y="18256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 u="sng"/>
              <a:t>Primjer:</a:t>
            </a:r>
          </a:p>
        </p:txBody>
      </p:sp>
      <p:sp>
        <p:nvSpPr>
          <p:cNvPr id="55" name="Rezervirano mjesto datuma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B3B-CD9D-491F-9827-48ED1917D749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6" name="Rezervirano mjesto podnožja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9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9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17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7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7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7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9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813" grpId="0"/>
      <p:bldP spid="117815" grpId="0"/>
      <p:bldOleChart spid="117857" grpId="0"/>
      <p:bldP spid="117858" grpId="0"/>
      <p:bldP spid="117860" grpId="0"/>
      <p:bldP spid="117863" grpId="0"/>
      <p:bldOleChart spid="117866" grpId="0"/>
      <p:bldP spid="117953" grpId="0"/>
      <p:bldOleChart spid="117955" grpId="0"/>
      <p:bldP spid="1179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Usporedi te prikaze! Prikazuju li svi isto?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77863" y="119062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1. grupa:</a:t>
            </a:r>
            <a:endParaRPr lang="en-US" b="0" u="sng">
              <a:solidFill>
                <a:srgbClr val="FF6600"/>
              </a:solidFill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708400" y="119697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2. grupa:</a:t>
            </a:r>
            <a:endParaRPr lang="en-US" b="0" u="sng">
              <a:solidFill>
                <a:srgbClr val="FF6600"/>
              </a:solidFill>
            </a:endParaRPr>
          </a:p>
        </p:txBody>
      </p:sp>
      <p:graphicFrame>
        <p:nvGraphicFramePr>
          <p:cNvPr id="121903" name="Object 47"/>
          <p:cNvGraphicFramePr>
            <a:graphicFrameLocks noChangeAspect="1"/>
          </p:cNvGraphicFramePr>
          <p:nvPr/>
        </p:nvGraphicFramePr>
        <p:xfrm>
          <a:off x="250825" y="4437063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4" name="Text Box 48"/>
          <p:cNvSpPr txBox="1">
            <a:spLocks noChangeArrowheads="1"/>
          </p:cNvSpPr>
          <p:nvPr/>
        </p:nvSpPr>
        <p:spPr bwMode="auto">
          <a:xfrm>
            <a:off x="1614488" y="40767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3. grupa:</a:t>
            </a:r>
            <a:endParaRPr lang="en-US" b="0" u="sng">
              <a:solidFill>
                <a:srgbClr val="FF6600"/>
              </a:solidFill>
            </a:endParaRPr>
          </a:p>
        </p:txBody>
      </p:sp>
      <p:sp>
        <p:nvSpPr>
          <p:cNvPr id="121905" name="Text Box 49"/>
          <p:cNvSpPr txBox="1">
            <a:spLocks noChangeArrowheads="1"/>
          </p:cNvSpPr>
          <p:nvPr/>
        </p:nvSpPr>
        <p:spPr bwMode="auto">
          <a:xfrm>
            <a:off x="6438900" y="40767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4. grupa:</a:t>
            </a:r>
            <a:endParaRPr lang="en-US" b="0" u="sng">
              <a:solidFill>
                <a:srgbClr val="FF6600"/>
              </a:solidFill>
            </a:endParaRPr>
          </a:p>
        </p:txBody>
      </p:sp>
      <p:sp>
        <p:nvSpPr>
          <p:cNvPr id="121907" name="Text Box 51"/>
          <p:cNvSpPr txBox="1">
            <a:spLocks noChangeArrowheads="1"/>
          </p:cNvSpPr>
          <p:nvPr/>
        </p:nvSpPr>
        <p:spPr bwMode="auto">
          <a:xfrm>
            <a:off x="7086600" y="119697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0" u="sng">
                <a:solidFill>
                  <a:srgbClr val="FF6600"/>
                </a:solidFill>
              </a:rPr>
              <a:t>5. grupa:</a:t>
            </a:r>
            <a:endParaRPr lang="en-US" b="0" u="sng">
              <a:solidFill>
                <a:srgbClr val="FF6600"/>
              </a:solidFill>
            </a:endParaRPr>
          </a:p>
        </p:txBody>
      </p:sp>
      <p:graphicFrame>
        <p:nvGraphicFramePr>
          <p:cNvPr id="121908" name="Object 52"/>
          <p:cNvGraphicFramePr>
            <a:graphicFrameLocks noChangeAspect="1"/>
          </p:cNvGraphicFramePr>
          <p:nvPr/>
        </p:nvGraphicFramePr>
        <p:xfrm>
          <a:off x="4859338" y="4508500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Grafikon" r:id="rId5" imgW="4667402" imgH="2524049" progId="Excel.Sheet.8">
                  <p:embed/>
                </p:oleObj>
              </mc:Choice>
              <mc:Fallback>
                <p:oleObj name="Grafikon" r:id="rId5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09" name="Group 53"/>
          <p:cNvGraphicFramePr>
            <a:graphicFrameLocks noGrp="1"/>
          </p:cNvGraphicFramePr>
          <p:nvPr/>
        </p:nvGraphicFramePr>
        <p:xfrm>
          <a:off x="395288" y="1579563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1940" name="Text Box 84"/>
          <p:cNvSpPr txBox="1">
            <a:spLocks noChangeArrowheads="1"/>
          </p:cNvSpPr>
          <p:nvPr/>
        </p:nvSpPr>
        <p:spPr bwMode="auto">
          <a:xfrm>
            <a:off x="323850" y="6858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>
                <a:solidFill>
                  <a:srgbClr val="FFFF99"/>
                </a:solidFill>
              </a:rPr>
              <a:t>Da, svi prikazuju isto!</a:t>
            </a:r>
          </a:p>
        </p:txBody>
      </p:sp>
      <p:graphicFrame>
        <p:nvGraphicFramePr>
          <p:cNvPr id="121943" name="Object 87"/>
          <p:cNvGraphicFramePr>
            <a:graphicFrameLocks noChangeAspect="1"/>
          </p:cNvGraphicFramePr>
          <p:nvPr/>
        </p:nvGraphicFramePr>
        <p:xfrm>
          <a:off x="6156325" y="1557338"/>
          <a:ext cx="2895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Grafikon" r:id="rId7" imgW="3343351" imgH="2610002" progId="Excel.Sheet.8">
                  <p:embed/>
                </p:oleObj>
              </mc:Choice>
              <mc:Fallback>
                <p:oleObj name="Grafikon" r:id="rId7" imgW="3343351" imgH="26100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895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700338" y="1606550"/>
            <a:ext cx="3313112" cy="2376488"/>
            <a:chOff x="1701" y="1012"/>
            <a:chExt cx="2087" cy="1497"/>
          </a:xfrm>
        </p:grpSpPr>
        <p:sp>
          <p:nvSpPr>
            <p:cNvPr id="121945" name="Rectangle 89"/>
            <p:cNvSpPr>
              <a:spLocks noChangeArrowheads="1"/>
            </p:cNvSpPr>
            <p:nvPr/>
          </p:nvSpPr>
          <p:spPr bwMode="auto">
            <a:xfrm>
              <a:off x="1701" y="1012"/>
              <a:ext cx="2087" cy="1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1000" b="0"/>
            </a:p>
          </p:txBody>
        </p:sp>
        <p:pic>
          <p:nvPicPr>
            <p:cNvPr id="121946" name="Picture 9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65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47" name="Picture 9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79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48" name="Picture 9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94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49" name="Text Box 93"/>
            <p:cNvSpPr txBox="1">
              <a:spLocks noChangeArrowheads="1"/>
            </p:cNvSpPr>
            <p:nvPr/>
          </p:nvSpPr>
          <p:spPr bwMode="auto">
            <a:xfrm>
              <a:off x="2018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19.12.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1950" name="Picture 9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51" name="Picture 9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52" name="Picture 9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53" name="Text Box 97"/>
            <p:cNvSpPr txBox="1">
              <a:spLocks noChangeArrowheads="1"/>
            </p:cNvSpPr>
            <p:nvPr/>
          </p:nvSpPr>
          <p:spPr bwMode="auto">
            <a:xfrm>
              <a:off x="2290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20.12.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1954" name="Picture 9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55" name="Picture 9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56" name="Picture 10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57" name="Text Box 101"/>
            <p:cNvSpPr txBox="1">
              <a:spLocks noChangeArrowheads="1"/>
            </p:cNvSpPr>
            <p:nvPr/>
          </p:nvSpPr>
          <p:spPr bwMode="auto">
            <a:xfrm>
              <a:off x="2561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21.12.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1958" name="Picture 10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506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59" name="Picture 10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656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60" name="Picture 10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795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61" name="Picture 10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944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62" name="Text Box 106"/>
            <p:cNvSpPr txBox="1">
              <a:spLocks noChangeArrowheads="1"/>
            </p:cNvSpPr>
            <p:nvPr/>
          </p:nvSpPr>
          <p:spPr bwMode="auto">
            <a:xfrm>
              <a:off x="2824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22.12.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1963" name="Picture 10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64" name="Picture 10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65" name="Picture 10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66" name="Picture 11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67" name="Text Box 111"/>
            <p:cNvSpPr txBox="1">
              <a:spLocks noChangeArrowheads="1"/>
            </p:cNvSpPr>
            <p:nvPr/>
          </p:nvSpPr>
          <p:spPr bwMode="auto">
            <a:xfrm>
              <a:off x="3117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23.12.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1968" name="Picture 11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69" name="Picture 11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70" name="Picture 11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71" name="Picture 11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72" name="Text Box 116"/>
            <p:cNvSpPr txBox="1">
              <a:spLocks noChangeArrowheads="1"/>
            </p:cNvSpPr>
            <p:nvPr/>
          </p:nvSpPr>
          <p:spPr bwMode="auto">
            <a:xfrm>
              <a:off x="3406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24.12.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1973" name="Picture 11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795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74" name="Picture 11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944"/>
              <a:ext cx="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75" name="Text Box 119"/>
            <p:cNvSpPr txBox="1">
              <a:spLocks noChangeArrowheads="1"/>
            </p:cNvSpPr>
            <p:nvPr/>
          </p:nvSpPr>
          <p:spPr bwMode="auto">
            <a:xfrm>
              <a:off x="1746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18.12.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1976" name="Picture 12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6" y="2319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77" name="Text Box 121"/>
            <p:cNvSpPr txBox="1">
              <a:spLocks noChangeArrowheads="1"/>
            </p:cNvSpPr>
            <p:nvPr/>
          </p:nvSpPr>
          <p:spPr bwMode="auto">
            <a:xfrm>
              <a:off x="2489" y="2310"/>
              <a:ext cx="9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>
                  <a:solidFill>
                    <a:srgbClr val="009900"/>
                  </a:solidFill>
                </a:rPr>
                <a:t>= 10 jelki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1978" name="Picture 12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212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79" name="Picture 12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80" name="Picture 12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3228" y="1212"/>
              <a:ext cx="4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81" name="Picture 12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8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82" name="Picture 12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9" y="1360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83" name="Picture 12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2412" y="1492"/>
              <a:ext cx="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84" name="Rectangle 128"/>
            <p:cNvSpPr>
              <a:spLocks noChangeArrowheads="1"/>
            </p:cNvSpPr>
            <p:nvPr/>
          </p:nvSpPr>
          <p:spPr bwMode="auto">
            <a:xfrm>
              <a:off x="2303" y="2310"/>
              <a:ext cx="784" cy="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4" name="Rezervirano mjesto datuma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FFD-770B-48C3-9BAE-FCD0DC9DDC12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5" name="Rezervirano mjesto podnožja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9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Svaki od tih prikaza ima svoj naziv: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38125" y="1195388"/>
            <a:ext cx="231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TABLIČNI PRIKAZ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987675" y="120173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SLIKOVNI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3950" name="Object 46"/>
          <p:cNvGraphicFramePr>
            <a:graphicFrameLocks noChangeAspect="1"/>
          </p:cNvGraphicFramePr>
          <p:nvPr/>
        </p:nvGraphicFramePr>
        <p:xfrm>
          <a:off x="250825" y="4437063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55" name="Object 51"/>
          <p:cNvGraphicFramePr>
            <a:graphicFrameLocks noChangeAspect="1"/>
          </p:cNvGraphicFramePr>
          <p:nvPr/>
        </p:nvGraphicFramePr>
        <p:xfrm>
          <a:off x="4859338" y="4508500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Grafikon" r:id="rId5" imgW="4667402" imgH="2524049" progId="Excel.Sheet.8">
                  <p:embed/>
                </p:oleObj>
              </mc:Choice>
              <mc:Fallback>
                <p:oleObj name="Grafikon" r:id="rId5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56" name="Group 52"/>
          <p:cNvGraphicFramePr>
            <a:graphicFrameLocks noGrp="1"/>
          </p:cNvGraphicFramePr>
          <p:nvPr/>
        </p:nvGraphicFramePr>
        <p:xfrm>
          <a:off x="395288" y="1579563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3985" name="Text Box 81"/>
          <p:cNvSpPr txBox="1">
            <a:spLocks noChangeArrowheads="1"/>
          </p:cNvSpPr>
          <p:nvPr/>
        </p:nvSpPr>
        <p:spPr bwMode="auto">
          <a:xfrm>
            <a:off x="6443663" y="1201738"/>
            <a:ext cx="248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KRUŽNI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3986" name="Text Box 82"/>
          <p:cNvSpPr txBox="1">
            <a:spLocks noChangeArrowheads="1"/>
          </p:cNvSpPr>
          <p:nvPr/>
        </p:nvSpPr>
        <p:spPr bwMode="auto">
          <a:xfrm>
            <a:off x="1187450" y="4081463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STUPČASTI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3987" name="Text Box 83"/>
          <p:cNvSpPr txBox="1">
            <a:spLocks noChangeArrowheads="1"/>
          </p:cNvSpPr>
          <p:nvPr/>
        </p:nvSpPr>
        <p:spPr bwMode="auto">
          <a:xfrm>
            <a:off x="5651500" y="4141788"/>
            <a:ext cx="270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LINIJSKI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3990" name="Object 86"/>
          <p:cNvGraphicFramePr>
            <a:graphicFrameLocks noChangeAspect="1"/>
          </p:cNvGraphicFramePr>
          <p:nvPr/>
        </p:nvGraphicFramePr>
        <p:xfrm>
          <a:off x="6156325" y="1557338"/>
          <a:ext cx="2895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Grafikon" r:id="rId7" imgW="3343351" imgH="2610002" progId="Excel.Sheet.8">
                  <p:embed/>
                </p:oleObj>
              </mc:Choice>
              <mc:Fallback>
                <p:oleObj name="Grafikon" r:id="rId7" imgW="3343351" imgH="26100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895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2700338" y="1606550"/>
            <a:ext cx="3313112" cy="2376488"/>
            <a:chOff x="1701" y="1012"/>
            <a:chExt cx="2087" cy="1497"/>
          </a:xfrm>
        </p:grpSpPr>
        <p:sp>
          <p:nvSpPr>
            <p:cNvPr id="123992" name="Rectangle 88"/>
            <p:cNvSpPr>
              <a:spLocks noChangeArrowheads="1"/>
            </p:cNvSpPr>
            <p:nvPr/>
          </p:nvSpPr>
          <p:spPr bwMode="auto">
            <a:xfrm>
              <a:off x="1701" y="1012"/>
              <a:ext cx="2087" cy="1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1000" b="0"/>
            </a:p>
          </p:txBody>
        </p:sp>
        <p:pic>
          <p:nvPicPr>
            <p:cNvPr id="123993" name="Picture 8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65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94" name="Picture 9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79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95" name="Picture 9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94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96" name="Text Box 92"/>
            <p:cNvSpPr txBox="1">
              <a:spLocks noChangeArrowheads="1"/>
            </p:cNvSpPr>
            <p:nvPr/>
          </p:nvSpPr>
          <p:spPr bwMode="auto">
            <a:xfrm>
              <a:off x="2018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19.12.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3997" name="Picture 9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98" name="Picture 9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99" name="Picture 9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00" name="Text Box 96"/>
            <p:cNvSpPr txBox="1">
              <a:spLocks noChangeArrowheads="1"/>
            </p:cNvSpPr>
            <p:nvPr/>
          </p:nvSpPr>
          <p:spPr bwMode="auto">
            <a:xfrm>
              <a:off x="2290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20.12.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4001" name="Picture 9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02" name="Picture 9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03" name="Picture 9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04" name="Text Box 100"/>
            <p:cNvSpPr txBox="1">
              <a:spLocks noChangeArrowheads="1"/>
            </p:cNvSpPr>
            <p:nvPr/>
          </p:nvSpPr>
          <p:spPr bwMode="auto">
            <a:xfrm>
              <a:off x="2561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21.12.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4005" name="Picture 10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506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06" name="Picture 10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656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07" name="Picture 10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795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08" name="Picture 10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944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09" name="Text Box 105"/>
            <p:cNvSpPr txBox="1">
              <a:spLocks noChangeArrowheads="1"/>
            </p:cNvSpPr>
            <p:nvPr/>
          </p:nvSpPr>
          <p:spPr bwMode="auto">
            <a:xfrm>
              <a:off x="2824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22.12.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4010" name="Picture 10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11" name="Picture 10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12" name="Picture 10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13" name="Picture 10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14" name="Text Box 110"/>
            <p:cNvSpPr txBox="1">
              <a:spLocks noChangeArrowheads="1"/>
            </p:cNvSpPr>
            <p:nvPr/>
          </p:nvSpPr>
          <p:spPr bwMode="auto">
            <a:xfrm>
              <a:off x="3117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23.12.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4015" name="Picture 11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16" name="Picture 11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17" name="Picture 11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18" name="Picture 11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19" name="Text Box 115"/>
            <p:cNvSpPr txBox="1">
              <a:spLocks noChangeArrowheads="1"/>
            </p:cNvSpPr>
            <p:nvPr/>
          </p:nvSpPr>
          <p:spPr bwMode="auto">
            <a:xfrm>
              <a:off x="3406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24.12.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4020" name="Picture 11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795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21" name="Picture 11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944"/>
              <a:ext cx="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22" name="Text Box 118"/>
            <p:cNvSpPr txBox="1">
              <a:spLocks noChangeArrowheads="1"/>
            </p:cNvSpPr>
            <p:nvPr/>
          </p:nvSpPr>
          <p:spPr bwMode="auto">
            <a:xfrm>
              <a:off x="1746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18.12.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4023" name="Picture 11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6" y="2319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24" name="Text Box 120"/>
            <p:cNvSpPr txBox="1">
              <a:spLocks noChangeArrowheads="1"/>
            </p:cNvSpPr>
            <p:nvPr/>
          </p:nvSpPr>
          <p:spPr bwMode="auto">
            <a:xfrm>
              <a:off x="2489" y="2310"/>
              <a:ext cx="9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>
                  <a:solidFill>
                    <a:srgbClr val="009900"/>
                  </a:solidFill>
                </a:rPr>
                <a:t>= 10 jelki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4025" name="Picture 12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212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26" name="Picture 12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27" name="Picture 12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3228" y="1212"/>
              <a:ext cx="4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28" name="Picture 12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8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29" name="Picture 12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9" y="1360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30" name="Picture 12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2412" y="1492"/>
              <a:ext cx="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031" name="Rectangle 127"/>
            <p:cNvSpPr>
              <a:spLocks noChangeArrowheads="1"/>
            </p:cNvSpPr>
            <p:nvPr/>
          </p:nvSpPr>
          <p:spPr bwMode="auto">
            <a:xfrm>
              <a:off x="2303" y="2310"/>
              <a:ext cx="784" cy="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3" name="Rezervirano mjesto datuma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3348-CE2C-4B4B-AA91-D8C7EE5242BE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4" name="Rezervirano mjesto podnožja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/>
      <p:bldP spid="123908" grpId="0"/>
      <p:bldP spid="123985" grpId="0"/>
      <p:bldP spid="123986" grpId="0"/>
      <p:bldP spid="1239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238125" y="1195388"/>
            <a:ext cx="231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TABLIČNI PRIKAZ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987675" y="120173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SLIKOVNI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4974" name="Object 46"/>
          <p:cNvGraphicFramePr>
            <a:graphicFrameLocks noChangeAspect="1"/>
          </p:cNvGraphicFramePr>
          <p:nvPr/>
        </p:nvGraphicFramePr>
        <p:xfrm>
          <a:off x="250825" y="4437063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76" name="Object 48"/>
          <p:cNvGraphicFramePr>
            <a:graphicFrameLocks noChangeAspect="1"/>
          </p:cNvGraphicFramePr>
          <p:nvPr/>
        </p:nvGraphicFramePr>
        <p:xfrm>
          <a:off x="4859338" y="4508500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Grafikon" r:id="rId5" imgW="4667402" imgH="2524049" progId="Excel.Sheet.8">
                  <p:embed/>
                </p:oleObj>
              </mc:Choice>
              <mc:Fallback>
                <p:oleObj name="Grafikon" r:id="rId5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77" name="Group 49"/>
          <p:cNvGraphicFramePr>
            <a:graphicFrameLocks noGrp="1"/>
          </p:cNvGraphicFramePr>
          <p:nvPr/>
        </p:nvGraphicFramePr>
        <p:xfrm>
          <a:off x="395288" y="1579563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5006" name="Text Box 78"/>
          <p:cNvSpPr txBox="1">
            <a:spLocks noChangeArrowheads="1"/>
          </p:cNvSpPr>
          <p:nvPr/>
        </p:nvSpPr>
        <p:spPr bwMode="auto">
          <a:xfrm>
            <a:off x="6443663" y="1201738"/>
            <a:ext cx="248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KRUŽNI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5007" name="Text Box 79"/>
          <p:cNvSpPr txBox="1">
            <a:spLocks noChangeArrowheads="1"/>
          </p:cNvSpPr>
          <p:nvPr/>
        </p:nvSpPr>
        <p:spPr bwMode="auto">
          <a:xfrm>
            <a:off x="1187450" y="4081463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STUPČASTI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5008" name="Text Box 80"/>
          <p:cNvSpPr txBox="1">
            <a:spLocks noChangeArrowheads="1"/>
          </p:cNvSpPr>
          <p:nvPr/>
        </p:nvSpPr>
        <p:spPr bwMode="auto">
          <a:xfrm>
            <a:off x="5651500" y="4141788"/>
            <a:ext cx="270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LINIJSKI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5009" name="Text Box 81"/>
          <p:cNvSpPr txBox="1">
            <a:spLocks noChangeArrowheads="1"/>
          </p:cNvSpPr>
          <p:nvPr/>
        </p:nvSpPr>
        <p:spPr bwMode="auto">
          <a:xfrm>
            <a:off x="323850" y="3333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Koliko je jelki prodano 20.12.?</a:t>
            </a:r>
          </a:p>
        </p:txBody>
      </p:sp>
      <p:sp>
        <p:nvSpPr>
          <p:cNvPr id="125010" name="Text Box 82"/>
          <p:cNvSpPr txBox="1">
            <a:spLocks noChangeArrowheads="1"/>
          </p:cNvSpPr>
          <p:nvPr/>
        </p:nvSpPr>
        <p:spPr bwMode="auto">
          <a:xfrm>
            <a:off x="323850" y="685800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Iz kojeg prikaza ćemo to najbrže isčitati?</a:t>
            </a:r>
          </a:p>
        </p:txBody>
      </p:sp>
      <p:sp>
        <p:nvSpPr>
          <p:cNvPr id="125011" name="Text Box 83"/>
          <p:cNvSpPr txBox="1">
            <a:spLocks noChangeArrowheads="1"/>
          </p:cNvSpPr>
          <p:nvPr/>
        </p:nvSpPr>
        <p:spPr bwMode="auto">
          <a:xfrm>
            <a:off x="2122488" y="115888"/>
            <a:ext cx="4321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b="0"/>
              <a:t>Koristeći te prikaze pokušaj odgovoriti </a:t>
            </a:r>
          </a:p>
          <a:p>
            <a:pPr algn="ctr"/>
            <a:r>
              <a:rPr lang="hr-HR" b="0"/>
              <a:t>na sljedeća pitanja:</a:t>
            </a:r>
          </a:p>
        </p:txBody>
      </p:sp>
      <p:sp>
        <p:nvSpPr>
          <p:cNvPr id="125012" name="Text Box 84"/>
          <p:cNvSpPr txBox="1">
            <a:spLocks noChangeArrowheads="1"/>
          </p:cNvSpPr>
          <p:nvPr/>
        </p:nvSpPr>
        <p:spPr bwMode="auto">
          <a:xfrm>
            <a:off x="3779838" y="3333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35</a:t>
            </a:r>
          </a:p>
        </p:txBody>
      </p:sp>
      <p:sp>
        <p:nvSpPr>
          <p:cNvPr id="125013" name="Text Box 85"/>
          <p:cNvSpPr txBox="1">
            <a:spLocks noChangeArrowheads="1"/>
          </p:cNvSpPr>
          <p:nvPr/>
        </p:nvSpPr>
        <p:spPr bwMode="auto">
          <a:xfrm>
            <a:off x="4787900" y="6858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Iz tabličnog prikaza.</a:t>
            </a:r>
          </a:p>
        </p:txBody>
      </p:sp>
      <p:graphicFrame>
        <p:nvGraphicFramePr>
          <p:cNvPr id="125015" name="Object 87"/>
          <p:cNvGraphicFramePr>
            <a:graphicFrameLocks noChangeAspect="1"/>
          </p:cNvGraphicFramePr>
          <p:nvPr/>
        </p:nvGraphicFramePr>
        <p:xfrm>
          <a:off x="6156325" y="1557338"/>
          <a:ext cx="2895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Grafikon" r:id="rId7" imgW="3343351" imgH="2610002" progId="Excel.Sheet.8">
                  <p:embed/>
                </p:oleObj>
              </mc:Choice>
              <mc:Fallback>
                <p:oleObj name="Grafikon" r:id="rId7" imgW="3343351" imgH="26100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895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016" name="Text Box 88"/>
          <p:cNvSpPr txBox="1">
            <a:spLocks noChangeArrowheads="1"/>
          </p:cNvSpPr>
          <p:nvPr/>
        </p:nvSpPr>
        <p:spPr bwMode="auto">
          <a:xfrm>
            <a:off x="1330325" y="325438"/>
            <a:ext cx="6410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b="0"/>
              <a:t>Umjesto "</a:t>
            </a:r>
            <a:r>
              <a:rPr lang="hr-HR">
                <a:solidFill>
                  <a:srgbClr val="FFCC66"/>
                </a:solidFill>
                <a:latin typeface="Comic Sans MS" pitchFamily="66" charset="0"/>
              </a:rPr>
              <a:t>DIJAGRAM</a:t>
            </a:r>
            <a:r>
              <a:rPr lang="hr-HR" b="0"/>
              <a:t>" možemo reći i "</a:t>
            </a:r>
            <a:r>
              <a:rPr lang="hr-HR">
                <a:solidFill>
                  <a:srgbClr val="FFCC66"/>
                </a:solidFill>
                <a:latin typeface="Comic Sans MS" pitchFamily="66" charset="0"/>
              </a:rPr>
              <a:t>GRAFIKON</a:t>
            </a:r>
            <a:r>
              <a:rPr lang="hr-HR" b="0"/>
              <a:t>".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2700338" y="1606550"/>
            <a:ext cx="3313112" cy="2376488"/>
            <a:chOff x="1701" y="1012"/>
            <a:chExt cx="2087" cy="1497"/>
          </a:xfrm>
        </p:grpSpPr>
        <p:sp>
          <p:nvSpPr>
            <p:cNvPr id="125018" name="Rectangle 90"/>
            <p:cNvSpPr>
              <a:spLocks noChangeArrowheads="1"/>
            </p:cNvSpPr>
            <p:nvPr/>
          </p:nvSpPr>
          <p:spPr bwMode="auto">
            <a:xfrm>
              <a:off x="1701" y="1012"/>
              <a:ext cx="2087" cy="1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1000" b="0"/>
            </a:p>
          </p:txBody>
        </p:sp>
        <p:pic>
          <p:nvPicPr>
            <p:cNvPr id="125019" name="Picture 9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65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20" name="Picture 9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79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21" name="Picture 9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94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022" name="Text Box 94"/>
            <p:cNvSpPr txBox="1">
              <a:spLocks noChangeArrowheads="1"/>
            </p:cNvSpPr>
            <p:nvPr/>
          </p:nvSpPr>
          <p:spPr bwMode="auto">
            <a:xfrm>
              <a:off x="2018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19.12.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5023" name="Picture 9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24" name="Picture 9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25" name="Picture 9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026" name="Text Box 98"/>
            <p:cNvSpPr txBox="1">
              <a:spLocks noChangeArrowheads="1"/>
            </p:cNvSpPr>
            <p:nvPr/>
          </p:nvSpPr>
          <p:spPr bwMode="auto">
            <a:xfrm>
              <a:off x="2290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20.12.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5027" name="Picture 9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28" name="Picture 10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29" name="Picture 10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030" name="Text Box 102"/>
            <p:cNvSpPr txBox="1">
              <a:spLocks noChangeArrowheads="1"/>
            </p:cNvSpPr>
            <p:nvPr/>
          </p:nvSpPr>
          <p:spPr bwMode="auto">
            <a:xfrm>
              <a:off x="2561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21.12.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5031" name="Picture 10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506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32" name="Picture 10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656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33" name="Picture 10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795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34" name="Picture 10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944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035" name="Text Box 107"/>
            <p:cNvSpPr txBox="1">
              <a:spLocks noChangeArrowheads="1"/>
            </p:cNvSpPr>
            <p:nvPr/>
          </p:nvSpPr>
          <p:spPr bwMode="auto">
            <a:xfrm>
              <a:off x="2824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22.12.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5036" name="Picture 10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37" name="Picture 10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38" name="Picture 11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39" name="Picture 11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040" name="Text Box 112"/>
            <p:cNvSpPr txBox="1">
              <a:spLocks noChangeArrowheads="1"/>
            </p:cNvSpPr>
            <p:nvPr/>
          </p:nvSpPr>
          <p:spPr bwMode="auto">
            <a:xfrm>
              <a:off x="3117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23.12.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5041" name="Picture 11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42" name="Picture 11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43" name="Picture 11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44" name="Picture 11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045" name="Text Box 117"/>
            <p:cNvSpPr txBox="1">
              <a:spLocks noChangeArrowheads="1"/>
            </p:cNvSpPr>
            <p:nvPr/>
          </p:nvSpPr>
          <p:spPr bwMode="auto">
            <a:xfrm>
              <a:off x="3406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24.12.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5046" name="Picture 11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795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47" name="Picture 11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944"/>
              <a:ext cx="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048" name="Text Box 120"/>
            <p:cNvSpPr txBox="1">
              <a:spLocks noChangeArrowheads="1"/>
            </p:cNvSpPr>
            <p:nvPr/>
          </p:nvSpPr>
          <p:spPr bwMode="auto">
            <a:xfrm>
              <a:off x="1746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18.12.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5049" name="Picture 12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6" y="2319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050" name="Text Box 122"/>
            <p:cNvSpPr txBox="1">
              <a:spLocks noChangeArrowheads="1"/>
            </p:cNvSpPr>
            <p:nvPr/>
          </p:nvSpPr>
          <p:spPr bwMode="auto">
            <a:xfrm>
              <a:off x="2489" y="2310"/>
              <a:ext cx="9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>
                  <a:solidFill>
                    <a:srgbClr val="009900"/>
                  </a:solidFill>
                </a:rPr>
                <a:t>= 10 jelki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5051" name="Picture 12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212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52" name="Picture 12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53" name="Picture 12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3228" y="1212"/>
              <a:ext cx="4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54" name="Picture 12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8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55" name="Picture 12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9" y="1360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56" name="Picture 12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2412" y="1492"/>
              <a:ext cx="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057" name="Rectangle 129"/>
            <p:cNvSpPr>
              <a:spLocks noChangeArrowheads="1"/>
            </p:cNvSpPr>
            <p:nvPr/>
          </p:nvSpPr>
          <p:spPr bwMode="auto">
            <a:xfrm>
              <a:off x="2303" y="2310"/>
              <a:ext cx="784" cy="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8" name="Rezervirano mjesto datuma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30D9-BA6C-4A18-9A08-32906D88F590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9" name="Rezervirano mjesto podnožja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5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09" grpId="0"/>
      <p:bldP spid="125010" grpId="0"/>
      <p:bldP spid="125011" grpId="0"/>
      <p:bldP spid="125012" grpId="0"/>
      <p:bldP spid="125013" grpId="0"/>
      <p:bldP spid="1250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38125" y="1195388"/>
            <a:ext cx="231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TABLIČNI PRIKAZ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987675" y="120173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SLIKOVNI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5997" name="Object 45"/>
          <p:cNvGraphicFramePr>
            <a:graphicFrameLocks noChangeAspect="1"/>
          </p:cNvGraphicFramePr>
          <p:nvPr/>
        </p:nvGraphicFramePr>
        <p:xfrm>
          <a:off x="250825" y="4437063"/>
          <a:ext cx="43926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Grafikon" r:id="rId3" imgW="4667402" imgH="2524049" progId="Excel.Sheet.8">
                  <p:embed/>
                </p:oleObj>
              </mc:Choice>
              <mc:Fallback>
                <p:oleObj name="Grafikon" r:id="rId3" imgW="4667402" imgH="2524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3926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9" name="Object 47"/>
          <p:cNvGraphicFramePr>
            <a:graphicFrameLocks noChangeAspect="1"/>
          </p:cNvGraphicFramePr>
          <p:nvPr/>
        </p:nvGraphicFramePr>
        <p:xfrm>
          <a:off x="4859338" y="4508500"/>
          <a:ext cx="4133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Grafikon" r:id="rId5" imgW="4667402" imgH="2524049" progId="Excel.Sheet.8">
                  <p:embed/>
                </p:oleObj>
              </mc:Choice>
              <mc:Fallback>
                <p:oleObj name="Grafikon" r:id="rId5" imgW="4667402" imgH="25240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4133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00" name="Group 48"/>
          <p:cNvGraphicFramePr>
            <a:graphicFrameLocks noGrp="1"/>
          </p:cNvGraphicFramePr>
          <p:nvPr/>
        </p:nvGraphicFramePr>
        <p:xfrm>
          <a:off x="395288" y="1579563"/>
          <a:ext cx="1800225" cy="2438400"/>
        </p:xfrm>
        <a:graphic>
          <a:graphicData uri="http://schemas.openxmlformats.org/drawingml/2006/table">
            <a:tbl>
              <a:tblPr/>
              <a:tblGrid>
                <a:gridCol w="876300"/>
                <a:gridCol w="9239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datum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br. jelki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18.12.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19.12.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20.12.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21.12.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22.12.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23.12.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24.12.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6029" name="Text Box 77"/>
          <p:cNvSpPr txBox="1">
            <a:spLocks noChangeArrowheads="1"/>
          </p:cNvSpPr>
          <p:nvPr/>
        </p:nvSpPr>
        <p:spPr bwMode="auto">
          <a:xfrm>
            <a:off x="6443663" y="1201738"/>
            <a:ext cx="248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KRUŽNI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030" name="Text Box 78"/>
          <p:cNvSpPr txBox="1">
            <a:spLocks noChangeArrowheads="1"/>
          </p:cNvSpPr>
          <p:nvPr/>
        </p:nvSpPr>
        <p:spPr bwMode="auto">
          <a:xfrm>
            <a:off x="1187450" y="4081463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STUPČASTI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031" name="Text Box 79"/>
          <p:cNvSpPr txBox="1">
            <a:spLocks noChangeArrowheads="1"/>
          </p:cNvSpPr>
          <p:nvPr/>
        </p:nvSpPr>
        <p:spPr bwMode="auto">
          <a:xfrm>
            <a:off x="5651500" y="4141788"/>
            <a:ext cx="270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LINIJSKI DIJAGRAM</a:t>
            </a:r>
            <a:endParaRPr lang="en-US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032" name="Text Box 80"/>
          <p:cNvSpPr txBox="1">
            <a:spLocks noChangeArrowheads="1"/>
          </p:cNvSpPr>
          <p:nvPr/>
        </p:nvSpPr>
        <p:spPr bwMode="auto">
          <a:xfrm>
            <a:off x="323850" y="260350"/>
            <a:ext cx="525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S kojeg na koji dan je prodaja najbrže porasla?</a:t>
            </a:r>
          </a:p>
        </p:txBody>
      </p:sp>
      <p:sp>
        <p:nvSpPr>
          <p:cNvPr id="126033" name="Text Box 81"/>
          <p:cNvSpPr txBox="1">
            <a:spLocks noChangeArrowheads="1"/>
          </p:cNvSpPr>
          <p:nvPr/>
        </p:nvSpPr>
        <p:spPr bwMode="auto">
          <a:xfrm>
            <a:off x="323850" y="61277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Iz kojeg prikaza ćemo to najbrže isčitati?</a:t>
            </a:r>
          </a:p>
        </p:txBody>
      </p:sp>
      <p:sp>
        <p:nvSpPr>
          <p:cNvPr id="126035" name="Text Box 83"/>
          <p:cNvSpPr txBox="1">
            <a:spLocks noChangeArrowheads="1"/>
          </p:cNvSpPr>
          <p:nvPr/>
        </p:nvSpPr>
        <p:spPr bwMode="auto">
          <a:xfrm>
            <a:off x="5292725" y="26035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S 21.12. na 22.12.</a:t>
            </a:r>
          </a:p>
        </p:txBody>
      </p:sp>
      <p:sp>
        <p:nvSpPr>
          <p:cNvPr id="126036" name="Text Box 84"/>
          <p:cNvSpPr txBox="1">
            <a:spLocks noChangeArrowheads="1"/>
          </p:cNvSpPr>
          <p:nvPr/>
        </p:nvSpPr>
        <p:spPr bwMode="auto">
          <a:xfrm>
            <a:off x="4787900" y="6127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solidFill>
                  <a:srgbClr val="FFFF66"/>
                </a:solidFill>
              </a:rPr>
              <a:t>Iz linijskog dijagrama.</a:t>
            </a:r>
          </a:p>
        </p:txBody>
      </p:sp>
      <p:graphicFrame>
        <p:nvGraphicFramePr>
          <p:cNvPr id="126038" name="Object 86"/>
          <p:cNvGraphicFramePr>
            <a:graphicFrameLocks noChangeAspect="1"/>
          </p:cNvGraphicFramePr>
          <p:nvPr/>
        </p:nvGraphicFramePr>
        <p:xfrm>
          <a:off x="6156325" y="1557338"/>
          <a:ext cx="2895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Grafikon" r:id="rId7" imgW="3343351" imgH="2610002" progId="Excel.Sheet.8">
                  <p:embed/>
                </p:oleObj>
              </mc:Choice>
              <mc:Fallback>
                <p:oleObj name="Grafikon" r:id="rId7" imgW="3343351" imgH="26100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895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2700338" y="1606550"/>
            <a:ext cx="3313112" cy="2376488"/>
            <a:chOff x="1701" y="1012"/>
            <a:chExt cx="2087" cy="1497"/>
          </a:xfrm>
        </p:grpSpPr>
        <p:sp>
          <p:nvSpPr>
            <p:cNvPr id="126040" name="Rectangle 88"/>
            <p:cNvSpPr>
              <a:spLocks noChangeArrowheads="1"/>
            </p:cNvSpPr>
            <p:nvPr/>
          </p:nvSpPr>
          <p:spPr bwMode="auto">
            <a:xfrm>
              <a:off x="1701" y="1012"/>
              <a:ext cx="2087" cy="1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1000" b="0"/>
            </a:p>
          </p:txBody>
        </p:sp>
        <p:pic>
          <p:nvPicPr>
            <p:cNvPr id="126041" name="Picture 8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65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42" name="Picture 90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797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43" name="Picture 9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5" y="194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44" name="Text Box 92"/>
            <p:cNvSpPr txBox="1">
              <a:spLocks noChangeArrowheads="1"/>
            </p:cNvSpPr>
            <p:nvPr/>
          </p:nvSpPr>
          <p:spPr bwMode="auto">
            <a:xfrm>
              <a:off x="2018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19.12.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6045" name="Picture 9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46" name="Picture 9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47" name="Picture 9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48" name="Text Box 96"/>
            <p:cNvSpPr txBox="1">
              <a:spLocks noChangeArrowheads="1"/>
            </p:cNvSpPr>
            <p:nvPr/>
          </p:nvSpPr>
          <p:spPr bwMode="auto">
            <a:xfrm>
              <a:off x="2290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20.12.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6049" name="Picture 9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656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50" name="Picture 9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795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51" name="Picture 9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9" y="1944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52" name="Text Box 100"/>
            <p:cNvSpPr txBox="1">
              <a:spLocks noChangeArrowheads="1"/>
            </p:cNvSpPr>
            <p:nvPr/>
          </p:nvSpPr>
          <p:spPr bwMode="auto">
            <a:xfrm>
              <a:off x="2561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21.12.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6053" name="Picture 10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506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54" name="Picture 10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656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55" name="Picture 10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795"/>
              <a:ext cx="8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56" name="Picture 10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4" y="1944"/>
              <a:ext cx="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57" name="Text Box 105"/>
            <p:cNvSpPr txBox="1">
              <a:spLocks noChangeArrowheads="1"/>
            </p:cNvSpPr>
            <p:nvPr/>
          </p:nvSpPr>
          <p:spPr bwMode="auto">
            <a:xfrm>
              <a:off x="2824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22.12.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6058" name="Picture 10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59" name="Picture 10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60" name="Picture 108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61" name="Picture 10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3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62" name="Text Box 110"/>
            <p:cNvSpPr txBox="1">
              <a:spLocks noChangeArrowheads="1"/>
            </p:cNvSpPr>
            <p:nvPr/>
          </p:nvSpPr>
          <p:spPr bwMode="auto">
            <a:xfrm>
              <a:off x="3117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23.12.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6063" name="Picture 11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504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64" name="Picture 11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653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65" name="Picture 11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794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66" name="Picture 11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" y="1941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67" name="Text Box 115"/>
            <p:cNvSpPr txBox="1">
              <a:spLocks noChangeArrowheads="1"/>
            </p:cNvSpPr>
            <p:nvPr/>
          </p:nvSpPr>
          <p:spPr bwMode="auto">
            <a:xfrm>
              <a:off x="3406" y="2124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24.12.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6068" name="Picture 11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795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69" name="Picture 117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4" y="1944"/>
              <a:ext cx="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70" name="Text Box 118"/>
            <p:cNvSpPr txBox="1">
              <a:spLocks noChangeArrowheads="1"/>
            </p:cNvSpPr>
            <p:nvPr/>
          </p:nvSpPr>
          <p:spPr bwMode="auto">
            <a:xfrm>
              <a:off x="1746" y="2126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1000">
                  <a:solidFill>
                    <a:srgbClr val="009900"/>
                  </a:solidFill>
                </a:rPr>
                <a:t>18.12.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6071" name="Picture 119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6" y="2319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72" name="Text Box 120"/>
            <p:cNvSpPr txBox="1">
              <a:spLocks noChangeArrowheads="1"/>
            </p:cNvSpPr>
            <p:nvPr/>
          </p:nvSpPr>
          <p:spPr bwMode="auto">
            <a:xfrm>
              <a:off x="2489" y="2310"/>
              <a:ext cx="9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>
                  <a:solidFill>
                    <a:srgbClr val="009900"/>
                  </a:solidFill>
                </a:rPr>
                <a:t>= 10 jelki</a:t>
              </a:r>
              <a:endParaRPr lang="en-US" sz="1000">
                <a:solidFill>
                  <a:srgbClr val="009900"/>
                </a:solidFill>
              </a:endParaRPr>
            </a:p>
          </p:txBody>
        </p:sp>
        <p:pic>
          <p:nvPicPr>
            <p:cNvPr id="126073" name="Picture 121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212"/>
              <a:ext cx="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74" name="Picture 122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75" name="Picture 123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3228" y="1212"/>
              <a:ext cx="4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76" name="Picture 124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8" y="1360"/>
              <a:ext cx="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77" name="Picture 125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9" y="1360"/>
              <a:ext cx="8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78" name="Picture 126" descr="boric"/>
            <p:cNvPicPr>
              <a:picLocks noChangeAspect="1" noChangeArrowheads="1"/>
            </p:cNvPicPr>
            <p:nvPr/>
          </p:nvPicPr>
          <p:blipFill>
            <a:blip r:embed="rId9" cstate="print"/>
            <a:srcRect r="43333" b="-6897"/>
            <a:stretch>
              <a:fillRect/>
            </a:stretch>
          </p:blipFill>
          <p:spPr bwMode="auto">
            <a:xfrm>
              <a:off x="2412" y="1492"/>
              <a:ext cx="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79" name="Rectangle 127"/>
            <p:cNvSpPr>
              <a:spLocks noChangeArrowheads="1"/>
            </p:cNvSpPr>
            <p:nvPr/>
          </p:nvSpPr>
          <p:spPr bwMode="auto">
            <a:xfrm>
              <a:off x="2303" y="2310"/>
              <a:ext cx="784" cy="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6" name="Rezervirano mjesto datuma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87C-36C3-40B2-967B-289759370ADC}" type="datetime1">
              <a:rPr lang="sr-Latn-CS" smtClean="0"/>
              <a:t>23.11.2016.</a:t>
            </a:fld>
            <a:endParaRPr lang="en-US"/>
          </a:p>
        </p:txBody>
      </p:sp>
      <p:sp>
        <p:nvSpPr>
          <p:cNvPr id="57" name="Rezervirano mjesto podnožja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 Kirinčić, prof.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32" grpId="0"/>
      <p:bldP spid="126033" grpId="0"/>
      <p:bldP spid="126035" grpId="0"/>
      <p:bldP spid="126036" grpId="0"/>
    </p:bldLst>
  </p:timing>
</p:sld>
</file>

<file path=ppt/theme/theme1.xml><?xml version="1.0" encoding="utf-8"?>
<a:theme xmlns:a="http://schemas.openxmlformats.org/drawingml/2006/main" name="TR_0702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2616</Words>
  <Application>Microsoft Office PowerPoint</Application>
  <PresentationFormat>Prikaz na zaslonu (4:3)</PresentationFormat>
  <Paragraphs>817</Paragraphs>
  <Slides>34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3</vt:i4>
      </vt:variant>
      <vt:variant>
        <vt:lpstr>Naslovi slajdova</vt:lpstr>
      </vt:variant>
      <vt:variant>
        <vt:i4>34</vt:i4>
      </vt:variant>
    </vt:vector>
  </HeadingPairs>
  <TitlesOfParts>
    <vt:vector size="46" baseType="lpstr">
      <vt:lpstr>Arial</vt:lpstr>
      <vt:lpstr>Calibri</vt:lpstr>
      <vt:lpstr>Comic Sans MS</vt:lpstr>
      <vt:lpstr>Times</vt:lpstr>
      <vt:lpstr>Times New Roman</vt:lpstr>
      <vt:lpstr>Trebuchet MS</vt:lpstr>
      <vt:lpstr>Verdana</vt:lpstr>
      <vt:lpstr>Wingdings</vt:lpstr>
      <vt:lpstr>TR_0702</vt:lpstr>
      <vt:lpstr>Jednadžba</vt:lpstr>
      <vt:lpstr>Grafikon</vt:lpstr>
      <vt:lpstr>Microsoft Equation 3.0</vt:lpstr>
      <vt:lpstr>PRIKAZIVANJE I ANALIZA  PODATAKA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Ana</dc:creator>
  <cp:lastModifiedBy>TRSAT</cp:lastModifiedBy>
  <cp:revision>5</cp:revision>
  <dcterms:created xsi:type="dcterms:W3CDTF">2009-11-23T20:26:19Z</dcterms:created>
  <dcterms:modified xsi:type="dcterms:W3CDTF">2016-11-23T10:55:02Z</dcterms:modified>
</cp:coreProperties>
</file>