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8" r:id="rId1"/>
  </p:sldMasterIdLst>
  <p:sldIdLst>
    <p:sldId id="256" r:id="rId2"/>
    <p:sldId id="257" r:id="rId3"/>
    <p:sldId id="259" r:id="rId4"/>
    <p:sldId id="260" r:id="rId5"/>
    <p:sldId id="268" r:id="rId6"/>
    <p:sldId id="265" r:id="rId7"/>
    <p:sldId id="266" r:id="rId8"/>
    <p:sldId id="262" r:id="rId9"/>
    <p:sldId id="261" r:id="rId10"/>
    <p:sldId id="263" r:id="rId11"/>
    <p:sldId id="264" r:id="rId12"/>
    <p:sldId id="267" r:id="rId13"/>
    <p:sldId id="269" r:id="rId14"/>
    <p:sldId id="270" r:id="rId15"/>
    <p:sldId id="271" r:id="rId16"/>
    <p:sldId id="272" r:id="rId17"/>
    <p:sldId id="273" r:id="rId18"/>
    <p:sldId id="276" r:id="rId19"/>
    <p:sldId id="274" r:id="rId20"/>
    <p:sldId id="275" r:id="rId21"/>
    <p:sldId id="278" r:id="rId22"/>
    <p:sldId id="277" r:id="rId23"/>
    <p:sldId id="279" r:id="rId24"/>
    <p:sldId id="280" r:id="rId25"/>
    <p:sldId id="281" r:id="rId26"/>
    <p:sldId id="282"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728" autoAdjust="0"/>
    <p:restoredTop sz="94660"/>
  </p:normalViewPr>
  <p:slideViewPr>
    <p:cSldViewPr snapToGrid="0">
      <p:cViewPr varScale="1">
        <p:scale>
          <a:sx n="68" d="100"/>
          <a:sy n="68" d="100"/>
        </p:scale>
        <p:origin x="10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slajd">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hr-HR" smtClean="0"/>
              <a:t>Uredite stil naslova matrice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r-HR" smtClean="0"/>
              <a:t>Uredite stil podnaslova matrice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smtClean="0"/>
              <a:pPr/>
              <a:t>11/21/2016</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smtClean="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187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ska slika s opisom">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hr-HR" smtClean="0"/>
              <a:t>Uredite stil naslova matrice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r-HR" smtClean="0"/>
              <a:t>Kliknite ikonu da biste dodali  sliku</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Uredite stilove teksta matrice</a:t>
            </a:r>
          </a:p>
        </p:txBody>
      </p:sp>
      <p:sp>
        <p:nvSpPr>
          <p:cNvPr id="5" name="Date Placeholder 4"/>
          <p:cNvSpPr>
            <a:spLocks noGrp="1"/>
          </p:cNvSpPr>
          <p:nvPr>
            <p:ph type="dt" sz="half" idx="10"/>
          </p:nvPr>
        </p:nvSpPr>
        <p:spPr/>
        <p:txBody>
          <a:bodyPr/>
          <a:lstStyle/>
          <a:p>
            <a:fld id="{B61BEF0D-F0BB-DE4B-95CE-6DB70DBA9567}" type="datetimeFigureOut">
              <a:rPr lang="en-US" smtClean="0"/>
              <a:pPr/>
              <a:t>11/21/2016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787587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Naslov i opis">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hr-HR" smtClean="0"/>
              <a:t>Uredite stil naslova matrice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Uredite stilove teksta matrice</a:t>
            </a:r>
          </a:p>
        </p:txBody>
      </p:sp>
      <p:sp>
        <p:nvSpPr>
          <p:cNvPr id="4" name="Date Placeholder 3"/>
          <p:cNvSpPr>
            <a:spLocks noGrp="1"/>
          </p:cNvSpPr>
          <p:nvPr>
            <p:ph type="dt" sz="half" idx="10"/>
          </p:nvPr>
        </p:nvSpPr>
        <p:spPr/>
        <p:txBody>
          <a:bodyPr/>
          <a:lstStyle/>
          <a:p>
            <a:fld id="{B61BEF0D-F0BB-DE4B-95CE-6DB70DBA9567}" type="datetimeFigureOut">
              <a:rPr lang="en-US" smtClean="0"/>
              <a:pPr/>
              <a:t>11/21/2016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34210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 s opisom">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hr-HR" smtClean="0"/>
              <a:t>Uredite stil naslova matrice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r-HR" smtClean="0"/>
              <a:t>Uredite stilove teksta matrice</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Uredite stilove teksta matrice</a:t>
            </a:r>
          </a:p>
        </p:txBody>
      </p:sp>
      <p:sp>
        <p:nvSpPr>
          <p:cNvPr id="4" name="Date Placeholder 3"/>
          <p:cNvSpPr>
            <a:spLocks noGrp="1"/>
          </p:cNvSpPr>
          <p:nvPr>
            <p:ph type="dt" sz="half" idx="10"/>
          </p:nvPr>
        </p:nvSpPr>
        <p:spPr/>
        <p:txBody>
          <a:bodyPr/>
          <a:lstStyle/>
          <a:p>
            <a:fld id="{B61BEF0D-F0BB-DE4B-95CE-6DB70DBA9567}" type="datetimeFigureOut">
              <a:rPr lang="en-US" smtClean="0"/>
              <a:pPr/>
              <a:t>11/21/2016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0601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ica s nazivom">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hr-HR" smtClean="0"/>
              <a:t>Uredite stil naslova matrice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Uredite stilove teksta matrice</a:t>
            </a:r>
          </a:p>
        </p:txBody>
      </p:sp>
      <p:sp>
        <p:nvSpPr>
          <p:cNvPr id="4" name="Date Placeholder 3"/>
          <p:cNvSpPr>
            <a:spLocks noGrp="1"/>
          </p:cNvSpPr>
          <p:nvPr>
            <p:ph type="dt" sz="half" idx="10"/>
          </p:nvPr>
        </p:nvSpPr>
        <p:spPr/>
        <p:txBody>
          <a:bodyPr/>
          <a:lstStyle/>
          <a:p>
            <a:fld id="{B61BEF0D-F0BB-DE4B-95CE-6DB70DBA9567}" type="datetimeFigureOut">
              <a:rPr lang="en-US" smtClean="0"/>
              <a:pPr/>
              <a:t>11/21/2016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940559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Kartica s nazivom citata">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hr-HR" smtClean="0"/>
              <a:t>Uredite stil naslova matrice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Uredite stilove teksta matrice</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Uredite stilove teksta matrice</a:t>
            </a:r>
          </a:p>
        </p:txBody>
      </p:sp>
      <p:sp>
        <p:nvSpPr>
          <p:cNvPr id="4" name="Date Placeholder 3"/>
          <p:cNvSpPr>
            <a:spLocks noGrp="1"/>
          </p:cNvSpPr>
          <p:nvPr>
            <p:ph type="dt" sz="half" idx="10"/>
          </p:nvPr>
        </p:nvSpPr>
        <p:spPr/>
        <p:txBody>
          <a:bodyPr/>
          <a:lstStyle/>
          <a:p>
            <a:fld id="{B61BEF0D-F0BB-DE4B-95CE-6DB70DBA9567}" type="datetimeFigureOut">
              <a:rPr lang="en-US" smtClean="0"/>
              <a:pPr/>
              <a:t>11/21/2016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34896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ili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hr-HR" smtClean="0"/>
              <a:t>Uredite stil naslova matrice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Uredite stilove teksta matrice</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Uredite stilove teksta matrice</a:t>
            </a:r>
          </a:p>
        </p:txBody>
      </p:sp>
      <p:sp>
        <p:nvSpPr>
          <p:cNvPr id="4" name="Date Placeholder 3"/>
          <p:cNvSpPr>
            <a:spLocks noGrp="1"/>
          </p:cNvSpPr>
          <p:nvPr>
            <p:ph type="dt" sz="half" idx="10"/>
          </p:nvPr>
        </p:nvSpPr>
        <p:spPr/>
        <p:txBody>
          <a:bodyPr/>
          <a:lstStyle/>
          <a:p>
            <a:fld id="{B61BEF0D-F0BB-DE4B-95CE-6DB70DBA9567}" type="datetimeFigureOut">
              <a:rPr lang="en-US" smtClean="0"/>
              <a:pPr/>
              <a:t>11/21/2016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70691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hr-HR" smtClean="0"/>
              <a:t>Uredite stil naslova matrice</a:t>
            </a:r>
            <a:endParaRPr lang="en-US" dirty="0"/>
          </a:p>
        </p:txBody>
      </p:sp>
      <p:sp>
        <p:nvSpPr>
          <p:cNvPr id="3" name="Vertical Text Placeholder 2"/>
          <p:cNvSpPr>
            <a:spLocks noGrp="1"/>
          </p:cNvSpPr>
          <p:nvPr>
            <p:ph type="body" orient="vert" idx="1"/>
          </p:nvPr>
        </p:nvSpPr>
        <p:spPr/>
        <p:txBody>
          <a:bodyPr vert="eaVert" ancho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4174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hr-HR" smtClean="0"/>
              <a:t>Uredite stil naslova matrice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67621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hr-HR" smtClean="0"/>
              <a:t>Uredite stil naslova matrice</a:t>
            </a:r>
            <a:endParaRPr lang="en-US" dirty="0"/>
          </a:p>
        </p:txBody>
      </p:sp>
      <p:sp>
        <p:nvSpPr>
          <p:cNvPr id="3" name="Content Placeholder 2"/>
          <p:cNvSpPr>
            <a:spLocks noGrp="1"/>
          </p:cNvSpPr>
          <p:nvPr>
            <p:ph idx="1"/>
          </p:nvPr>
        </p:nvSpPr>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smtClean="0"/>
              <a:t>11/21/2016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smtClean="0"/>
              <a:t>‹#›</a:t>
            </a:fld>
            <a:endParaRPr lang="en-US" dirty="0"/>
          </a:p>
        </p:txBody>
      </p:sp>
    </p:spTree>
    <p:extLst>
      <p:ext uri="{BB962C8B-B14F-4D97-AF65-F5344CB8AC3E}">
        <p14:creationId xmlns:p14="http://schemas.microsoft.com/office/powerpoint/2010/main" val="1897965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hr-HR" smtClean="0"/>
              <a:t>Uredite stil naslova matrice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Uredite stilove teksta matrice</a:t>
            </a:r>
          </a:p>
        </p:txBody>
      </p:sp>
      <p:sp>
        <p:nvSpPr>
          <p:cNvPr id="4" name="Date Placeholder 3"/>
          <p:cNvSpPr>
            <a:spLocks noGrp="1"/>
          </p:cNvSpPr>
          <p:nvPr>
            <p:ph type="dt" sz="half" idx="10"/>
          </p:nvPr>
        </p:nvSpPr>
        <p:spPr/>
        <p:txBody>
          <a:bodyPr/>
          <a:lstStyle/>
          <a:p>
            <a:fld id="{B61BEF0D-F0BB-DE4B-95CE-6DB70DBA9567}" type="datetimeFigureOut">
              <a:rPr lang="en-US" smtClean="0"/>
              <a:pPr/>
              <a:t>11/21/2016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0375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hr-HR" smtClean="0"/>
              <a:t>Uredite stil naslova matrice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smtClean="0"/>
              <a:t>11/21/2016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smtClean="0"/>
              <a:t>‹#›</a:t>
            </a:fld>
            <a:endParaRPr lang="en-US" dirty="0"/>
          </a:p>
        </p:txBody>
      </p:sp>
    </p:spTree>
    <p:extLst>
      <p:ext uri="{BB962C8B-B14F-4D97-AF65-F5344CB8AC3E}">
        <p14:creationId xmlns:p14="http://schemas.microsoft.com/office/powerpoint/2010/main" val="1785436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r-HR" smtClean="0"/>
              <a:t>Uredite stil naslova matrice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11/21/2016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6410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mtClean="0"/>
              <a:t>Uredite stil naslova matrice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11/21/2016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8334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11/21/2016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43890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hr-HR" smtClean="0"/>
              <a:t>Uredite stil naslova matrice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Uredite stilove teksta matrice</a:t>
            </a:r>
          </a:p>
        </p:txBody>
      </p:sp>
      <p:sp>
        <p:nvSpPr>
          <p:cNvPr id="5" name="Date Placeholder 4"/>
          <p:cNvSpPr>
            <a:spLocks noGrp="1"/>
          </p:cNvSpPr>
          <p:nvPr>
            <p:ph type="dt" sz="half" idx="10"/>
          </p:nvPr>
        </p:nvSpPr>
        <p:spPr/>
        <p:txBody>
          <a:bodyPr/>
          <a:lstStyle/>
          <a:p>
            <a:fld id="{B61BEF0D-F0BB-DE4B-95CE-6DB70DBA9567}" type="datetimeFigureOut">
              <a:rPr lang="en-US" smtClean="0"/>
              <a:pPr/>
              <a:t>11/21/2016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60979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hr-HR" smtClean="0"/>
              <a:t>Uredite stil naslova matrice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r-HR" smtClean="0"/>
              <a:t>Kliknite ikonu da biste dodali  sliku</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Uredite stilove teksta matrice</a:t>
            </a:r>
          </a:p>
        </p:txBody>
      </p:sp>
      <p:sp>
        <p:nvSpPr>
          <p:cNvPr id="5" name="Date Placeholder 4"/>
          <p:cNvSpPr>
            <a:spLocks noGrp="1"/>
          </p:cNvSpPr>
          <p:nvPr>
            <p:ph type="dt" sz="half" idx="10"/>
          </p:nvPr>
        </p:nvSpPr>
        <p:spPr/>
        <p:txBody>
          <a:bodyPr/>
          <a:lstStyle/>
          <a:p>
            <a:fld id="{B61BEF0D-F0BB-DE4B-95CE-6DB70DBA9567}" type="datetimeFigureOut">
              <a:rPr lang="en-US" smtClean="0"/>
              <a:pPr/>
              <a:t>11/21/2016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95210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hr-HR" smtClean="0"/>
              <a:t>Uredite stil naslova matrice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smtClean="0"/>
              <a:pPr/>
              <a:t>11/21/2016</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1422328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 id="2147483704" r:id="rId16"/>
    <p:sldLayoutId id="2147483705"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lstStyle/>
          <a:p>
            <a:r>
              <a:rPr lang="hr-HR" dirty="0" smtClean="0"/>
              <a:t>Prije i poslije Božića</a:t>
            </a:r>
            <a:endParaRPr lang="hr-HR" dirty="0"/>
          </a:p>
        </p:txBody>
      </p:sp>
      <p:sp>
        <p:nvSpPr>
          <p:cNvPr id="3" name="Podnaslov 2"/>
          <p:cNvSpPr>
            <a:spLocks noGrp="1"/>
          </p:cNvSpPr>
          <p:nvPr>
            <p:ph type="subTitle" idx="1"/>
          </p:nvPr>
        </p:nvSpPr>
        <p:spPr/>
        <p:txBody>
          <a:bodyPr/>
          <a:lstStyle/>
          <a:p>
            <a:r>
              <a:rPr lang="hr-HR" dirty="0" smtClean="0"/>
              <a:t>Klara </a:t>
            </a:r>
            <a:r>
              <a:rPr lang="hr-HR" dirty="0" err="1" smtClean="0"/>
              <a:t>Mrčela</a:t>
            </a:r>
            <a:r>
              <a:rPr lang="hr-HR" dirty="0" smtClean="0"/>
              <a:t> 6.a</a:t>
            </a:r>
            <a:endParaRPr lang="hr-HR" dirty="0"/>
          </a:p>
        </p:txBody>
      </p:sp>
    </p:spTree>
    <p:extLst>
      <p:ext uri="{BB962C8B-B14F-4D97-AF65-F5344CB8AC3E}">
        <p14:creationId xmlns:p14="http://schemas.microsoft.com/office/powerpoint/2010/main" val="78816613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DJETINJCI, MATERICE I OČIĆI</a:t>
            </a:r>
            <a:endParaRPr lang="hr-HR" dirty="0"/>
          </a:p>
        </p:txBody>
      </p:sp>
      <p:sp>
        <p:nvSpPr>
          <p:cNvPr id="3" name="Rezervirano mjesto sadržaja 2"/>
          <p:cNvSpPr>
            <a:spLocks noGrp="1"/>
          </p:cNvSpPr>
          <p:nvPr>
            <p:ph idx="1"/>
          </p:nvPr>
        </p:nvSpPr>
        <p:spPr/>
        <p:txBody>
          <a:bodyPr/>
          <a:lstStyle/>
          <a:p>
            <a:r>
              <a:rPr lang="hr-HR" dirty="0" smtClean="0"/>
              <a:t>Na </a:t>
            </a:r>
            <a:r>
              <a:rPr lang="hr-HR" dirty="0"/>
              <a:t>djetinjce stariji ljudi traže, da im djeca darivaju voće kao otkupninu</a:t>
            </a:r>
            <a:r>
              <a:rPr lang="hr-HR" dirty="0" smtClean="0"/>
              <a:t>.</a:t>
            </a:r>
          </a:p>
          <a:p>
            <a:r>
              <a:rPr lang="hr-HR" dirty="0" smtClean="0"/>
              <a:t>Na </a:t>
            </a:r>
            <a:r>
              <a:rPr lang="hr-HR" dirty="0"/>
              <a:t>materice traži se otkupnina od </a:t>
            </a:r>
            <a:r>
              <a:rPr lang="hr-HR" dirty="0" smtClean="0"/>
              <a:t>žena.</a:t>
            </a:r>
          </a:p>
          <a:p>
            <a:r>
              <a:rPr lang="hr-HR" dirty="0"/>
              <a:t>N</a:t>
            </a:r>
            <a:r>
              <a:rPr lang="hr-HR" dirty="0" smtClean="0"/>
              <a:t>a </a:t>
            </a:r>
            <a:r>
              <a:rPr lang="hr-HR" dirty="0"/>
              <a:t>očiće otkupnina od muškaraca</a:t>
            </a:r>
            <a:r>
              <a:rPr lang="hr-HR" dirty="0" smtClean="0"/>
              <a:t>.</a:t>
            </a:r>
          </a:p>
          <a:p>
            <a:r>
              <a:rPr lang="hr-HR" dirty="0"/>
              <a:t>Otkupninu većinom čine slatkiši, orasi, lješnjaci i drugo uglavnom suho voće. Bližoj rodbini darivali su se i rupčići, </a:t>
            </a:r>
            <a:r>
              <a:rPr lang="hr-HR" dirty="0" smtClean="0"/>
              <a:t>maramice. </a:t>
            </a:r>
            <a:r>
              <a:rPr lang="hr-HR" dirty="0"/>
              <a:t>Ponegdje su se darivale jabuke u koje su bile umetnute kovanice.</a:t>
            </a:r>
          </a:p>
        </p:txBody>
      </p:sp>
    </p:spTree>
    <p:extLst>
      <p:ext uri="{BB962C8B-B14F-4D97-AF65-F5344CB8AC3E}">
        <p14:creationId xmlns:p14="http://schemas.microsoft.com/office/powerpoint/2010/main" val="26031650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SV. TOME</a:t>
            </a:r>
            <a:endParaRPr lang="hr-HR" dirty="0"/>
          </a:p>
        </p:txBody>
      </p:sp>
      <p:sp>
        <p:nvSpPr>
          <p:cNvPr id="3" name="Rezervirano mjesto sadržaja 2"/>
          <p:cNvSpPr>
            <a:spLocks noGrp="1"/>
          </p:cNvSpPr>
          <p:nvPr>
            <p:ph idx="1"/>
          </p:nvPr>
        </p:nvSpPr>
        <p:spPr/>
        <p:txBody>
          <a:bodyPr/>
          <a:lstStyle/>
          <a:p>
            <a:r>
              <a:rPr lang="hr-HR" dirty="0"/>
              <a:t>Dan sv. Tome Apostola, 21. prosinca, ponegdje se zove i </a:t>
            </a:r>
            <a:r>
              <a:rPr lang="hr-HR" dirty="0" err="1"/>
              <a:t>Tucin</a:t>
            </a:r>
            <a:r>
              <a:rPr lang="hr-HR" dirty="0"/>
              <a:t> dan ili </a:t>
            </a:r>
            <a:r>
              <a:rPr lang="hr-HR" dirty="0" err="1"/>
              <a:t>Tučin</a:t>
            </a:r>
            <a:r>
              <a:rPr lang="hr-HR" dirty="0"/>
              <a:t> dan. Tada se rade velike pripreme za Božić. Pripremaju se božićne pečenke i peku božićna </a:t>
            </a:r>
            <a:r>
              <a:rPr lang="hr-HR" dirty="0" smtClean="0"/>
              <a:t>peciva.</a:t>
            </a:r>
          </a:p>
          <a:p>
            <a:r>
              <a:rPr lang="hr-HR" dirty="0"/>
              <a:t>Čistile su se i mele kuće. Pripremalo se dovoljno drva za ogrjev. Prala se </a:t>
            </a:r>
            <a:r>
              <a:rPr lang="hr-HR" dirty="0" smtClean="0"/>
              <a:t>posteljina.</a:t>
            </a:r>
            <a:endParaRPr lang="hr-HR" dirty="0"/>
          </a:p>
          <a:p>
            <a:endParaRPr lang="hr-HR" dirty="0"/>
          </a:p>
        </p:txBody>
      </p:sp>
      <p:pic>
        <p:nvPicPr>
          <p:cNvPr id="4" name="Slika 3"/>
          <p:cNvPicPr>
            <a:picLocks noChangeAspect="1"/>
          </p:cNvPicPr>
          <p:nvPr/>
        </p:nvPicPr>
        <p:blipFill>
          <a:blip r:embed="rId2"/>
          <a:stretch>
            <a:fillRect/>
          </a:stretch>
        </p:blipFill>
        <p:spPr>
          <a:xfrm>
            <a:off x="10182733" y="3508717"/>
            <a:ext cx="1427727" cy="2751406"/>
          </a:xfrm>
          <a:prstGeom prst="rect">
            <a:avLst/>
          </a:prstGeom>
        </p:spPr>
      </p:pic>
    </p:spTree>
    <p:extLst>
      <p:ext uri="{BB962C8B-B14F-4D97-AF65-F5344CB8AC3E}">
        <p14:creationId xmlns:p14="http://schemas.microsoft.com/office/powerpoint/2010/main" val="170734776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utnik 1"/>
          <p:cNvSpPr/>
          <p:nvPr/>
        </p:nvSpPr>
        <p:spPr>
          <a:xfrm>
            <a:off x="4904935" y="2033511"/>
            <a:ext cx="6096000" cy="2677656"/>
          </a:xfrm>
          <a:prstGeom prst="rect">
            <a:avLst/>
          </a:prstGeom>
        </p:spPr>
        <p:txBody>
          <a:bodyPr>
            <a:spAutoFit/>
          </a:bodyPr>
          <a:lstStyle/>
          <a:p>
            <a:r>
              <a:rPr lang="hr-HR" sz="3600" dirty="0" smtClean="0"/>
              <a:t>2. </a:t>
            </a:r>
            <a:r>
              <a:rPr lang="hr-HR" sz="3600" dirty="0"/>
              <a:t>Badnjak</a:t>
            </a:r>
          </a:p>
          <a:p>
            <a:endParaRPr lang="hr-HR" dirty="0"/>
          </a:p>
          <a:p>
            <a:r>
              <a:rPr lang="hr-HR" sz="2400" dirty="0" smtClean="0"/>
              <a:t>Badnjak </a:t>
            </a:r>
          </a:p>
          <a:p>
            <a:r>
              <a:rPr lang="hr-HR" sz="2400" dirty="0" smtClean="0"/>
              <a:t>Božićno </a:t>
            </a:r>
            <a:r>
              <a:rPr lang="hr-HR" sz="2400" dirty="0"/>
              <a:t>drvce</a:t>
            </a:r>
          </a:p>
          <a:p>
            <a:r>
              <a:rPr lang="hr-HR" sz="2400" dirty="0" smtClean="0"/>
              <a:t>Jaslice</a:t>
            </a:r>
            <a:endParaRPr lang="hr-HR" sz="2400" dirty="0"/>
          </a:p>
          <a:p>
            <a:r>
              <a:rPr lang="hr-HR" sz="2400" dirty="0" smtClean="0"/>
              <a:t>Polnoćka</a:t>
            </a:r>
            <a:endParaRPr lang="hr-HR" sz="2400" dirty="0"/>
          </a:p>
          <a:p>
            <a:endParaRPr lang="hr-HR" dirty="0"/>
          </a:p>
        </p:txBody>
      </p:sp>
    </p:spTree>
    <p:extLst>
      <p:ext uri="{BB962C8B-B14F-4D97-AF65-F5344CB8AC3E}">
        <p14:creationId xmlns:p14="http://schemas.microsoft.com/office/powerpoint/2010/main" val="20050983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BADNJAK</a:t>
            </a:r>
            <a:endParaRPr lang="hr-HR" dirty="0"/>
          </a:p>
        </p:txBody>
      </p:sp>
      <p:sp>
        <p:nvSpPr>
          <p:cNvPr id="3" name="Rezervirano mjesto sadržaja 2"/>
          <p:cNvSpPr>
            <a:spLocks noGrp="1"/>
          </p:cNvSpPr>
          <p:nvPr>
            <p:ph idx="1"/>
          </p:nvPr>
        </p:nvSpPr>
        <p:spPr/>
        <p:txBody>
          <a:bodyPr>
            <a:normAutofit lnSpcReduction="10000"/>
          </a:bodyPr>
          <a:lstStyle/>
          <a:p>
            <a:r>
              <a:rPr lang="hr-HR" dirty="0" smtClean="0"/>
              <a:t>Ime </a:t>
            </a:r>
            <a:r>
              <a:rPr lang="hr-HR" dirty="0"/>
              <a:t>Badnjaka povezano je s riječju "bdjeti" (stsl. bad) budući da se na taj dan bdjelo čekajući Isusovo rođenje. Zbog samog običaja bdjenja i nekadašnje situacije bez električne struje i modernih sprava, bilo je nužno osvijetliti prostorije svijećama, koje su ujedno postale i simboli novog života i nade</a:t>
            </a:r>
            <a:r>
              <a:rPr lang="hr-HR" dirty="0" smtClean="0"/>
              <a:t>.</a:t>
            </a:r>
          </a:p>
          <a:p>
            <a:r>
              <a:rPr lang="hr-HR" dirty="0"/>
              <a:t>Na sam su se Badnjak ukućani rano ustajali, a žene su napravile božićni objed, pospremile dom i spravile nemrsnu hranu za večeru, budući da se na Badnjak posti. Muškarci su pak hranili stoku, koja je trebala biti spokojna zbog božićnih svetkovina, a također su pripremali drva za ogrjev i nabavljali hranu koju bi domaćice potom pripravljale.</a:t>
            </a:r>
          </a:p>
        </p:txBody>
      </p:sp>
    </p:spTree>
    <p:extLst>
      <p:ext uri="{BB962C8B-B14F-4D97-AF65-F5344CB8AC3E}">
        <p14:creationId xmlns:p14="http://schemas.microsoft.com/office/powerpoint/2010/main" val="18749273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BOŽIĆNO DRVCE</a:t>
            </a:r>
            <a:endParaRPr lang="hr-HR" dirty="0"/>
          </a:p>
        </p:txBody>
      </p:sp>
      <p:sp>
        <p:nvSpPr>
          <p:cNvPr id="3" name="Rezervirano mjesto sadržaja 2"/>
          <p:cNvSpPr>
            <a:spLocks noGrp="1"/>
          </p:cNvSpPr>
          <p:nvPr>
            <p:ph idx="1"/>
          </p:nvPr>
        </p:nvSpPr>
        <p:spPr/>
        <p:txBody>
          <a:bodyPr/>
          <a:lstStyle/>
          <a:p>
            <a:r>
              <a:rPr lang="hr-HR" dirty="0"/>
              <a:t>Premda je kićenje božićnog drvca star običaj, u hrvatskim krajevima on nije bio raširen sve do sredine 19. stoljeća, uglavnom utjecajem njemačke tradicije te prostorno-političkih dodira. Bez obzira na to što kićenje drvca nije bilo rašireno, domovi su se prije svejedno na Badnjak kitili cvijećem i plodovima, a posebno zelenilom, a to su najčešće činila djeca. Isprva su se kitila bjelogorična stabla, a poslije zimzelena, i to voćem, najčešće jabukama, ali i šljivama, kruškama te raznim slasticama i ukrasima izrađenim od papira, najčešće lanci te razne niti. </a:t>
            </a:r>
          </a:p>
        </p:txBody>
      </p:sp>
      <p:pic>
        <p:nvPicPr>
          <p:cNvPr id="4" name="Slika 3"/>
          <p:cNvPicPr>
            <a:picLocks noChangeAspect="1"/>
          </p:cNvPicPr>
          <p:nvPr/>
        </p:nvPicPr>
        <p:blipFill>
          <a:blip r:embed="rId2"/>
          <a:stretch>
            <a:fillRect/>
          </a:stretch>
        </p:blipFill>
        <p:spPr>
          <a:xfrm>
            <a:off x="9988061" y="711068"/>
            <a:ext cx="1434905" cy="1845993"/>
          </a:xfrm>
          <a:prstGeom prst="rect">
            <a:avLst/>
          </a:prstGeom>
        </p:spPr>
      </p:pic>
    </p:spTree>
    <p:extLst>
      <p:ext uri="{BB962C8B-B14F-4D97-AF65-F5344CB8AC3E}">
        <p14:creationId xmlns:p14="http://schemas.microsoft.com/office/powerpoint/2010/main" val="356160857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JASLICE</a:t>
            </a:r>
            <a:endParaRPr lang="hr-HR" dirty="0"/>
          </a:p>
        </p:txBody>
      </p:sp>
      <p:sp>
        <p:nvSpPr>
          <p:cNvPr id="3" name="Rezervirano mjesto sadržaja 2"/>
          <p:cNvSpPr>
            <a:spLocks noGrp="1"/>
          </p:cNvSpPr>
          <p:nvPr>
            <p:ph idx="1"/>
          </p:nvPr>
        </p:nvSpPr>
        <p:spPr/>
        <p:txBody>
          <a:bodyPr>
            <a:normAutofit lnSpcReduction="10000"/>
          </a:bodyPr>
          <a:lstStyle/>
          <a:p>
            <a:r>
              <a:rPr lang="hr-HR" dirty="0" smtClean="0"/>
              <a:t>Ispod </a:t>
            </a:r>
            <a:r>
              <a:rPr lang="hr-HR" dirty="0"/>
              <a:t>drvca redovno su se stavljale jaslice, izrađene najčešće od drva. Ostaju do blagdana </a:t>
            </a:r>
            <a:r>
              <a:rPr lang="hr-HR" dirty="0" err="1"/>
              <a:t>Bogojavljanja</a:t>
            </a:r>
            <a:r>
              <a:rPr lang="hr-HR" dirty="0"/>
              <a:t>, a u crkvama do blagdana Krštenja Isusova. One su prikaz Isusova rođenja. Sastoje se od pomičnih ili nepomičnih figurica Djeteta Isusa, Djevice Marije, sv. Josipa te pejsažnih kulisa. Složenije jaslice imaju i mnoge druge likove poput pastira, anđela, svetih triju kraljeva i dr. Vol i magarac su često sastavni dio jaslica. Isprva su bile samo u crkvama i kod imućnijih ljudi, a često je postojalo "nadmetanje" tko će napraviti ljepše jaslice. Najstarije se hrvatske jaslice nalaze na otočiću </a:t>
            </a:r>
            <a:r>
              <a:rPr lang="hr-HR" dirty="0" err="1"/>
              <a:t>Košljunu</a:t>
            </a:r>
            <a:r>
              <a:rPr lang="hr-HR" dirty="0"/>
              <a:t> te potječu iz 17. stoljeća.</a:t>
            </a:r>
          </a:p>
        </p:txBody>
      </p:sp>
      <p:pic>
        <p:nvPicPr>
          <p:cNvPr id="4" name="Slika 3"/>
          <p:cNvPicPr>
            <a:picLocks noChangeAspect="1"/>
          </p:cNvPicPr>
          <p:nvPr/>
        </p:nvPicPr>
        <p:blipFill>
          <a:blip r:embed="rId2"/>
          <a:stretch>
            <a:fillRect/>
          </a:stretch>
        </p:blipFill>
        <p:spPr>
          <a:xfrm>
            <a:off x="8720064" y="698727"/>
            <a:ext cx="2787308" cy="1858205"/>
          </a:xfrm>
          <a:prstGeom prst="rect">
            <a:avLst/>
          </a:prstGeom>
        </p:spPr>
      </p:pic>
    </p:spTree>
    <p:extLst>
      <p:ext uri="{BB962C8B-B14F-4D97-AF65-F5344CB8AC3E}">
        <p14:creationId xmlns:p14="http://schemas.microsoft.com/office/powerpoint/2010/main" val="250454451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POLNOĆKA</a:t>
            </a:r>
            <a:endParaRPr lang="hr-HR" dirty="0"/>
          </a:p>
        </p:txBody>
      </p:sp>
      <p:sp>
        <p:nvSpPr>
          <p:cNvPr id="3" name="Rezervirano mjesto sadržaja 2"/>
          <p:cNvSpPr>
            <a:spLocks noGrp="1"/>
          </p:cNvSpPr>
          <p:nvPr>
            <p:ph idx="1"/>
          </p:nvPr>
        </p:nvSpPr>
        <p:spPr/>
        <p:txBody>
          <a:bodyPr/>
          <a:lstStyle/>
          <a:p>
            <a:r>
              <a:rPr lang="hr-HR" dirty="0"/>
              <a:t>Poslije večere na Badnjak, još se malo sjedilo i razgovaralo, pjevalo ili molilo, a poslije se ljudi okupljaju na ulicama i odlaze na sv. misu polnoćku (ponoćka, ponoćnica ili polnoćnica</a:t>
            </a:r>
            <a:r>
              <a:rPr lang="hr-HR" dirty="0" smtClean="0"/>
              <a:t>). </a:t>
            </a:r>
            <a:r>
              <a:rPr lang="hr-HR" dirty="0"/>
              <a:t>Pri tome se pjeva i ponegdje puca iz mužara i </a:t>
            </a:r>
            <a:r>
              <a:rPr lang="hr-HR" dirty="0" err="1"/>
              <a:t>karabita</a:t>
            </a:r>
            <a:r>
              <a:rPr lang="hr-HR" dirty="0"/>
              <a:t>. Neki su propješačili velike udaljenosti po snijegu, da bi došli do crkve ili kapelice. Svi se oblače u svečanu odjeću ili narodne </a:t>
            </a:r>
            <a:r>
              <a:rPr lang="hr-HR" dirty="0" smtClean="0"/>
              <a:t>nošnje.</a:t>
            </a:r>
          </a:p>
          <a:p>
            <a:r>
              <a:rPr lang="hr-HR" dirty="0" smtClean="0"/>
              <a:t>Sveta </a:t>
            </a:r>
            <a:r>
              <a:rPr lang="hr-HR" dirty="0"/>
              <a:t>misa polnoćka jedna je od najsvečanijih misa u godini i jedina, koja se slavi u pola noći. </a:t>
            </a:r>
          </a:p>
        </p:txBody>
      </p:sp>
    </p:spTree>
    <p:extLst>
      <p:ext uri="{BB962C8B-B14F-4D97-AF65-F5344CB8AC3E}">
        <p14:creationId xmlns:p14="http://schemas.microsoft.com/office/powerpoint/2010/main" val="86005115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utnik 1"/>
          <p:cNvSpPr/>
          <p:nvPr/>
        </p:nvSpPr>
        <p:spPr>
          <a:xfrm>
            <a:off x="4651717" y="2310508"/>
            <a:ext cx="6096000" cy="2123658"/>
          </a:xfrm>
          <a:prstGeom prst="rect">
            <a:avLst/>
          </a:prstGeom>
        </p:spPr>
        <p:txBody>
          <a:bodyPr>
            <a:spAutoFit/>
          </a:bodyPr>
          <a:lstStyle/>
          <a:p>
            <a:r>
              <a:rPr lang="hr-HR" sz="3600" dirty="0" smtClean="0"/>
              <a:t>3. </a:t>
            </a:r>
            <a:r>
              <a:rPr lang="hr-HR" sz="3600" dirty="0"/>
              <a:t>Božić</a:t>
            </a:r>
          </a:p>
          <a:p>
            <a:r>
              <a:rPr lang="hr-HR" dirty="0"/>
              <a:t> </a:t>
            </a:r>
            <a:r>
              <a:rPr lang="hr-HR" sz="2400" dirty="0" smtClean="0"/>
              <a:t>Božić</a:t>
            </a:r>
            <a:endParaRPr lang="hr-HR" dirty="0"/>
          </a:p>
          <a:p>
            <a:r>
              <a:rPr lang="hr-HR" sz="2400" dirty="0" smtClean="0"/>
              <a:t> Božićne </a:t>
            </a:r>
            <a:r>
              <a:rPr lang="hr-HR" sz="2400" dirty="0"/>
              <a:t>pjesme</a:t>
            </a:r>
          </a:p>
          <a:p>
            <a:r>
              <a:rPr lang="hr-HR" sz="2400" dirty="0" smtClean="0"/>
              <a:t> </a:t>
            </a:r>
            <a:r>
              <a:rPr lang="hr-HR" sz="2400" dirty="0"/>
              <a:t>Dan sv. Stjepana</a:t>
            </a:r>
          </a:p>
          <a:p>
            <a:r>
              <a:rPr lang="hr-HR" sz="2400" dirty="0" smtClean="0"/>
              <a:t> </a:t>
            </a:r>
            <a:r>
              <a:rPr lang="hr-HR" sz="2400" dirty="0"/>
              <a:t>Blagoslov domova i obitelji</a:t>
            </a:r>
          </a:p>
        </p:txBody>
      </p:sp>
    </p:spTree>
    <p:extLst>
      <p:ext uri="{BB962C8B-B14F-4D97-AF65-F5344CB8AC3E}">
        <p14:creationId xmlns:p14="http://schemas.microsoft.com/office/powerpoint/2010/main" val="423094486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BOŽIĆ</a:t>
            </a:r>
            <a:endParaRPr lang="hr-HR" dirty="0"/>
          </a:p>
        </p:txBody>
      </p:sp>
      <p:sp>
        <p:nvSpPr>
          <p:cNvPr id="3" name="Rezervirano mjesto sadržaja 2"/>
          <p:cNvSpPr>
            <a:spLocks noGrp="1"/>
          </p:cNvSpPr>
          <p:nvPr>
            <p:ph idx="1"/>
          </p:nvPr>
        </p:nvSpPr>
        <p:spPr/>
        <p:txBody>
          <a:bodyPr/>
          <a:lstStyle/>
          <a:p>
            <a:r>
              <a:rPr lang="hr-HR" dirty="0"/>
              <a:t>Ujutro ukućani jedni drugima čestitaju Božić. Za obilan i bogat doručak jede se pečenica s hrenom, hladetina, domaće kobasice, kulen, slanina, pršut sa sirom i </a:t>
            </a:r>
            <a:r>
              <a:rPr lang="hr-HR" dirty="0" smtClean="0"/>
              <a:t>maslinama.</a:t>
            </a:r>
          </a:p>
          <a:p>
            <a:r>
              <a:rPr lang="hr-HR" dirty="0" smtClean="0"/>
              <a:t>Na </a:t>
            </a:r>
            <a:r>
              <a:rPr lang="hr-HR" dirty="0"/>
              <a:t>Božić se često odlazilo na tri mise, za početak na polnoćku na sam Badnjak na kojoj bi se dočekao Božić, zatim na ranojutarnju misu zornicu, tzv. malu misu gdje se obično pričešćivalo, a na </a:t>
            </a:r>
            <a:r>
              <a:rPr lang="hr-HR" dirty="0" err="1"/>
              <a:t>poldanicu</a:t>
            </a:r>
            <a:r>
              <a:rPr lang="hr-HR" dirty="0"/>
              <a:t>, danju ili velu misu odlazilo se po danu.</a:t>
            </a:r>
          </a:p>
        </p:txBody>
      </p:sp>
    </p:spTree>
    <p:extLst>
      <p:ext uri="{BB962C8B-B14F-4D97-AF65-F5344CB8AC3E}">
        <p14:creationId xmlns:p14="http://schemas.microsoft.com/office/powerpoint/2010/main" val="99472365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BOŽIĆNE PJESME</a:t>
            </a:r>
            <a:endParaRPr lang="hr-HR" dirty="0"/>
          </a:p>
        </p:txBody>
      </p:sp>
      <p:sp>
        <p:nvSpPr>
          <p:cNvPr id="3" name="Rezervirano mjesto sadržaja 2"/>
          <p:cNvSpPr>
            <a:spLocks noGrp="1"/>
          </p:cNvSpPr>
          <p:nvPr>
            <p:ph idx="1"/>
          </p:nvPr>
        </p:nvSpPr>
        <p:spPr/>
        <p:txBody>
          <a:bodyPr/>
          <a:lstStyle/>
          <a:p>
            <a:r>
              <a:rPr lang="hr-HR" dirty="0"/>
              <a:t>Hrvatske božićne pjesme pripadaju među najbrojnije, najraznovrsnije i najljepše božićne pjesme na </a:t>
            </a:r>
            <a:r>
              <a:rPr lang="hr-HR" dirty="0" smtClean="0"/>
              <a:t>svijetu. Neke </a:t>
            </a:r>
            <a:r>
              <a:rPr lang="hr-HR" dirty="0"/>
              <a:t>su vrlo stare, a neke su nastale prije 100 godina ili u novije vrijeme</a:t>
            </a:r>
            <a:r>
              <a:rPr lang="hr-HR" dirty="0" smtClean="0"/>
              <a:t>.</a:t>
            </a:r>
          </a:p>
          <a:p>
            <a:r>
              <a:rPr lang="hr-HR" dirty="0" smtClean="0"/>
              <a:t>Poznate </a:t>
            </a:r>
            <a:r>
              <a:rPr lang="hr-HR" dirty="0"/>
              <a:t>božićne pjesme su: "Svim na zemlji", "Radujte se narodi", "Oj, pastiri", "Veselje ti </a:t>
            </a:r>
            <a:r>
              <a:rPr lang="hr-HR" dirty="0" err="1"/>
              <a:t>navješčujem</a:t>
            </a:r>
            <a:r>
              <a:rPr lang="hr-HR" dirty="0"/>
              <a:t>" i mnoge druge. Sve su te pjesme nadahnute Evanđeljem pa su prepjevano Evanđelje. Izriču duboke i lijepe osjećaje, koje je narod doživljavao u božićno vrijeme slaveći utjelovljenje Božjeg Sina u osobi Isusa </a:t>
            </a:r>
            <a:r>
              <a:rPr lang="hr-HR" dirty="0" smtClean="0"/>
              <a:t>Krista. Većina </a:t>
            </a:r>
            <a:r>
              <a:rPr lang="hr-HR" dirty="0"/>
              <a:t>autora nije poznata</a:t>
            </a:r>
            <a:r>
              <a:rPr lang="hr-HR" dirty="0" smtClean="0"/>
              <a:t>.</a:t>
            </a:r>
            <a:endParaRPr lang="hr-HR" dirty="0"/>
          </a:p>
        </p:txBody>
      </p:sp>
    </p:spTree>
    <p:extLst>
      <p:ext uri="{BB962C8B-B14F-4D97-AF65-F5344CB8AC3E}">
        <p14:creationId xmlns:p14="http://schemas.microsoft.com/office/powerpoint/2010/main" val="111465212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295402" y="982133"/>
            <a:ext cx="9601196" cy="283959"/>
          </a:xfrm>
        </p:spPr>
        <p:txBody>
          <a:bodyPr>
            <a:normAutofit fontScale="90000"/>
          </a:bodyPr>
          <a:lstStyle/>
          <a:p>
            <a:endParaRPr lang="hr-HR" dirty="0"/>
          </a:p>
        </p:txBody>
      </p:sp>
      <p:sp>
        <p:nvSpPr>
          <p:cNvPr id="3" name="Rezervirano mjesto sadržaja 2"/>
          <p:cNvSpPr>
            <a:spLocks noGrp="1"/>
          </p:cNvSpPr>
          <p:nvPr>
            <p:ph idx="1"/>
          </p:nvPr>
        </p:nvSpPr>
        <p:spPr/>
        <p:txBody>
          <a:bodyPr/>
          <a:lstStyle/>
          <a:p>
            <a:r>
              <a:rPr lang="hr-HR" dirty="0" smtClean="0"/>
              <a:t>Uz </a:t>
            </a:r>
            <a:r>
              <a:rPr lang="hr-HR" dirty="0"/>
              <a:t>slavlje </a:t>
            </a:r>
            <a:r>
              <a:rPr lang="hr-HR" dirty="0">
                <a:solidFill>
                  <a:srgbClr val="FF0000"/>
                </a:solidFill>
              </a:rPr>
              <a:t>Božića</a:t>
            </a:r>
            <a:r>
              <a:rPr lang="hr-HR" dirty="0"/>
              <a:t> razvili su se brojni običaji poput kićenja božićnog drvca na </a:t>
            </a:r>
            <a:r>
              <a:rPr lang="hr-HR" dirty="0">
                <a:solidFill>
                  <a:srgbClr val="FF0000"/>
                </a:solidFill>
              </a:rPr>
              <a:t>Badnjak</a:t>
            </a:r>
            <a:r>
              <a:rPr lang="hr-HR" dirty="0"/>
              <a:t>, odlaska na misu polnoćku, pjevanja božićnih pjesama i darivanja. Prije Božića, vrijeme je priprave, koje traje oko mjesec dana od početka došašća. </a:t>
            </a:r>
            <a:endParaRPr lang="hr-HR" dirty="0" smtClean="0"/>
          </a:p>
          <a:p>
            <a:r>
              <a:rPr lang="hr-HR" dirty="0" smtClean="0"/>
              <a:t>Posebno </a:t>
            </a:r>
            <a:r>
              <a:rPr lang="hr-HR" dirty="0"/>
              <a:t>se obilježavaju dani </a:t>
            </a:r>
            <a:r>
              <a:rPr lang="hr-HR" dirty="0">
                <a:solidFill>
                  <a:srgbClr val="FF0000"/>
                </a:solidFill>
              </a:rPr>
              <a:t>sv. Barbare</a:t>
            </a:r>
            <a:r>
              <a:rPr lang="hr-HR" dirty="0"/>
              <a:t>, </a:t>
            </a:r>
            <a:r>
              <a:rPr lang="hr-HR" dirty="0">
                <a:solidFill>
                  <a:srgbClr val="FF0000"/>
                </a:solidFill>
              </a:rPr>
              <a:t>sv. Nikole</a:t>
            </a:r>
            <a:r>
              <a:rPr lang="hr-HR" dirty="0"/>
              <a:t>, </a:t>
            </a:r>
            <a:r>
              <a:rPr lang="hr-HR" dirty="0">
                <a:solidFill>
                  <a:srgbClr val="FF0000"/>
                </a:solidFill>
              </a:rPr>
              <a:t>sv. Lucije </a:t>
            </a:r>
            <a:r>
              <a:rPr lang="hr-HR" dirty="0"/>
              <a:t>i </a:t>
            </a:r>
            <a:r>
              <a:rPr lang="hr-HR" dirty="0">
                <a:solidFill>
                  <a:srgbClr val="FF0000"/>
                </a:solidFill>
              </a:rPr>
              <a:t>sv. Tome</a:t>
            </a:r>
            <a:r>
              <a:rPr lang="hr-HR" dirty="0"/>
              <a:t>. Božićna pšenica sije se na </a:t>
            </a:r>
            <a:r>
              <a:rPr lang="hr-HR" dirty="0">
                <a:solidFill>
                  <a:schemeClr val="tx1"/>
                </a:solidFill>
              </a:rPr>
              <a:t>sv. Barbaru </a:t>
            </a:r>
            <a:r>
              <a:rPr lang="hr-HR" dirty="0"/>
              <a:t>ili sv. Luciju. Djeca se posebno raduju </a:t>
            </a:r>
            <a:r>
              <a:rPr lang="hr-HR" dirty="0">
                <a:solidFill>
                  <a:srgbClr val="FF0000"/>
                </a:solidFill>
              </a:rPr>
              <a:t>sv. Nikoli</a:t>
            </a:r>
            <a:r>
              <a:rPr lang="hr-HR" dirty="0"/>
              <a:t>, kada dobivaju poklone u čizmice, a zločesta djeca šibu od </a:t>
            </a:r>
            <a:r>
              <a:rPr lang="hr-HR" dirty="0">
                <a:solidFill>
                  <a:srgbClr val="FF0000"/>
                </a:solidFill>
              </a:rPr>
              <a:t>Krampusa</a:t>
            </a:r>
            <a:r>
              <a:rPr lang="hr-HR" dirty="0"/>
              <a:t>.</a:t>
            </a:r>
          </a:p>
        </p:txBody>
      </p:sp>
    </p:spTree>
    <p:extLst>
      <p:ext uri="{BB962C8B-B14F-4D97-AF65-F5344CB8AC3E}">
        <p14:creationId xmlns:p14="http://schemas.microsoft.com/office/powerpoint/2010/main" val="158008612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SV. STJEPAN</a:t>
            </a:r>
            <a:endParaRPr lang="hr-HR" dirty="0"/>
          </a:p>
        </p:txBody>
      </p:sp>
      <p:sp>
        <p:nvSpPr>
          <p:cNvPr id="3" name="Rezervirano mjesto sadržaja 2"/>
          <p:cNvSpPr>
            <a:spLocks noGrp="1"/>
          </p:cNvSpPr>
          <p:nvPr>
            <p:ph idx="1"/>
          </p:nvPr>
        </p:nvSpPr>
        <p:spPr/>
        <p:txBody>
          <a:bodyPr/>
          <a:lstStyle/>
          <a:p>
            <a:r>
              <a:rPr lang="hr-HR" dirty="0"/>
              <a:t>Drugi dan Božića slavi se dan sv. Stjepana Prvomučenika (</a:t>
            </a:r>
            <a:r>
              <a:rPr lang="hr-HR" dirty="0" err="1"/>
              <a:t>Štefanje</a:t>
            </a:r>
            <a:r>
              <a:rPr lang="hr-HR" dirty="0"/>
              <a:t>, </a:t>
            </a:r>
            <a:r>
              <a:rPr lang="hr-HR" dirty="0" err="1"/>
              <a:t>Stipanje</a:t>
            </a:r>
            <a:r>
              <a:rPr lang="hr-HR" dirty="0"/>
              <a:t>). </a:t>
            </a:r>
            <a:endParaRPr lang="hr-HR" dirty="0" smtClean="0"/>
          </a:p>
          <a:p>
            <a:r>
              <a:rPr lang="hr-HR" dirty="0" smtClean="0"/>
              <a:t>Tada </a:t>
            </a:r>
            <a:r>
              <a:rPr lang="hr-HR" dirty="0"/>
              <a:t>se mnogi običaji ponavljaju kao i na prvi dan Božića. Ide se na sv. misu, posjećuju se rođaci, prijatelji, kumovi, susjedi. Slave se svetac zaštitnik i imendani.</a:t>
            </a:r>
          </a:p>
        </p:txBody>
      </p:sp>
      <p:pic>
        <p:nvPicPr>
          <p:cNvPr id="4" name="Slika 3"/>
          <p:cNvPicPr>
            <a:picLocks noChangeAspect="1"/>
          </p:cNvPicPr>
          <p:nvPr/>
        </p:nvPicPr>
        <p:blipFill>
          <a:blip r:embed="rId2"/>
          <a:stretch>
            <a:fillRect/>
          </a:stretch>
        </p:blipFill>
        <p:spPr>
          <a:xfrm>
            <a:off x="10097121" y="3516923"/>
            <a:ext cx="1598951" cy="2629878"/>
          </a:xfrm>
          <a:prstGeom prst="rect">
            <a:avLst/>
          </a:prstGeom>
        </p:spPr>
      </p:pic>
    </p:spTree>
    <p:extLst>
      <p:ext uri="{BB962C8B-B14F-4D97-AF65-F5344CB8AC3E}">
        <p14:creationId xmlns:p14="http://schemas.microsoft.com/office/powerpoint/2010/main" val="324660078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BLAGOSLOV DOMOVA I OBITELJI</a:t>
            </a:r>
            <a:endParaRPr lang="hr-HR" dirty="0"/>
          </a:p>
        </p:txBody>
      </p:sp>
      <p:sp>
        <p:nvSpPr>
          <p:cNvPr id="3" name="Rezervirano mjesto sadržaja 2"/>
          <p:cNvSpPr>
            <a:spLocks noGrp="1"/>
          </p:cNvSpPr>
          <p:nvPr>
            <p:ph idx="1"/>
          </p:nvPr>
        </p:nvSpPr>
        <p:spPr/>
        <p:txBody>
          <a:bodyPr>
            <a:normAutofit/>
          </a:bodyPr>
          <a:lstStyle/>
          <a:p>
            <a:r>
              <a:rPr lang="hr-HR" dirty="0"/>
              <a:t>Obično traje do </a:t>
            </a:r>
            <a:r>
              <a:rPr lang="hr-HR" dirty="0" err="1"/>
              <a:t>Bogojavljanja</a:t>
            </a:r>
            <a:r>
              <a:rPr lang="hr-HR" dirty="0"/>
              <a:t>, ovisno o broju vjernika u župi. U manjim sredinama, može biti samo jedan </a:t>
            </a:r>
            <a:r>
              <a:rPr lang="hr-HR" dirty="0" smtClean="0"/>
              <a:t>dan. </a:t>
            </a:r>
          </a:p>
          <a:p>
            <a:r>
              <a:rPr lang="hr-HR" dirty="0" smtClean="0"/>
              <a:t>Na </a:t>
            </a:r>
            <a:r>
              <a:rPr lang="hr-HR" dirty="0"/>
              <a:t>selu je župnik svečano išao po kućama u pratnji ministranata u bijelim haljinama i </a:t>
            </a:r>
            <a:r>
              <a:rPr lang="hr-HR" dirty="0" err="1"/>
              <a:t>sakristana</a:t>
            </a:r>
            <a:r>
              <a:rPr lang="hr-HR" dirty="0"/>
              <a:t>, koji je imao kadionicu s tamjanom (jedan od darova Sveta tri kralja). Za blagoslov se priprema čista i uredna soba, najčešće dnevni boravak. Na stolu je križ, svijeća (koja gori za vrijeme blagoslova) i posuda s blagoslovljenom vodom i grančicom (najčešće s božićnog drvca), kojom svećenik poškropi dom.</a:t>
            </a:r>
          </a:p>
        </p:txBody>
      </p:sp>
    </p:spTree>
    <p:extLst>
      <p:ext uri="{BB962C8B-B14F-4D97-AF65-F5344CB8AC3E}">
        <p14:creationId xmlns:p14="http://schemas.microsoft.com/office/powerpoint/2010/main" val="122940591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utnik 1"/>
          <p:cNvSpPr/>
          <p:nvPr/>
        </p:nvSpPr>
        <p:spPr>
          <a:xfrm>
            <a:off x="4693920" y="2272662"/>
            <a:ext cx="6096000" cy="2308324"/>
          </a:xfrm>
          <a:prstGeom prst="rect">
            <a:avLst/>
          </a:prstGeom>
        </p:spPr>
        <p:txBody>
          <a:bodyPr>
            <a:spAutoFit/>
          </a:bodyPr>
          <a:lstStyle/>
          <a:p>
            <a:r>
              <a:rPr lang="hr-HR" sz="3600" dirty="0" smtClean="0"/>
              <a:t>4. </a:t>
            </a:r>
            <a:r>
              <a:rPr lang="hr-HR" sz="3600" dirty="0"/>
              <a:t>Poslije Božića</a:t>
            </a:r>
          </a:p>
          <a:p>
            <a:endParaRPr lang="hr-HR" dirty="0"/>
          </a:p>
          <a:p>
            <a:r>
              <a:rPr lang="hr-HR" sz="2400" dirty="0"/>
              <a:t>S</a:t>
            </a:r>
            <a:r>
              <a:rPr lang="hr-HR" sz="2400" dirty="0" smtClean="0"/>
              <a:t>v</a:t>
            </a:r>
            <a:r>
              <a:rPr lang="hr-HR" sz="2400" dirty="0"/>
              <a:t>. </a:t>
            </a:r>
            <a:r>
              <a:rPr lang="hr-HR" sz="2400" dirty="0" smtClean="0"/>
              <a:t>Ivan</a:t>
            </a:r>
            <a:endParaRPr lang="hr-HR" sz="2400" dirty="0"/>
          </a:p>
          <a:p>
            <a:r>
              <a:rPr lang="hr-HR" sz="2400" dirty="0" smtClean="0"/>
              <a:t>Nova </a:t>
            </a:r>
            <a:r>
              <a:rPr lang="hr-HR" sz="2400" dirty="0"/>
              <a:t>godina</a:t>
            </a:r>
          </a:p>
          <a:p>
            <a:r>
              <a:rPr lang="hr-HR" sz="2400" dirty="0" smtClean="0"/>
              <a:t>Sveta </a:t>
            </a:r>
            <a:r>
              <a:rPr lang="hr-HR" sz="2400" dirty="0"/>
              <a:t>tri kralja</a:t>
            </a:r>
          </a:p>
          <a:p>
            <a:endParaRPr lang="hr-HR" dirty="0"/>
          </a:p>
        </p:txBody>
      </p:sp>
    </p:spTree>
    <p:extLst>
      <p:ext uri="{BB962C8B-B14F-4D97-AF65-F5344CB8AC3E}">
        <p14:creationId xmlns:p14="http://schemas.microsoft.com/office/powerpoint/2010/main" val="72242231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SV. IVAN</a:t>
            </a:r>
            <a:endParaRPr lang="hr-HR" dirty="0"/>
          </a:p>
        </p:txBody>
      </p:sp>
      <p:sp>
        <p:nvSpPr>
          <p:cNvPr id="3" name="Rezervirano mjesto sadržaja 2"/>
          <p:cNvSpPr>
            <a:spLocks noGrp="1"/>
          </p:cNvSpPr>
          <p:nvPr>
            <p:ph idx="1"/>
          </p:nvPr>
        </p:nvSpPr>
        <p:spPr/>
        <p:txBody>
          <a:bodyPr/>
          <a:lstStyle/>
          <a:p>
            <a:r>
              <a:rPr lang="hr-HR" dirty="0"/>
              <a:t>Na dan sv. Ivana (</a:t>
            </a:r>
            <a:r>
              <a:rPr lang="hr-HR" dirty="0" err="1"/>
              <a:t>Januševo</a:t>
            </a:r>
            <a:r>
              <a:rPr lang="hr-HR" dirty="0"/>
              <a:t>, Ivanja, </a:t>
            </a:r>
            <a:r>
              <a:rPr lang="hr-HR" dirty="0" err="1"/>
              <a:t>Ivanuš</a:t>
            </a:r>
            <a:r>
              <a:rPr lang="hr-HR" dirty="0"/>
              <a:t>) 27. prosinca, blagoslivlja se vino u crkvi. Dio vina se spremi, a dio popije sa željom za dobro zdravlje. Na sjeveru Hrvatske, na taj se dan najčešće iznosi božićna slama iz kuće. Daje se domaćim životinjama, a dio se stavlja ispod kokoši, koje će se nasađivati. Vjerovalo se, da božićna slama ima blagoslovljeno, posvećeno djelovanje</a:t>
            </a:r>
            <a:r>
              <a:rPr lang="hr-HR" dirty="0" smtClean="0"/>
              <a:t>.</a:t>
            </a:r>
          </a:p>
          <a:p>
            <a:r>
              <a:rPr lang="hr-HR" dirty="0"/>
              <a:t>U Sinjskoj krajini, čuva se pepeo s </a:t>
            </a:r>
            <a:r>
              <a:rPr lang="hr-HR" dirty="0" err="1"/>
              <a:t>badnjaka</a:t>
            </a:r>
            <a:r>
              <a:rPr lang="hr-HR" dirty="0"/>
              <a:t> iz ognjišta i njime se u proljeće posipaju voćke, vinova loza i kukuruzi, vjerujući da ima ljekovita svojstva.</a:t>
            </a:r>
          </a:p>
        </p:txBody>
      </p:sp>
    </p:spTree>
    <p:extLst>
      <p:ext uri="{BB962C8B-B14F-4D97-AF65-F5344CB8AC3E}">
        <p14:creationId xmlns:p14="http://schemas.microsoft.com/office/powerpoint/2010/main" val="105289301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NOVA GODINA</a:t>
            </a:r>
            <a:endParaRPr lang="hr-HR" dirty="0"/>
          </a:p>
        </p:txBody>
      </p:sp>
      <p:sp>
        <p:nvSpPr>
          <p:cNvPr id="3" name="Rezervirano mjesto sadržaja 2"/>
          <p:cNvSpPr>
            <a:spLocks noGrp="1"/>
          </p:cNvSpPr>
          <p:nvPr>
            <p:ph idx="1"/>
          </p:nvPr>
        </p:nvSpPr>
        <p:spPr/>
        <p:txBody>
          <a:bodyPr/>
          <a:lstStyle/>
          <a:p>
            <a:r>
              <a:rPr lang="hr-HR" dirty="0"/>
              <a:t>Brojni običaji postoje i za Novu godinu (Mlado lito, Mladi Božić), ali ih nema toliko koliko za Božić. U ranom srednjem vijeku, Božić je bio početak godine, a kasnije je to postala Nova godina. Postoje ophodi čestitara i darivanje u sjeverozapadnoj Hrvatskoj. </a:t>
            </a:r>
            <a:endParaRPr lang="hr-HR" dirty="0" smtClean="0"/>
          </a:p>
          <a:p>
            <a:r>
              <a:rPr lang="hr-HR" dirty="0" smtClean="0"/>
              <a:t>U </a:t>
            </a:r>
            <a:r>
              <a:rPr lang="hr-HR" dirty="0" err="1"/>
              <a:t>Ivčević</a:t>
            </a:r>
            <a:r>
              <a:rPr lang="hr-HR" dirty="0"/>
              <a:t> kosi u Lici, djevojka daje darove uz riječi: "Ja tebe darujem kruhom i novcem, a ti meni daj zdravlje i veselje". </a:t>
            </a:r>
          </a:p>
        </p:txBody>
      </p:sp>
      <p:pic>
        <p:nvPicPr>
          <p:cNvPr id="4" name="Slika 3"/>
          <p:cNvPicPr>
            <a:picLocks noChangeAspect="1"/>
          </p:cNvPicPr>
          <p:nvPr/>
        </p:nvPicPr>
        <p:blipFill>
          <a:blip r:embed="rId2"/>
          <a:stretch>
            <a:fillRect/>
          </a:stretch>
        </p:blipFill>
        <p:spPr>
          <a:xfrm>
            <a:off x="8847772" y="756707"/>
            <a:ext cx="2543175" cy="1800225"/>
          </a:xfrm>
          <a:prstGeom prst="rect">
            <a:avLst/>
          </a:prstGeom>
        </p:spPr>
      </p:pic>
    </p:spTree>
    <p:extLst>
      <p:ext uri="{BB962C8B-B14F-4D97-AF65-F5344CB8AC3E}">
        <p14:creationId xmlns:p14="http://schemas.microsoft.com/office/powerpoint/2010/main" val="164048265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SVETA TRI KRALJA</a:t>
            </a:r>
            <a:endParaRPr lang="hr-HR" dirty="0"/>
          </a:p>
        </p:txBody>
      </p:sp>
      <p:sp>
        <p:nvSpPr>
          <p:cNvPr id="3" name="Rezervirano mjesto sadržaja 2"/>
          <p:cNvSpPr>
            <a:spLocks noGrp="1"/>
          </p:cNvSpPr>
          <p:nvPr>
            <p:ph idx="1"/>
          </p:nvPr>
        </p:nvSpPr>
        <p:spPr/>
        <p:txBody>
          <a:bodyPr/>
          <a:lstStyle/>
          <a:p>
            <a:r>
              <a:rPr lang="hr-HR" dirty="0"/>
              <a:t>Sveta tri kralja slave se 6. siječnja, kada završavaju katolički božićni običaji, a nastavljaju se pravoslavni božićni običaji</a:t>
            </a:r>
            <a:r>
              <a:rPr lang="hr-HR" dirty="0" smtClean="0"/>
              <a:t>.</a:t>
            </a:r>
          </a:p>
          <a:p>
            <a:r>
              <a:rPr lang="hr-HR" dirty="0" smtClean="0"/>
              <a:t> </a:t>
            </a:r>
            <a:r>
              <a:rPr lang="hr-HR" dirty="0"/>
              <a:t>Još se zove i </a:t>
            </a:r>
            <a:r>
              <a:rPr lang="hr-HR" dirty="0" err="1"/>
              <a:t>Vodokršće</a:t>
            </a:r>
            <a:r>
              <a:rPr lang="hr-HR" dirty="0"/>
              <a:t> ili </a:t>
            </a:r>
            <a:r>
              <a:rPr lang="hr-HR" dirty="0" err="1"/>
              <a:t>Vodobočci</a:t>
            </a:r>
            <a:r>
              <a:rPr lang="hr-HR" dirty="0"/>
              <a:t>, jer se na taj dan svećenik blagoslivlja vodu</a:t>
            </a:r>
            <a:r>
              <a:rPr lang="hr-HR" dirty="0" smtClean="0"/>
              <a:t>.</a:t>
            </a:r>
          </a:p>
          <a:p>
            <a:r>
              <a:rPr lang="hr-HR" dirty="0" smtClean="0"/>
              <a:t> </a:t>
            </a:r>
            <a:r>
              <a:rPr lang="hr-HR" dirty="0"/>
              <a:t>Posljednji se put pali božićna svijeća, završava blagoslov domova i obitelji te se uklanjaju božićna drvca iz domova.</a:t>
            </a:r>
          </a:p>
        </p:txBody>
      </p:sp>
      <p:pic>
        <p:nvPicPr>
          <p:cNvPr id="4" name="Slika 3"/>
          <p:cNvPicPr>
            <a:picLocks noChangeAspect="1"/>
          </p:cNvPicPr>
          <p:nvPr/>
        </p:nvPicPr>
        <p:blipFill>
          <a:blip r:embed="rId2"/>
          <a:stretch>
            <a:fillRect/>
          </a:stretch>
        </p:blipFill>
        <p:spPr>
          <a:xfrm>
            <a:off x="8713250" y="474708"/>
            <a:ext cx="2991070" cy="1946757"/>
          </a:xfrm>
          <a:prstGeom prst="rect">
            <a:avLst/>
          </a:prstGeom>
        </p:spPr>
      </p:pic>
    </p:spTree>
    <p:extLst>
      <p:ext uri="{BB962C8B-B14F-4D97-AF65-F5344CB8AC3E}">
        <p14:creationId xmlns:p14="http://schemas.microsoft.com/office/powerpoint/2010/main" val="226123319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utnik 1"/>
          <p:cNvSpPr/>
          <p:nvPr/>
        </p:nvSpPr>
        <p:spPr>
          <a:xfrm>
            <a:off x="3940856" y="2588455"/>
            <a:ext cx="5217212" cy="1569660"/>
          </a:xfrm>
          <a:prstGeom prst="rect">
            <a:avLst/>
          </a:prstGeom>
          <a:noFill/>
        </p:spPr>
        <p:txBody>
          <a:bodyPr wrap="square" lIns="91440" tIns="45720" rIns="91440" bIns="45720">
            <a:spAutoFit/>
          </a:bodyPr>
          <a:lstStyle/>
          <a:p>
            <a:pPr algn="ctr"/>
            <a:r>
              <a:rPr lang="hr-HR" sz="9600" b="1" cap="none" spc="0"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KRAJ!</a:t>
            </a:r>
            <a:endParaRPr lang="hr-HR" sz="9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77132186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avokutnik 4"/>
          <p:cNvSpPr/>
          <p:nvPr/>
        </p:nvSpPr>
        <p:spPr>
          <a:xfrm>
            <a:off x="1077183" y="1161142"/>
            <a:ext cx="9982704" cy="4524315"/>
          </a:xfrm>
          <a:prstGeom prst="rect">
            <a:avLst/>
          </a:prstGeom>
        </p:spPr>
        <p:txBody>
          <a:bodyPr wrap="square">
            <a:spAutoFit/>
          </a:bodyPr>
          <a:lstStyle/>
          <a:p>
            <a:r>
              <a:rPr lang="hr-HR" sz="2400" dirty="0"/>
              <a:t> U nekim krajevima postoje običaji </a:t>
            </a:r>
            <a:r>
              <a:rPr lang="hr-HR" sz="2400" dirty="0">
                <a:solidFill>
                  <a:srgbClr val="FF0000"/>
                </a:solidFill>
              </a:rPr>
              <a:t>djetinjci, materice i očići</a:t>
            </a:r>
            <a:r>
              <a:rPr lang="hr-HR" sz="2400" dirty="0"/>
              <a:t>, koji se događaju u tri tjedna do Božića. Brojni običaji za cilj imaju želju za blagostanjem, dobrim urodom, napretkom i dobrim zdravljem. </a:t>
            </a:r>
          </a:p>
          <a:p>
            <a:endParaRPr lang="hr-HR" sz="2400" dirty="0"/>
          </a:p>
          <a:p>
            <a:r>
              <a:rPr lang="hr-HR" sz="2400" dirty="0"/>
              <a:t>   Badnjak je bogat raznim običajima poput unošenja slame u kuću, svečanog uređenja blagdanskog stola, pripreme božićne hrane i odlaska na sv. misu </a:t>
            </a:r>
            <a:r>
              <a:rPr lang="hr-HR" sz="2400" dirty="0">
                <a:solidFill>
                  <a:srgbClr val="FF0000"/>
                </a:solidFill>
              </a:rPr>
              <a:t>polnoćku</a:t>
            </a:r>
            <a:r>
              <a:rPr lang="hr-HR" sz="2400" dirty="0"/>
              <a:t>. </a:t>
            </a:r>
          </a:p>
          <a:p>
            <a:endParaRPr lang="hr-HR" sz="2400" dirty="0"/>
          </a:p>
          <a:p>
            <a:r>
              <a:rPr lang="hr-HR" sz="2400" dirty="0"/>
              <a:t>   Božić je dan, kada se s puno radosti, nade i žara u svečanom, veselom raspoloženju slavi </a:t>
            </a:r>
            <a:r>
              <a:rPr lang="hr-HR" sz="2400" dirty="0">
                <a:solidFill>
                  <a:srgbClr val="FF0000"/>
                </a:solidFill>
              </a:rPr>
              <a:t>Isusovo rođenje</a:t>
            </a:r>
            <a:r>
              <a:rPr lang="hr-HR" sz="2400" dirty="0"/>
              <a:t>. Proslavlja se u krugu obitelji, a sljedeći dan na dan </a:t>
            </a:r>
            <a:r>
              <a:rPr lang="hr-HR" sz="2400" dirty="0">
                <a:solidFill>
                  <a:srgbClr val="FF0000"/>
                </a:solidFill>
              </a:rPr>
              <a:t>sv. Stjepana </a:t>
            </a:r>
            <a:r>
              <a:rPr lang="hr-HR" sz="2400" dirty="0"/>
              <a:t>posjećuju se rođaci, prijatelji i susjedi i s njima se svečano proslavlja uz bogatu trpezu</a:t>
            </a:r>
            <a:r>
              <a:rPr lang="hr-HR" sz="2400" dirty="0" smtClean="0"/>
              <a:t>.</a:t>
            </a:r>
            <a:endParaRPr lang="hr-HR" sz="2400" dirty="0"/>
          </a:p>
        </p:txBody>
      </p:sp>
    </p:spTree>
    <p:extLst>
      <p:ext uri="{BB962C8B-B14F-4D97-AF65-F5344CB8AC3E}">
        <p14:creationId xmlns:p14="http://schemas.microsoft.com/office/powerpoint/2010/main" val="398559459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niOkvir 1"/>
          <p:cNvSpPr txBox="1"/>
          <p:nvPr/>
        </p:nvSpPr>
        <p:spPr>
          <a:xfrm>
            <a:off x="4499429" y="1669144"/>
            <a:ext cx="10348686" cy="3816429"/>
          </a:xfrm>
          <a:prstGeom prst="rect">
            <a:avLst/>
          </a:prstGeom>
          <a:noFill/>
        </p:spPr>
        <p:txBody>
          <a:bodyPr wrap="square" rtlCol="0">
            <a:spAutoFit/>
          </a:bodyPr>
          <a:lstStyle/>
          <a:p>
            <a:r>
              <a:rPr lang="hr-HR" sz="3600" dirty="0" smtClean="0"/>
              <a:t>1. </a:t>
            </a:r>
            <a:r>
              <a:rPr lang="hr-HR" sz="3600" dirty="0"/>
              <a:t>Došašće</a:t>
            </a:r>
          </a:p>
          <a:p>
            <a:endParaRPr lang="hr-HR" sz="2000" dirty="0"/>
          </a:p>
          <a:p>
            <a:r>
              <a:rPr lang="hr-HR" sz="2400" dirty="0" smtClean="0"/>
              <a:t>Došašće</a:t>
            </a:r>
          </a:p>
          <a:p>
            <a:r>
              <a:rPr lang="hr-HR" sz="2400" dirty="0" smtClean="0"/>
              <a:t>Adventski </a:t>
            </a:r>
            <a:r>
              <a:rPr lang="hr-HR" sz="2400" dirty="0"/>
              <a:t>vijenac</a:t>
            </a:r>
          </a:p>
          <a:p>
            <a:r>
              <a:rPr lang="hr-HR" sz="2400" dirty="0" smtClean="0"/>
              <a:t>Sveta </a:t>
            </a:r>
            <a:r>
              <a:rPr lang="hr-HR" sz="2400" dirty="0"/>
              <a:t>Barbara</a:t>
            </a:r>
          </a:p>
          <a:p>
            <a:r>
              <a:rPr lang="hr-HR" sz="2400" dirty="0" smtClean="0"/>
              <a:t>Sveti </a:t>
            </a:r>
            <a:r>
              <a:rPr lang="hr-HR" sz="2400" dirty="0"/>
              <a:t>Nikola</a:t>
            </a:r>
          </a:p>
          <a:p>
            <a:r>
              <a:rPr lang="hr-HR" sz="2400" dirty="0" smtClean="0"/>
              <a:t>Sveta </a:t>
            </a:r>
            <a:r>
              <a:rPr lang="hr-HR" sz="2400" dirty="0"/>
              <a:t>Lucija</a:t>
            </a:r>
          </a:p>
          <a:p>
            <a:r>
              <a:rPr lang="hr-HR" sz="2400" dirty="0" smtClean="0"/>
              <a:t>Djetinjci</a:t>
            </a:r>
            <a:r>
              <a:rPr lang="hr-HR" sz="2400" dirty="0"/>
              <a:t>, materice i </a:t>
            </a:r>
            <a:r>
              <a:rPr lang="hr-HR" sz="2400" dirty="0" smtClean="0"/>
              <a:t>očići</a:t>
            </a:r>
          </a:p>
          <a:p>
            <a:r>
              <a:rPr lang="hr-HR" sz="2400" dirty="0" smtClean="0"/>
              <a:t>Dan </a:t>
            </a:r>
            <a:r>
              <a:rPr lang="hr-HR" sz="2400" dirty="0"/>
              <a:t>sv. Tome</a:t>
            </a:r>
          </a:p>
          <a:p>
            <a:endParaRPr lang="hr-HR" dirty="0"/>
          </a:p>
        </p:txBody>
      </p:sp>
    </p:spTree>
    <p:extLst>
      <p:ext uri="{BB962C8B-B14F-4D97-AF65-F5344CB8AC3E}">
        <p14:creationId xmlns:p14="http://schemas.microsoft.com/office/powerpoint/2010/main" val="2436897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DOŠAŠĆE</a:t>
            </a:r>
            <a:endParaRPr lang="hr-HR" dirty="0"/>
          </a:p>
        </p:txBody>
      </p:sp>
      <p:sp>
        <p:nvSpPr>
          <p:cNvPr id="3" name="Rezervirano mjesto sadržaja 2"/>
          <p:cNvSpPr>
            <a:spLocks noGrp="1"/>
          </p:cNvSpPr>
          <p:nvPr>
            <p:ph idx="1"/>
          </p:nvPr>
        </p:nvSpPr>
        <p:spPr/>
        <p:txBody>
          <a:bodyPr>
            <a:normAutofit lnSpcReduction="10000"/>
          </a:bodyPr>
          <a:lstStyle/>
          <a:p>
            <a:r>
              <a:rPr lang="hr-HR" dirty="0"/>
              <a:t>Došašće ili advent vrijeme je priprave za Božić. Do 16. stoljeća, trajalo je 6 tjedana, a od tada traje 4 tjedna. </a:t>
            </a:r>
            <a:r>
              <a:rPr lang="hr-HR" dirty="0" err="1"/>
              <a:t>Predvladavaju</a:t>
            </a:r>
            <a:r>
              <a:rPr lang="hr-HR" dirty="0"/>
              <a:t> osjećaji iščekivanja, nade i </a:t>
            </a:r>
            <a:r>
              <a:rPr lang="hr-HR" dirty="0" smtClean="0"/>
              <a:t>čežnje.</a:t>
            </a:r>
          </a:p>
          <a:p>
            <a:r>
              <a:rPr lang="hr-HR" dirty="0"/>
              <a:t> Ključne osobe u došašću su sv. Ivan Krstitelj i Blažena Djevica Marija. Sv. Ivan </a:t>
            </a:r>
            <a:r>
              <a:rPr lang="hr-HR" dirty="0" smtClean="0"/>
              <a:t>Krstitelj </a:t>
            </a:r>
            <a:r>
              <a:rPr lang="hr-HR" dirty="0"/>
              <a:t>preteča je Isusova dolaska i priprema narod za Isusovo djelovanje te je poveznica između Staroga i Novoga Zavjeta. Blaženoj Djevici Mariji posvećuje se rane jutarnje sv. mise – zornice, koje su vrlo raširene u hrvatskom vjerničkom puku, pogotovo u sjevernim krajevima. Počinju prije zore, dok se još nije razdanilo. Imaju svečan </a:t>
            </a:r>
            <a:r>
              <a:rPr lang="hr-HR" dirty="0" smtClean="0"/>
              <a:t>ugođaj.</a:t>
            </a:r>
            <a:endParaRPr lang="hr-HR" dirty="0"/>
          </a:p>
        </p:txBody>
      </p:sp>
    </p:spTree>
    <p:extLst>
      <p:ext uri="{BB962C8B-B14F-4D97-AF65-F5344CB8AC3E}">
        <p14:creationId xmlns:p14="http://schemas.microsoft.com/office/powerpoint/2010/main" val="127782816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ADVENTSKI VJENAC</a:t>
            </a:r>
            <a:endParaRPr lang="hr-HR" dirty="0"/>
          </a:p>
        </p:txBody>
      </p:sp>
      <p:sp>
        <p:nvSpPr>
          <p:cNvPr id="3" name="Rezervirano mjesto sadržaja 2"/>
          <p:cNvSpPr>
            <a:spLocks noGrp="1"/>
          </p:cNvSpPr>
          <p:nvPr>
            <p:ph idx="1"/>
          </p:nvPr>
        </p:nvSpPr>
        <p:spPr/>
        <p:txBody>
          <a:bodyPr/>
          <a:lstStyle/>
          <a:p>
            <a:r>
              <a:rPr lang="hr-HR" dirty="0"/>
              <a:t>U novije se vrijeme proširio običaj izrade adventskog vijenca s četiri svijeće, a na svaku bi se adventsku nedjelju palila po jedna svijeća, označuju četiri razdjelnice u ljudskoj povijesti: stvaranje, utjelovljenje, otkupljenje i svršetak.</a:t>
            </a:r>
            <a:endParaRPr lang="hr-HR" dirty="0" smtClean="0"/>
          </a:p>
          <a:p>
            <a:r>
              <a:rPr lang="hr-HR" dirty="0"/>
              <a:t>Prema jednoj tradiciji, prva svijeća nazvana je prorokova svijeća, druga betlehemska, treća pastirska, a posljednja svijeća anđela. Postupno paljenje svijeća, znak je približavanja Božića</a:t>
            </a:r>
            <a:r>
              <a:rPr lang="hr-HR" dirty="0" smtClean="0"/>
              <a:t>.</a:t>
            </a:r>
          </a:p>
          <a:p>
            <a:r>
              <a:rPr lang="hr-HR" dirty="0"/>
              <a:t>Adventske svijeće, izvorno crvene i bijele boje upućuju na Isusovu žrtvu i pobjedu.</a:t>
            </a:r>
          </a:p>
        </p:txBody>
      </p:sp>
      <p:pic>
        <p:nvPicPr>
          <p:cNvPr id="4" name="Slika 3"/>
          <p:cNvPicPr>
            <a:picLocks noChangeAspect="1"/>
          </p:cNvPicPr>
          <p:nvPr/>
        </p:nvPicPr>
        <p:blipFill>
          <a:blip r:embed="rId2"/>
          <a:stretch>
            <a:fillRect/>
          </a:stretch>
        </p:blipFill>
        <p:spPr>
          <a:xfrm>
            <a:off x="8931812" y="732252"/>
            <a:ext cx="2372133" cy="1553747"/>
          </a:xfrm>
          <a:prstGeom prst="rect">
            <a:avLst/>
          </a:prstGeom>
        </p:spPr>
      </p:pic>
    </p:spTree>
    <p:extLst>
      <p:ext uri="{BB962C8B-B14F-4D97-AF65-F5344CB8AC3E}">
        <p14:creationId xmlns:p14="http://schemas.microsoft.com/office/powerpoint/2010/main" val="82827194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SV. BARBARA</a:t>
            </a:r>
            <a:endParaRPr lang="hr-HR" dirty="0"/>
          </a:p>
        </p:txBody>
      </p:sp>
      <p:sp>
        <p:nvSpPr>
          <p:cNvPr id="3" name="Rezervirano mjesto sadržaja 2"/>
          <p:cNvSpPr>
            <a:spLocks noGrp="1"/>
          </p:cNvSpPr>
          <p:nvPr>
            <p:ph idx="1"/>
          </p:nvPr>
        </p:nvSpPr>
        <p:spPr/>
        <p:txBody>
          <a:bodyPr>
            <a:normAutofit/>
          </a:bodyPr>
          <a:lstStyle/>
          <a:p>
            <a:r>
              <a:rPr lang="hr-HR" dirty="0"/>
              <a:t>Na dan sv. Barbare 4. prosinca, u pojedinim hrvatskim krajevima postoje razni običaji. Najvažniji je običaj sijanja pšenice. U nekim krajevima pšenica se sije kasnije na dan sv. Lucije (13. prosinca</a:t>
            </a:r>
            <a:r>
              <a:rPr lang="hr-HR" dirty="0" smtClean="0"/>
              <a:t>).</a:t>
            </a:r>
          </a:p>
          <a:p>
            <a:r>
              <a:rPr lang="hr-HR" dirty="0"/>
              <a:t> Kada pšenica naraste, oko nje se veže vrpca od hrvatske trobojnice. U </a:t>
            </a:r>
            <a:r>
              <a:rPr lang="hr-HR" dirty="0" err="1"/>
              <a:t>Virju</a:t>
            </a:r>
            <a:r>
              <a:rPr lang="hr-HR" dirty="0"/>
              <a:t> u Podravini, zrna pšenice sijala su se u </a:t>
            </a:r>
            <a:r>
              <a:rPr lang="hr-HR" dirty="0" err="1"/>
              <a:t>kudelju</a:t>
            </a:r>
            <a:r>
              <a:rPr lang="hr-HR" dirty="0"/>
              <a:t>, a novije vrijeme u pamuk, da se duže sadrži vlaga i da pšenica bolje raste. U Podravini se dan sv. Barbare zove i "</a:t>
            </a:r>
            <a:r>
              <a:rPr lang="hr-HR" dirty="0" err="1"/>
              <a:t>Barbarinje</a:t>
            </a:r>
            <a:r>
              <a:rPr lang="hr-HR" dirty="0"/>
              <a:t>" i "Mali Božić".</a:t>
            </a:r>
          </a:p>
        </p:txBody>
      </p:sp>
      <p:pic>
        <p:nvPicPr>
          <p:cNvPr id="5" name="Slika 4"/>
          <p:cNvPicPr>
            <a:picLocks noChangeAspect="1"/>
          </p:cNvPicPr>
          <p:nvPr/>
        </p:nvPicPr>
        <p:blipFill>
          <a:blip r:embed="rId2"/>
          <a:stretch>
            <a:fillRect/>
          </a:stretch>
        </p:blipFill>
        <p:spPr>
          <a:xfrm>
            <a:off x="9792302" y="663500"/>
            <a:ext cx="1553986" cy="1757966"/>
          </a:xfrm>
          <a:prstGeom prst="rect">
            <a:avLst/>
          </a:prstGeom>
        </p:spPr>
      </p:pic>
    </p:spTree>
    <p:extLst>
      <p:ext uri="{BB962C8B-B14F-4D97-AF65-F5344CB8AC3E}">
        <p14:creationId xmlns:p14="http://schemas.microsoft.com/office/powerpoint/2010/main" val="893512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SV. NIKOLA</a:t>
            </a:r>
            <a:endParaRPr lang="hr-HR" dirty="0"/>
          </a:p>
        </p:txBody>
      </p:sp>
      <p:sp>
        <p:nvSpPr>
          <p:cNvPr id="3" name="Rezervirano mjesto sadržaja 2"/>
          <p:cNvSpPr>
            <a:spLocks noGrp="1"/>
          </p:cNvSpPr>
          <p:nvPr>
            <p:ph idx="1"/>
          </p:nvPr>
        </p:nvSpPr>
        <p:spPr>
          <a:xfrm>
            <a:off x="1295402" y="2601427"/>
            <a:ext cx="9601196" cy="3318936"/>
          </a:xfrm>
        </p:spPr>
        <p:txBody>
          <a:bodyPr>
            <a:normAutofit/>
          </a:bodyPr>
          <a:lstStyle/>
          <a:p>
            <a:r>
              <a:rPr lang="hr-HR" dirty="0"/>
              <a:t>U vrijeme došašća, slavi se i dan sv. Nikole 6. prosinca, negdje zvan i "Nikolinje". Tada se darivaju djeca po uzoru na sv. Nikolu biskupa, koji je prema legendi noću potajno kroz prozor donosio darove siromašnim </a:t>
            </a:r>
            <a:r>
              <a:rPr lang="hr-HR" dirty="0" smtClean="0"/>
              <a:t>ljudima </a:t>
            </a:r>
            <a:r>
              <a:rPr lang="hr-HR" dirty="0"/>
              <a:t>Djeca čiste svoje čizmice i stavljaju ih u prozore prije nego idu spavati, noć prije dana sv. Nikole. U jutro, kad se probude, dočekaju ih čizmice pune </a:t>
            </a:r>
            <a:r>
              <a:rPr lang="hr-HR" dirty="0" smtClean="0"/>
              <a:t>poklona. U </a:t>
            </a:r>
            <a:r>
              <a:rPr lang="hr-HR" dirty="0"/>
              <a:t>nekim krajevima središnje Hrvatske, ukućani se sakriju ispod prozora i zveckaju lancima, plašeći djecu, da prolazi </a:t>
            </a:r>
            <a:r>
              <a:rPr lang="hr-HR" dirty="0" err="1"/>
              <a:t>Krampus</a:t>
            </a:r>
            <a:r>
              <a:rPr lang="hr-HR" dirty="0"/>
              <a:t> i tako ih potiču, da budu poslušna i dobra.</a:t>
            </a:r>
          </a:p>
        </p:txBody>
      </p:sp>
      <p:pic>
        <p:nvPicPr>
          <p:cNvPr id="4" name="Slika 3"/>
          <p:cNvPicPr>
            <a:picLocks noChangeAspect="1"/>
          </p:cNvPicPr>
          <p:nvPr/>
        </p:nvPicPr>
        <p:blipFill>
          <a:blip r:embed="rId2"/>
          <a:stretch>
            <a:fillRect/>
          </a:stretch>
        </p:blipFill>
        <p:spPr>
          <a:xfrm>
            <a:off x="9425353" y="663316"/>
            <a:ext cx="2067961" cy="2067961"/>
          </a:xfrm>
          <a:prstGeom prst="rect">
            <a:avLst/>
          </a:prstGeom>
        </p:spPr>
      </p:pic>
    </p:spTree>
    <p:extLst>
      <p:ext uri="{BB962C8B-B14F-4D97-AF65-F5344CB8AC3E}">
        <p14:creationId xmlns:p14="http://schemas.microsoft.com/office/powerpoint/2010/main" val="2010209004"/>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SV. LUCIJA</a:t>
            </a:r>
            <a:endParaRPr lang="hr-HR" dirty="0"/>
          </a:p>
        </p:txBody>
      </p:sp>
      <p:sp>
        <p:nvSpPr>
          <p:cNvPr id="3" name="Rezervirano mjesto sadržaja 2"/>
          <p:cNvSpPr>
            <a:spLocks noGrp="1"/>
          </p:cNvSpPr>
          <p:nvPr>
            <p:ph idx="1"/>
          </p:nvPr>
        </p:nvSpPr>
        <p:spPr>
          <a:xfrm>
            <a:off x="1295401" y="2556931"/>
            <a:ext cx="9601196" cy="3632853"/>
          </a:xfrm>
        </p:spPr>
        <p:txBody>
          <a:bodyPr>
            <a:normAutofit lnSpcReduction="10000"/>
          </a:bodyPr>
          <a:lstStyle/>
          <a:p>
            <a:r>
              <a:rPr lang="hr-HR" dirty="0"/>
              <a:t>Na Svetu Luciju sijala se božićna pšenica kao simbol plodnosti, novog života i njegove obnove. Samim svojim izgledom davala je zelenilo i nadu usred zime i snijega, a služila je i kao blagoslov ljetine istodobno ukrašavajući domove. </a:t>
            </a:r>
            <a:endParaRPr lang="hr-HR" dirty="0" smtClean="0"/>
          </a:p>
          <a:p>
            <a:r>
              <a:rPr lang="hr-HR" dirty="0"/>
              <a:t>Na dan sv. Lucije, 13. prosinca, brojni su običaji širom Hrvatske. Do Božića je ostalo još 12 dana</a:t>
            </a:r>
            <a:r>
              <a:rPr lang="hr-HR" dirty="0" smtClean="0"/>
              <a:t>.</a:t>
            </a:r>
          </a:p>
          <a:p>
            <a:r>
              <a:rPr lang="hr-HR" dirty="0" smtClean="0"/>
              <a:t>Djevojke </a:t>
            </a:r>
            <a:r>
              <a:rPr lang="hr-HR" dirty="0"/>
              <a:t>upisuju imena 11 </a:t>
            </a:r>
            <a:r>
              <a:rPr lang="hr-HR" dirty="0" smtClean="0"/>
              <a:t>dječaka na </a:t>
            </a:r>
            <a:r>
              <a:rPr lang="hr-HR" dirty="0"/>
              <a:t>papiriće, a jedan ostave praznim. Svaki dan vade jedan papirić i spale ga. Vjeruju, da je ime koje posljednje ostane - ime momka za kojeg će se udati.</a:t>
            </a:r>
          </a:p>
        </p:txBody>
      </p:sp>
      <p:pic>
        <p:nvPicPr>
          <p:cNvPr id="4" name="Slika 3"/>
          <p:cNvPicPr>
            <a:picLocks noChangeAspect="1"/>
          </p:cNvPicPr>
          <p:nvPr/>
        </p:nvPicPr>
        <p:blipFill>
          <a:blip r:embed="rId2"/>
          <a:stretch>
            <a:fillRect/>
          </a:stretch>
        </p:blipFill>
        <p:spPr>
          <a:xfrm>
            <a:off x="9973306" y="659121"/>
            <a:ext cx="1583475" cy="1949887"/>
          </a:xfrm>
          <a:prstGeom prst="rect">
            <a:avLst/>
          </a:prstGeom>
        </p:spPr>
      </p:pic>
    </p:spTree>
    <p:extLst>
      <p:ext uri="{BB962C8B-B14F-4D97-AF65-F5344CB8AC3E}">
        <p14:creationId xmlns:p14="http://schemas.microsoft.com/office/powerpoint/2010/main" val="370518756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ski">
  <a:themeElements>
    <a:clrScheme name="Organski">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ski">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ski">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106</TotalTime>
  <Words>1976</Words>
  <Application>Microsoft Office PowerPoint</Application>
  <PresentationFormat>Široki zaslon</PresentationFormat>
  <Paragraphs>91</Paragraphs>
  <Slides>26</Slides>
  <Notes>0</Notes>
  <HiddenSlides>0</HiddenSlides>
  <MMClips>0</MMClips>
  <ScaleCrop>false</ScaleCrop>
  <HeadingPairs>
    <vt:vector size="6" baseType="variant">
      <vt:variant>
        <vt:lpstr>Korišteni fontovi</vt:lpstr>
      </vt:variant>
      <vt:variant>
        <vt:i4>2</vt:i4>
      </vt:variant>
      <vt:variant>
        <vt:lpstr>Tema</vt:lpstr>
      </vt:variant>
      <vt:variant>
        <vt:i4>1</vt:i4>
      </vt:variant>
      <vt:variant>
        <vt:lpstr>Naslovi slajdova</vt:lpstr>
      </vt:variant>
      <vt:variant>
        <vt:i4>26</vt:i4>
      </vt:variant>
    </vt:vector>
  </HeadingPairs>
  <TitlesOfParts>
    <vt:vector size="29" baseType="lpstr">
      <vt:lpstr>Arial</vt:lpstr>
      <vt:lpstr>Garamond</vt:lpstr>
      <vt:lpstr>Organski</vt:lpstr>
      <vt:lpstr>Prije i poslije Božića</vt:lpstr>
      <vt:lpstr>PowerPointova prezentacija</vt:lpstr>
      <vt:lpstr>PowerPointova prezentacija</vt:lpstr>
      <vt:lpstr>PowerPointova prezentacija</vt:lpstr>
      <vt:lpstr>DOŠAŠĆE</vt:lpstr>
      <vt:lpstr>ADVENTSKI VJENAC</vt:lpstr>
      <vt:lpstr>SV. BARBARA</vt:lpstr>
      <vt:lpstr>SV. NIKOLA</vt:lpstr>
      <vt:lpstr>SV. LUCIJA</vt:lpstr>
      <vt:lpstr>DJETINJCI, MATERICE I OČIĆI</vt:lpstr>
      <vt:lpstr>SV. TOME</vt:lpstr>
      <vt:lpstr>PowerPointova prezentacija</vt:lpstr>
      <vt:lpstr>BADNJAK</vt:lpstr>
      <vt:lpstr>BOŽIĆNO DRVCE</vt:lpstr>
      <vt:lpstr>JASLICE</vt:lpstr>
      <vt:lpstr>POLNOĆKA</vt:lpstr>
      <vt:lpstr>PowerPointova prezentacija</vt:lpstr>
      <vt:lpstr>BOŽIĆ</vt:lpstr>
      <vt:lpstr>BOŽIĆNE PJESME</vt:lpstr>
      <vt:lpstr>SV. STJEPAN</vt:lpstr>
      <vt:lpstr>BLAGOSLOV DOMOVA I OBITELJI</vt:lpstr>
      <vt:lpstr>PowerPointova prezentacija</vt:lpstr>
      <vt:lpstr>SV. IVAN</vt:lpstr>
      <vt:lpstr>NOVA GODINA</vt:lpstr>
      <vt:lpstr>SVETA TRI KRALJA</vt:lpstr>
      <vt:lpstr>PowerPointova prezentacija</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prezentacija</dc:title>
  <dc:creator>Klara</dc:creator>
  <cp:lastModifiedBy>Klara</cp:lastModifiedBy>
  <cp:revision>13</cp:revision>
  <dcterms:created xsi:type="dcterms:W3CDTF">2016-11-21T13:56:52Z</dcterms:created>
  <dcterms:modified xsi:type="dcterms:W3CDTF">2016-11-21T15:43:53Z</dcterms:modified>
</cp:coreProperties>
</file>