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4"/>
  </p:notesMasterIdLst>
  <p:sldIdLst>
    <p:sldId id="256" r:id="rId2"/>
    <p:sldId id="299" r:id="rId3"/>
    <p:sldId id="301" r:id="rId4"/>
    <p:sldId id="304" r:id="rId5"/>
    <p:sldId id="306" r:id="rId6"/>
    <p:sldId id="308" r:id="rId7"/>
    <p:sldId id="309" r:id="rId8"/>
    <p:sldId id="310" r:id="rId9"/>
    <p:sldId id="311" r:id="rId10"/>
    <p:sldId id="312" r:id="rId11"/>
    <p:sldId id="313" r:id="rId12"/>
    <p:sldId id="315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4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0606-382D-4085-8CFD-2D805EA842F9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7F068-26F5-45DA-BF55-0A8F95A55C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9143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47983"/>
      </p:ext>
    </p:extLst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782751"/>
      </p:ext>
    </p:extLst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073343"/>
      </p:ext>
    </p:extLst>
  </p:cSld>
  <p:clrMapOvr>
    <a:masterClrMapping/>
  </p:clrMapOvr>
  <p:transition spd="slow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4267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slov i četiri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59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602320"/>
      </p:ext>
    </p:extLst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13161"/>
      </p:ext>
    </p:extLst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993285"/>
      </p:ext>
    </p:extLst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411993"/>
      </p:ext>
    </p:extLst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390929"/>
      </p:ext>
    </p:extLst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840342"/>
      </p:ext>
    </p:extLst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481373"/>
      </p:ext>
    </p:extLst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227049"/>
      </p:ext>
    </p:extLst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fld id="{F005239A-C9A4-4865-8BB4-D10317AE31B7}" type="datetimeFigureOut">
              <a:rPr lang="hr-HR" smtClean="0"/>
              <a:t>20.1.2017.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fld id="{86456724-F572-4D27-855B-8DDD726739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10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ransition spd="slow">
    <p:randomBa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Sličnost trokuta i primjena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645327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900" dirty="0"/>
              <a:t>2. Stablo baca sjenu dugačku 8.2 m istodobno kada štap duljine 3 m (koji je okomito zaboden u zemlju) baca sjenu duljine 205 cm. Kolika je visina stabla?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844825"/>
            <a:ext cx="3888432" cy="2592288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735081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93007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900" dirty="0"/>
              <a:t>3. Tvornički dimnjak baca sjenu duljine 6 m. Istodobno telefonski stup visine 5 m baca sjenu duljine 2.8 m. Izračunaj visinu dimnjaka i zaokruži je na jednu decimalu.</a:t>
            </a:r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-54260" y="2276872"/>
            <a:ext cx="9252520" cy="1752600"/>
          </a:xfrm>
          <a:prstGeom prst="rect">
            <a:avLst/>
          </a:prstGeo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hr-HR" sz="2900" kern="0" smtClean="0"/>
              <a:t>4. Gospodin Šarić visok 1.90 m, baca sjenu </a:t>
            </a:r>
            <a:r>
              <a:rPr lang="pl-PL" sz="2900" kern="0" smtClean="0"/>
              <a:t>dugačku 1.425 m. Koliku sjenu baca </a:t>
            </a:r>
            <a:r>
              <a:rPr lang="pt-BR" sz="2900" kern="0" smtClean="0"/>
              <a:t>njegova supruga Katica visoka 1.60 m koja</a:t>
            </a:r>
            <a:r>
              <a:rPr lang="hr-HR" sz="2900" kern="0" smtClean="0"/>
              <a:t> istodobno stoji pokraj muža?</a:t>
            </a:r>
            <a:endParaRPr lang="hr-HR" sz="2900" kern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47" y="4246306"/>
            <a:ext cx="5044506" cy="261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82684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10" y="90500"/>
            <a:ext cx="9087189" cy="1143000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900" dirty="0"/>
              <a:t>5. Izračunaj širinu jezera sa slike.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" y="1628800"/>
            <a:ext cx="5968304" cy="330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slov 1"/>
          <p:cNvSpPr>
            <a:spLocks noGrp="1"/>
          </p:cNvSpPr>
          <p:nvPr>
            <p:ph idx="1"/>
          </p:nvPr>
        </p:nvSpPr>
        <p:spPr>
          <a:xfrm>
            <a:off x="-4949" y="5332641"/>
            <a:ext cx="9070776" cy="1298848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900" dirty="0"/>
              <a:t>6. Zgrada baca sjenu dugačku 12 m istodobno kada stablo visine 6 m baca sjenu duljine 45 dm. </a:t>
            </a:r>
            <a:r>
              <a:rPr lang="hr-HR" sz="2900"/>
              <a:t>Izračunaj visinu zgrade.</a:t>
            </a:r>
          </a:p>
        </p:txBody>
      </p:sp>
    </p:spTree>
    <p:extLst>
      <p:ext uri="{BB962C8B-B14F-4D97-AF65-F5344CB8AC3E}">
        <p14:creationId xmlns:p14="http://schemas.microsoft.com/office/powerpoint/2010/main" val="420973915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800" dirty="0"/>
              <a:t>1. Izračunaj x i y na slici ako su kutovi označeni istim brojem lukova međusobno jednakih veličina.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61079"/>
            <a:ext cx="4081163" cy="1676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0" y="3160854"/>
            <a:ext cx="9144000" cy="853185"/>
          </a:xfrm>
          <a:prstGeom prst="rect">
            <a:avLst/>
          </a:prstGeo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3042B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r>
              <a:rPr lang="hr-HR" sz="2800" dirty="0"/>
              <a:t>2. Ako je AB || CD, izračunaj x i 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97502"/>
            <a:ext cx="3240360" cy="266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05328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3042B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r>
              <a:rPr lang="hr-HR" sz="2800" dirty="0"/>
              <a:t>3. Ako je BC || DE, izračunaj x i y.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07" y="722138"/>
            <a:ext cx="3275856" cy="262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Naslov 1"/>
          <p:cNvSpPr txBox="1">
            <a:spLocks/>
          </p:cNvSpPr>
          <p:nvPr/>
        </p:nvSpPr>
        <p:spPr>
          <a:xfrm>
            <a:off x="15470" y="3344456"/>
            <a:ext cx="9144000" cy="876632"/>
          </a:xfrm>
          <a:prstGeom prst="rect">
            <a:avLst/>
          </a:prstGeo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sr-Latn-RS"/>
            </a:defPPr>
            <a:lvl1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3042B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r>
              <a:rPr lang="hr-HR" sz="2800" dirty="0" smtClean="0"/>
              <a:t>4. </a:t>
            </a:r>
            <a:r>
              <a:rPr lang="hr-HR" sz="2800" dirty="0"/>
              <a:t>Neka je BC || DE. </a:t>
            </a:r>
            <a:r>
              <a:rPr lang="pl-PL" sz="2800" dirty="0"/>
              <a:t>Ako je |AC| = 12 cm, |AE| = 8 cm i |DE| = 5 cm, kolika je duljina dužine BC?</a:t>
            </a:r>
            <a:endParaRPr lang="hr-HR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09243"/>
            <a:ext cx="3137271" cy="251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35248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800" kern="1200" dirty="0"/>
              <a:t>5. Produžeci krakova AD i BC trapeza ABCD sijeku se u točki E. Izračunaj duljinu manje</a:t>
            </a:r>
            <a:br>
              <a:rPr lang="hr-HR" sz="2800" kern="1200" dirty="0"/>
            </a:br>
            <a:r>
              <a:rPr lang="hr-HR" sz="2800" kern="1200" dirty="0"/>
              <a:t>osnovice trapeza ako je |AB| = 25 cm, </a:t>
            </a:r>
            <a:br>
              <a:rPr lang="hr-HR" sz="2800" kern="1200" dirty="0"/>
            </a:br>
            <a:r>
              <a:rPr lang="hr-HR" sz="2800" kern="1200" dirty="0"/>
              <a:t>|AE| = 10 </a:t>
            </a:r>
            <a:r>
              <a:rPr lang="hr-HR" sz="2400" kern="1200" dirty="0"/>
              <a:t>cm</a:t>
            </a:r>
            <a:r>
              <a:rPr lang="hr-HR" sz="2800" kern="1200" dirty="0"/>
              <a:t>, |AD| = 4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>
            <a:off x="4211960" y="202913"/>
            <a:ext cx="5074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3491880" y="188640"/>
            <a:ext cx="5074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Naslov 1"/>
          <p:cNvSpPr txBox="1">
            <a:spLocks/>
          </p:cNvSpPr>
          <p:nvPr/>
        </p:nvSpPr>
        <p:spPr bwMode="auto">
          <a:xfrm>
            <a:off x="0" y="2636912"/>
            <a:ext cx="9144000" cy="2708920"/>
          </a:xfrm>
          <a:prstGeom prst="rect">
            <a:avLst/>
          </a:prstGeo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hr-HR" sz="2800" kern="1200" smtClean="0"/>
              <a:t>6. U trokutu ΔABC kroz točku D, uzetu na stranici AB , povučena je dužina DF , usporedna</a:t>
            </a:r>
            <a:br>
              <a:rPr lang="hr-HR" sz="2800" kern="1200" smtClean="0"/>
            </a:br>
            <a:r>
              <a:rPr lang="hr-HR" sz="2800" kern="1200" smtClean="0"/>
              <a:t>stranici AC (točka F nalazi se na stranici BC ). Izračunaj duljinu stranice AB ako je</a:t>
            </a:r>
            <a:br>
              <a:rPr lang="hr-HR" sz="2800" kern="1200" smtClean="0"/>
            </a:br>
            <a:r>
              <a:rPr lang="hr-HR" sz="2800" kern="1200" smtClean="0"/>
              <a:t>|AD| = 4 cm, |DF| = 6 cm, |AC| = 8 cm.</a:t>
            </a:r>
            <a:endParaRPr lang="hr-HR" sz="2800" kern="1200" dirty="0"/>
          </a:p>
        </p:txBody>
      </p:sp>
    </p:spTree>
    <p:extLst>
      <p:ext uri="{BB962C8B-B14F-4D97-AF65-F5344CB8AC3E}">
        <p14:creationId xmlns:p14="http://schemas.microsoft.com/office/powerpoint/2010/main" val="89656953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8636"/>
            <a:ext cx="9144000" cy="1491952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3200" kern="1200" dirty="0"/>
              <a:t>7. Ako je AB || CD, je li trokut ΔAMB sličan trokutu ΔDCM? Ako su trokuti slični, izračunaj x i y.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85" y="2492896"/>
            <a:ext cx="709083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09650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Primjene sličnosti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hr-HR" dirty="0"/>
              <a:t>Sličnost je vrlo korisna. Već su stari Grci, koristeći sličnost, premjeravali ne samo krajolik nego </a:t>
            </a:r>
            <a:r>
              <a:rPr lang="hr-HR" dirty="0" smtClean="0"/>
              <a:t>i udaljenosti </a:t>
            </a:r>
            <a:r>
              <a:rPr lang="hr-HR" dirty="0"/>
              <a:t>do Mjeseca i Sunca. Sljedeći primjer ilustrira princip upotrebe sličnosti.</a:t>
            </a:r>
          </a:p>
        </p:txBody>
      </p:sp>
    </p:spTree>
    <p:extLst>
      <p:ext uri="{BB962C8B-B14F-4D97-AF65-F5344CB8AC3E}">
        <p14:creationId xmlns:p14="http://schemas.microsoft.com/office/powerpoint/2010/main" val="16247236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5705" y="33824"/>
            <a:ext cx="9144000" cy="764704"/>
          </a:xfrm>
          <a:solidFill>
            <a:srgbClr val="874989"/>
          </a:solidFill>
        </p:spPr>
        <p:txBody>
          <a:bodyPr>
            <a:noAutofit/>
          </a:bodyPr>
          <a:lstStyle/>
          <a:p>
            <a:pPr algn="l"/>
            <a:r>
              <a:rPr lang="hr-HR" sz="2900" dirty="0" smtClean="0"/>
              <a:t>Primjer 1. </a:t>
            </a:r>
            <a:r>
              <a:rPr lang="hr-HR" sz="2900" dirty="0"/>
              <a:t>Treba prokopati tunel kroz brdo od točke </a:t>
            </a:r>
            <a:r>
              <a:rPr lang="hr-HR" sz="2900" i="1" dirty="0"/>
              <a:t>B </a:t>
            </a:r>
            <a:r>
              <a:rPr lang="hr-HR" sz="2900" dirty="0"/>
              <a:t>do točke </a:t>
            </a:r>
            <a:r>
              <a:rPr lang="hr-HR" sz="2900" i="1" dirty="0"/>
              <a:t>A</a:t>
            </a:r>
            <a:r>
              <a:rPr lang="hr-HR" sz="2900" dirty="0" smtClean="0"/>
              <a:t>. </a:t>
            </a:r>
            <a:r>
              <a:rPr lang="hr-HR" sz="2900" dirty="0"/>
              <a:t>Kako </a:t>
            </a:r>
            <a:r>
              <a:rPr lang="hr-HR" sz="2900" dirty="0" smtClean="0"/>
              <a:t>odrediti smjer </a:t>
            </a:r>
            <a:r>
              <a:rPr lang="hr-HR" sz="2900" dirty="0"/>
              <a:t>kopanja?</a:t>
            </a:r>
          </a:p>
        </p:txBody>
      </p:sp>
      <p:sp>
        <p:nvSpPr>
          <p:cNvPr id="10" name="Akcijski gumb: Prilagođeno 9">
            <a:hlinkClick r:id="" action="ppaction://noaction" highlightClick="1"/>
          </p:cNvPr>
          <p:cNvSpPr/>
          <p:nvPr/>
        </p:nvSpPr>
        <p:spPr>
          <a:xfrm>
            <a:off x="7631832" y="6217362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4015054" y="2970454"/>
            <a:ext cx="51646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Odabrat ćemo točku </a:t>
            </a:r>
            <a:r>
              <a:rPr lang="hr-HR" sz="2500" i="1" dirty="0">
                <a:latin typeface="+mj-lt"/>
              </a:rPr>
              <a:t>C </a:t>
            </a:r>
            <a:r>
              <a:rPr lang="hr-HR" sz="2500" dirty="0">
                <a:latin typeface="+mj-lt"/>
              </a:rPr>
              <a:t>iz koje se vide točke </a:t>
            </a:r>
            <a:r>
              <a:rPr lang="hr-HR" sz="2500" i="1" dirty="0">
                <a:latin typeface="+mj-lt"/>
              </a:rPr>
              <a:t>A </a:t>
            </a:r>
            <a:r>
              <a:rPr lang="hr-HR" sz="2500" dirty="0">
                <a:latin typeface="+mj-lt"/>
              </a:rPr>
              <a:t>i </a:t>
            </a:r>
            <a:r>
              <a:rPr lang="hr-HR" sz="2500" i="1" dirty="0">
                <a:latin typeface="+mj-lt"/>
              </a:rPr>
              <a:t>B</a:t>
            </a:r>
            <a:r>
              <a:rPr lang="hr-HR" sz="2500" dirty="0">
                <a:latin typeface="+mj-lt"/>
              </a:rPr>
              <a:t>, izmjerit ćemo njihovu udaljenost i </a:t>
            </a:r>
            <a:r>
              <a:rPr lang="hr-HR" sz="2500" dirty="0" smtClean="0">
                <a:latin typeface="+mj-lt"/>
              </a:rPr>
              <a:t>napraviti sličan </a:t>
            </a:r>
            <a:r>
              <a:rPr lang="hr-HR" sz="2500" dirty="0">
                <a:latin typeface="+mj-lt"/>
              </a:rPr>
              <a:t>mali trokut, npr. 100 puta manji.</a:t>
            </a:r>
            <a:endParaRPr lang="hr-HR" sz="2500" dirty="0" smtClean="0">
              <a:latin typeface="+mj-lt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900" y="4825536"/>
            <a:ext cx="885698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Po SKS poučku trokuti </a:t>
            </a:r>
            <a:r>
              <a:rPr lang="el-GR" sz="2500" dirty="0">
                <a:latin typeface="+mj-lt"/>
              </a:rPr>
              <a:t>Δ</a:t>
            </a:r>
            <a:r>
              <a:rPr lang="hr-HR" sz="2500" i="1" dirty="0">
                <a:latin typeface="+mj-lt"/>
              </a:rPr>
              <a:t>A′CB′ </a:t>
            </a:r>
            <a:r>
              <a:rPr lang="hr-HR" sz="2500" dirty="0">
                <a:latin typeface="+mj-lt"/>
              </a:rPr>
              <a:t>i </a:t>
            </a:r>
            <a:r>
              <a:rPr lang="el-GR" sz="2500" dirty="0">
                <a:latin typeface="+mj-lt"/>
              </a:rPr>
              <a:t>Δ</a:t>
            </a:r>
            <a:r>
              <a:rPr lang="hr-HR" sz="2500" i="1" dirty="0">
                <a:latin typeface="+mj-lt"/>
              </a:rPr>
              <a:t>ACB </a:t>
            </a:r>
            <a:r>
              <a:rPr lang="hr-HR" sz="2500" dirty="0">
                <a:latin typeface="+mj-lt"/>
              </a:rPr>
              <a:t>su slični pa imaju</a:t>
            </a:r>
          </a:p>
          <a:p>
            <a:r>
              <a:rPr lang="hr-HR" sz="2500" dirty="0">
                <a:latin typeface="+mj-lt"/>
              </a:rPr>
              <a:t>kutove jednakih veličina. Izmjerivši kut pri </a:t>
            </a:r>
            <a:r>
              <a:rPr lang="hr-HR" sz="2500" i="1" dirty="0">
                <a:latin typeface="+mj-lt"/>
              </a:rPr>
              <a:t>B′ </a:t>
            </a:r>
            <a:r>
              <a:rPr lang="hr-HR" sz="2500" dirty="0">
                <a:latin typeface="+mj-lt"/>
              </a:rPr>
              <a:t>dobit ćemo </a:t>
            </a:r>
            <a:r>
              <a:rPr lang="hr-HR" sz="2500" dirty="0" smtClean="0">
                <a:latin typeface="+mj-lt"/>
              </a:rPr>
              <a:t>kut </a:t>
            </a:r>
            <a:r>
              <a:rPr lang="pl-PL" sz="2500" dirty="0" smtClean="0">
                <a:latin typeface="+mj-lt"/>
              </a:rPr>
              <a:t>pod </a:t>
            </a:r>
            <a:r>
              <a:rPr lang="pl-PL" sz="2500" dirty="0">
                <a:latin typeface="+mj-lt"/>
              </a:rPr>
              <a:t>kojim treba u </a:t>
            </a:r>
            <a:r>
              <a:rPr lang="pl-PL" sz="2500" i="1" dirty="0">
                <a:latin typeface="+mj-lt"/>
              </a:rPr>
              <a:t>B </a:t>
            </a:r>
            <a:r>
              <a:rPr lang="pl-PL" sz="2500" dirty="0">
                <a:latin typeface="+mj-lt"/>
              </a:rPr>
              <a:t>kopati kako bi stigli u </a:t>
            </a:r>
            <a:r>
              <a:rPr lang="pl-PL" sz="2500" i="1" dirty="0">
                <a:latin typeface="+mj-lt"/>
              </a:rPr>
              <a:t>A</a:t>
            </a:r>
            <a:r>
              <a:rPr lang="pl-PL" sz="2500" dirty="0">
                <a:latin typeface="+mj-lt"/>
              </a:rPr>
              <a:t>. Možemo odrediti </a:t>
            </a:r>
            <a:r>
              <a:rPr lang="pl-PL" sz="2500" dirty="0" smtClean="0">
                <a:latin typeface="+mj-lt"/>
              </a:rPr>
              <a:t>i duljinu </a:t>
            </a:r>
            <a:r>
              <a:rPr lang="pl-PL" sz="2500" dirty="0">
                <a:latin typeface="+mj-lt"/>
              </a:rPr>
              <a:t>tunela. Ona je 100 puta veća od </a:t>
            </a:r>
            <a:r>
              <a:rPr lang="pl-PL" sz="2500" dirty="0" smtClean="0">
                <a:latin typeface="+mj-lt"/>
              </a:rPr>
              <a:t>udaljenosti</a:t>
            </a:r>
          </a:p>
          <a:p>
            <a:r>
              <a:rPr lang="pl-PL" sz="2500" dirty="0" smtClean="0">
                <a:latin typeface="+mj-lt"/>
              </a:rPr>
              <a:t> </a:t>
            </a:r>
            <a:r>
              <a:rPr lang="pl-PL" sz="2500" i="1" dirty="0">
                <a:latin typeface="+mj-lt"/>
              </a:rPr>
              <a:t>A′ </a:t>
            </a:r>
            <a:r>
              <a:rPr lang="pl-PL" sz="2500" dirty="0">
                <a:latin typeface="+mj-lt"/>
              </a:rPr>
              <a:t>i </a:t>
            </a:r>
            <a:r>
              <a:rPr lang="pl-PL" sz="2500" i="1" dirty="0">
                <a:latin typeface="+mj-lt"/>
              </a:rPr>
              <a:t>B′ </a:t>
            </a:r>
            <a:r>
              <a:rPr lang="pl-PL" sz="2500" dirty="0" smtClean="0">
                <a:latin typeface="+mj-lt"/>
              </a:rPr>
              <a:t>koju </a:t>
            </a:r>
            <a:r>
              <a:rPr lang="hr-HR" sz="2500" dirty="0" smtClean="0">
                <a:latin typeface="+mj-lt"/>
              </a:rPr>
              <a:t>možemo </a:t>
            </a:r>
            <a:r>
              <a:rPr lang="hr-HR" sz="2500" dirty="0">
                <a:latin typeface="+mj-lt"/>
              </a:rPr>
              <a:t>lako izmjeriti.</a:t>
            </a:r>
          </a:p>
        </p:txBody>
      </p:sp>
      <p:pic>
        <p:nvPicPr>
          <p:cNvPr id="19589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5" y="939744"/>
            <a:ext cx="3273447" cy="192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90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564" y="939744"/>
            <a:ext cx="3275339" cy="203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91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40754"/>
            <a:ext cx="3362589" cy="389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89299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5705" y="33824"/>
            <a:ext cx="9144000" cy="2531080"/>
          </a:xfrm>
          <a:solidFill>
            <a:srgbClr val="874989"/>
          </a:solidFill>
        </p:spPr>
        <p:txBody>
          <a:bodyPr>
            <a:noAutofit/>
          </a:bodyPr>
          <a:lstStyle/>
          <a:p>
            <a:pPr algn="l"/>
            <a:r>
              <a:rPr lang="hr-HR" sz="2900" dirty="0" smtClean="0"/>
              <a:t>Primjer 2. </a:t>
            </a:r>
            <a:r>
              <a:rPr lang="hr-HR" sz="2800" dirty="0"/>
              <a:t>Evo i jednog praktičnog načina da približno odrediš udaljenost predmeta kojem znaš veličine.</a:t>
            </a:r>
            <a:br>
              <a:rPr lang="hr-HR" sz="2800" dirty="0"/>
            </a:br>
            <a:r>
              <a:rPr lang="hr-HR" sz="2800" dirty="0"/>
              <a:t>Primjerice, vidiš čovjeka u daljini i želiš odrediti koliko je daleko. Ispruži ruku prema njemu </a:t>
            </a:r>
            <a:r>
              <a:rPr lang="hr-HR" sz="2800" dirty="0" smtClean="0"/>
              <a:t>i </a:t>
            </a:r>
            <a:r>
              <a:rPr lang="nb-NO" sz="2800" dirty="0" smtClean="0"/>
              <a:t>uspoređuj </a:t>
            </a:r>
            <a:r>
              <a:rPr lang="nb-NO" sz="2800" dirty="0"/>
              <a:t>ga sa svojim uzdignutim palcem. Iskoristi slične trokute prikazane na slici.</a:t>
            </a:r>
            <a:endParaRPr lang="hr-HR" sz="2900" dirty="0"/>
          </a:p>
        </p:txBody>
      </p:sp>
      <p:sp>
        <p:nvSpPr>
          <p:cNvPr id="10" name="Akcijski gumb: Prilagođeno 9">
            <a:hlinkClick r:id="" action="ppaction://noaction" highlightClick="1"/>
          </p:cNvPr>
          <p:cNvSpPr/>
          <p:nvPr/>
        </p:nvSpPr>
        <p:spPr>
          <a:xfrm>
            <a:off x="7631832" y="6217362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3508" y="4265217"/>
            <a:ext cx="88569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Da bi mu odredio udaljenost, trebaš znati njegovu približnu visinu (primjerice 1.8 m) i </a:t>
            </a:r>
            <a:r>
              <a:rPr lang="hr-HR" sz="2500" dirty="0" smtClean="0">
                <a:latin typeface="+mj-lt"/>
              </a:rPr>
              <a:t>udaljenost palca </a:t>
            </a:r>
            <a:r>
              <a:rPr lang="hr-HR" sz="2500" dirty="0">
                <a:latin typeface="+mj-lt"/>
              </a:rPr>
              <a:t>ispružene ruke od oka (jednom prilikom to sebi izmjeri, meni je npr. 0.6 m). </a:t>
            </a:r>
            <a:r>
              <a:rPr lang="hr-HR" sz="2500" dirty="0" smtClean="0">
                <a:latin typeface="+mj-lt"/>
              </a:rPr>
              <a:t>Otprilike procijeni </a:t>
            </a:r>
            <a:r>
              <a:rPr lang="hr-HR" sz="2500" dirty="0">
                <a:latin typeface="+mj-lt"/>
              </a:rPr>
              <a:t>duljinu dijela palca koji </a:t>
            </a:r>
            <a:r>
              <a:rPr lang="hr-HR" sz="2500" i="1" dirty="0">
                <a:latin typeface="+mj-lt"/>
              </a:rPr>
              <a:t>pokriva </a:t>
            </a:r>
            <a:r>
              <a:rPr lang="hr-HR" sz="2500" dirty="0">
                <a:latin typeface="+mj-lt"/>
              </a:rPr>
              <a:t>visinu čovjeka</a:t>
            </a:r>
            <a:r>
              <a:rPr lang="hr-HR" sz="2500" dirty="0" smtClean="0">
                <a:latin typeface="+mj-lt"/>
              </a:rPr>
              <a:t>. Sličnost </a:t>
            </a:r>
            <a:r>
              <a:rPr lang="hr-HR" sz="2500" dirty="0">
                <a:latin typeface="+mj-lt"/>
              </a:rPr>
              <a:t>daje formulu (koju možeš sama/sam izvesti) za računanje udaljenosti.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619375"/>
            <a:ext cx="68008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7347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87498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hr-HR" sz="2900" dirty="0"/>
              <a:t>1. Jahta gospodina </a:t>
            </a:r>
            <a:r>
              <a:rPr lang="hr-HR" sz="2900" dirty="0" err="1"/>
              <a:t>Tajkunića</a:t>
            </a:r>
            <a:r>
              <a:rPr lang="hr-HR" sz="2900" dirty="0"/>
              <a:t> vidi se s vrha svjetionika pod kutom veličine 60°. Ako se zna da je visina svjetionika 40 m, kolika je udaljenost jahte od svjetionika?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844825"/>
            <a:ext cx="3888432" cy="2592288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Naputak: Nacrtaj sličan trokut u umanjenom</a:t>
            </a:r>
          </a:p>
          <a:p>
            <a:r>
              <a:rPr lang="hr-HR" dirty="0"/>
              <a:t>mjerilu 1 : 1 000, izmjeri tu </a:t>
            </a:r>
            <a:r>
              <a:rPr lang="hr-HR" dirty="0" smtClean="0"/>
              <a:t>udaljenost i </a:t>
            </a:r>
            <a:r>
              <a:rPr lang="hr-HR" dirty="0"/>
              <a:t>dobivenu mjeru preračunaj u </a:t>
            </a:r>
            <a:r>
              <a:rPr lang="hr-HR" dirty="0" smtClean="0"/>
              <a:t>stvarnu udaljenost</a:t>
            </a:r>
            <a:r>
              <a:rPr lang="hr-HR" dirty="0"/>
              <a:t>.</a:t>
            </a:r>
          </a:p>
          <a:p>
            <a:endParaRPr lang="hr-HR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106" y="1865202"/>
            <a:ext cx="4913798" cy="228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74680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2170BF51-D660-4CB9-BED0-11824615F4F6}" vid="{CD4E22B4-BB66-49E9-9078-31CFB293E38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381</TotalTime>
  <Words>556</Words>
  <Application>Microsoft Office PowerPoint</Application>
  <PresentationFormat>Prikaz na zaslonu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Calibri</vt:lpstr>
      <vt:lpstr>Trebuchet MS</vt:lpstr>
      <vt:lpstr>Tema1</vt:lpstr>
      <vt:lpstr>Sličnost trokuta i primjena</vt:lpstr>
      <vt:lpstr>1. Izračunaj x i y na slici ako su kutovi označeni istim brojem lukova međusobno jednakih veličina. </vt:lpstr>
      <vt:lpstr>PowerPointova prezentacija</vt:lpstr>
      <vt:lpstr>5. Produžeci krakova AD i BC trapeza ABCD sijeku se u točki E. Izračunaj duljinu manje osnovice trapeza ako je |AB| = 25 cm,  |AE| = 10 cm, |AD| = 4 cm.</vt:lpstr>
      <vt:lpstr>7. Ako je AB || CD, je li trokut ΔAMB sličan trokutu ΔDCM? Ako su trokuti slični, izračunaj x i y.</vt:lpstr>
      <vt:lpstr>Primjene sličnosti</vt:lpstr>
      <vt:lpstr>Primjer 1. Treba prokopati tunel kroz brdo od točke B do točke A. Kako odrediti smjer kopanja?</vt:lpstr>
      <vt:lpstr>Primjer 2. Evo i jednog praktičnog načina da približno odrediš udaljenost predmeta kojem znaš veličine. Primjerice, vidiš čovjeka u daljini i želiš odrediti koliko je daleko. Ispruži ruku prema njemu i uspoređuj ga sa svojim uzdignutim palcem. Iskoristi slične trokute prikazane na slici.</vt:lpstr>
      <vt:lpstr>1. Jahta gospodina Tajkunića vidi se s vrha svjetionika pod kutom veličine 60°. Ako se zna da je visina svjetionika 40 m, kolika je udaljenost jahte od svjetionika?</vt:lpstr>
      <vt:lpstr>2. Stablo baca sjenu dugačku 8.2 m istodobno kada štap duljine 3 m (koji je okomito zaboden u zemlju) baca sjenu duljine 205 cm. Kolika je visina stabla?</vt:lpstr>
      <vt:lpstr>3. Tvornički dimnjak baca sjenu duljine 6 m. Istodobno telefonski stup visine 5 m baca sjenu duljine 2.8 m. Izračunaj visinu dimnjaka i zaokruži je na jednu decimalu.</vt:lpstr>
      <vt:lpstr>5. Izračunaj širinu jezera sa slike.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TRSAT</cp:lastModifiedBy>
  <cp:revision>95</cp:revision>
  <dcterms:created xsi:type="dcterms:W3CDTF">2014-05-13T07:40:51Z</dcterms:created>
  <dcterms:modified xsi:type="dcterms:W3CDTF">2017-01-20T10:16:53Z</dcterms:modified>
</cp:coreProperties>
</file>